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Welcome them in. Wait for the room to settle. Read the title slowly: "AI Fluency Fundamentals." Then say: "This is the first of six weeks. Everyone in the program takes this one — Marines, sailors, civilians, contractors. We're going to spend two hours together."</a:t>
            </a:r>
          </a:p>
          <a:p>
            <a:r>
              <a:rPr sz="1200" b="1" i="0">
                <a:latin typeface="Calibri"/>
              </a:rPr>
              <a:t>Emphasize:</a:t>
            </a:r>
            <a:r>
              <a:rPr sz="1200" b="0" i="0">
                <a:latin typeface="Calibri"/>
              </a:rPr>
              <a:t> "We are not teaching you a tool today. We are teaching you how to manage one." Pause on that line. It is the thesis of the entire course.</a:t>
            </a:r>
          </a:p>
          <a:p>
            <a:r>
              <a:rPr sz="1200" b="1" i="0">
                <a:latin typeface="Calibri"/>
              </a:rPr>
              <a:t>Bridge:</a:t>
            </a:r>
            <a:r>
              <a:rPr sz="1200" b="0" i="0">
                <a:latin typeface="Calibri"/>
              </a:rPr>
              <a:t> "Before we get into the six skills, I want to tell you why most people fail at this — and why you won't."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Show the question. Wait. Don't show the answer for at least 20 seconds.</a:t>
            </a:r>
          </a:p>
          <a:p>
            <a:r>
              <a:rPr sz="1200" b="1" i="0">
                <a:latin typeface="Calibri"/>
              </a:rPr>
              <a:t>Engagement:</a:t>
            </a:r>
            <a:r>
              <a:rPr sz="1200" b="0" i="0">
                <a:latin typeface="Calibri"/>
              </a:rPr>
              <a:t> Cold-call one student: "What do you think?" Then a second. Then click for the reveal.</a:t>
            </a:r>
          </a:p>
          <a:p>
            <a:r>
              <a:rPr sz="1200" b="1" i="0">
                <a:latin typeface="Calibri"/>
              </a:rPr>
              <a:t>Emphasize:</a:t>
            </a:r>
            <a:r>
              <a:rPr sz="1200" b="0" i="0">
                <a:latin typeface="Calibri"/>
              </a:rPr>
              <a:t> The framing word is </a:t>
            </a:r>
            <a:r>
              <a:rPr sz="1200" b="0" i="1">
                <a:latin typeface="Calibri"/>
              </a:rPr>
              <a:t>manage</a:t>
            </a:r>
            <a:r>
              <a:rPr sz="1200" b="0" i="0">
                <a:latin typeface="Calibri"/>
              </a:rPr>
              <a:t>. Hammer it.</a:t>
            </a:r>
          </a:p>
          <a:p>
            <a:r>
              <a:rPr sz="1200" b="1" i="0">
                <a:latin typeface="Calibri"/>
              </a:rPr>
              <a:t>Bridge:</a:t>
            </a:r>
            <a:r>
              <a:rPr sz="1200" b="0" i="0">
                <a:latin typeface="Calibri"/>
              </a:rPr>
              <a:t> "OK. Module 2. Twenty-five minutes. The six skills."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"Module Two. Twenty-five minutes. We're going to walk through all six skills. For each one I'll show you the 101 behaviour and the 201 behaviour side by side."</a:t>
            </a:r>
          </a:p>
          <a:p>
            <a:r>
              <a:rPr sz="1200" b="1" i="0">
                <a:latin typeface="Calibri"/>
              </a:rPr>
              <a:t>Emphasize:</a:t>
            </a:r>
            <a:r>
              <a:rPr sz="1200" b="0" i="0">
                <a:latin typeface="Calibri"/>
              </a:rPr>
              <a:t> "The gap between 101 and 201 is where the value lives. Pay attention to the gap."</a:t>
            </a:r>
          </a:p>
          <a:p>
            <a:r>
              <a:rPr sz="1200" b="1" i="0">
                <a:latin typeface="Calibri"/>
              </a:rPr>
              <a:t>Bridge:</a:t>
            </a:r>
            <a:r>
              <a:rPr sz="1200" b="0" i="0">
                <a:latin typeface="Calibri"/>
              </a:rPr>
              <a:t> "Here are the six."</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Don't read all six aloud — let them scan. Give them 15 seconds.</a:t>
            </a:r>
          </a:p>
          <a:p>
            <a:r>
              <a:rPr sz="1200" b="1" i="0">
                <a:latin typeface="Calibri"/>
              </a:rPr>
              <a:t>Emphasize:</a:t>
            </a:r>
            <a:r>
              <a:rPr sz="1200" b="0" i="0">
                <a:latin typeface="Calibri"/>
              </a:rPr>
              <a:t> "Notice what's not on this list: nothing about prompt syntax, nothing about which model is best, nothing about temperature settings. Those don't matter at this level."</a:t>
            </a:r>
          </a:p>
          <a:p>
            <a:r>
              <a:rPr sz="1200" b="1" i="0">
                <a:latin typeface="Calibri"/>
              </a:rPr>
              <a:t>Bridge:</a:t>
            </a:r>
            <a:r>
              <a:rPr sz="1200" b="0" i="0">
                <a:latin typeface="Calibri"/>
              </a:rPr>
              <a:t> "Skill one. Context Assembly."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"Read both. The expert prompt has five things the vague one doesn't — rank, situation, tone, format, document type."</a:t>
            </a:r>
          </a:p>
          <a:p>
            <a:r>
              <a:rPr sz="1200" b="1" i="0">
                <a:latin typeface="Calibri"/>
              </a:rPr>
              <a:t>Emphasize:</a:t>
            </a:r>
            <a:r>
              <a:rPr sz="1200" b="0" i="0">
                <a:latin typeface="Calibri"/>
              </a:rPr>
              <a:t> "AI is extremely sensitive to context. The difference between mediocre and useful is almost always the information </a:t>
            </a:r>
            <a:r>
              <a:rPr sz="1200" b="0" i="1">
                <a:latin typeface="Calibri"/>
              </a:rPr>
              <a:t>you</a:t>
            </a:r>
            <a:r>
              <a:rPr sz="1200" b="0" i="0">
                <a:latin typeface="Calibri"/>
              </a:rPr>
              <a:t> provided."</a:t>
            </a:r>
          </a:p>
          <a:p>
            <a:r>
              <a:rPr sz="1200" b="1" i="0">
                <a:latin typeface="Calibri"/>
              </a:rPr>
              <a:t>Engagement:</a:t>
            </a:r>
            <a:r>
              <a:rPr sz="1200" b="0" i="0">
                <a:latin typeface="Calibri"/>
              </a:rPr>
              <a:t> "What do you think the AI does with the vague prompt? Right — it makes up a Marine, makes up a situation, gives you something generic. Garbage in, garbage out applies."</a:t>
            </a:r>
          </a:p>
          <a:p>
            <a:r>
              <a:rPr sz="1200" b="1" i="0">
                <a:latin typeface="Calibri"/>
              </a:rPr>
              <a:t>Bridge:</a:t>
            </a:r>
            <a:r>
              <a:rPr sz="1200" b="0" i="0">
                <a:latin typeface="Calibri"/>
              </a:rPr>
              <a:t> "Skill two. Quality Judgment. This one matters more than the rest combined."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"Same AI. Same prompt — an end-of-tour NAM for a Staff Sergeant. Both came back instantly. Which one survives the awards board?"</a:t>
            </a:r>
          </a:p>
          <a:p>
            <a:r>
              <a:rPr sz="1200" b="1" i="0">
                <a:latin typeface="Calibri"/>
              </a:rPr>
              <a:t>Engagement:</a:t>
            </a:r>
            <a:r>
              <a:rPr sz="1200" b="0" i="0">
                <a:latin typeface="Calibri"/>
              </a:rPr>
              <a:t> Show of hands — A or B? Cold-call one defender from each side </a:t>
            </a:r>
            <a:r>
              <a:rPr sz="1200" b="0" i="1">
                <a:latin typeface="Calibri"/>
              </a:rPr>
              <a:t>before</a:t>
            </a:r>
            <a:r>
              <a:rPr sz="1200" b="0" i="0">
                <a:latin typeface="Calibri"/>
              </a:rPr>
              <a:t> you pick.</a:t>
            </a:r>
          </a:p>
          <a:p>
            <a:r>
              <a:rPr sz="1200" b="1" i="0">
                <a:latin typeface="Calibri"/>
              </a:rPr>
              <a:t>Emphasize:</a:t>
            </a:r>
            <a:r>
              <a:rPr sz="1200" b="0" i="0">
                <a:latin typeface="Calibri"/>
              </a:rPr>
              <a:t> "B has facts — 87 items, $2.1 million, 98 percent. A has filler — </a:t>
            </a:r>
            <a:r>
              <a:rPr sz="1200" b="0" i="1">
                <a:latin typeface="Calibri"/>
              </a:rPr>
              <a:t>exceptional</a:t>
            </a:r>
            <a:r>
              <a:rPr sz="1200" b="0" i="0">
                <a:latin typeface="Calibri"/>
              </a:rPr>
              <a:t>, </a:t>
            </a:r>
            <a:r>
              <a:rPr sz="1200" b="0" i="1">
                <a:latin typeface="Calibri"/>
              </a:rPr>
              <a:t>tremendous</a:t>
            </a:r>
            <a:r>
              <a:rPr sz="1200" b="0" i="0">
                <a:latin typeface="Calibri"/>
              </a:rPr>
              <a:t>, </a:t>
            </a:r>
            <a:r>
              <a:rPr sz="1200" b="0" i="1">
                <a:latin typeface="Calibri"/>
              </a:rPr>
              <a:t>multi-million</a:t>
            </a:r>
            <a:r>
              <a:rPr sz="1200" b="0" i="0">
                <a:latin typeface="Calibri"/>
              </a:rPr>
              <a:t>. AI defaults to language that sounds impressive over language that is accurate. Your job is rejecting </a:t>
            </a:r>
            <a:r>
              <a:rPr sz="1200" b="0" i="1">
                <a:latin typeface="Calibri"/>
              </a:rPr>
              <a:t>sounds good</a:t>
            </a:r>
            <a:r>
              <a:rPr sz="1200" b="0" i="0">
                <a:latin typeface="Calibri"/>
              </a:rPr>
              <a:t> and demanding </a:t>
            </a:r>
            <a:r>
              <a:rPr sz="1200" b="0" i="1">
                <a:latin typeface="Calibri"/>
              </a:rPr>
              <a:t>is accurate</a:t>
            </a:r>
            <a:r>
              <a:rPr sz="1200" b="0" i="0">
                <a:latin typeface="Calibri"/>
              </a:rPr>
              <a:t>."</a:t>
            </a:r>
          </a:p>
          <a:p>
            <a:r>
              <a:rPr sz="1200" b="1" i="0">
                <a:latin typeface="Calibri"/>
              </a:rPr>
              <a:t>Bridge:</a:t>
            </a:r>
            <a:r>
              <a:rPr sz="1200" b="0" i="0">
                <a:latin typeface="Calibri"/>
              </a:rPr>
              <a:t> "Skill three. Decomposition."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"Same task. The first prompt asks for everything at once. The second breaks it into three sequential steps with clear inputs and outputs."</a:t>
            </a:r>
          </a:p>
          <a:p>
            <a:r>
              <a:rPr sz="1200" b="1" i="0">
                <a:latin typeface="Calibri"/>
              </a:rPr>
              <a:t>Emphasize:</a:t>
            </a:r>
            <a:r>
              <a:rPr sz="1200" b="0" i="0">
                <a:latin typeface="Calibri"/>
              </a:rPr>
              <a:t> "Smaller chunks are more likely to succeed. This is exactly how you'd give a task to a junior Marine. You don't say </a:t>
            </a:r>
            <a:r>
              <a:rPr sz="1200" b="0" i="1">
                <a:latin typeface="Calibri"/>
              </a:rPr>
              <a:t>handle the whole training plan</a:t>
            </a:r>
            <a:r>
              <a:rPr sz="1200" b="0" i="0">
                <a:latin typeface="Calibri"/>
              </a:rPr>
              <a:t>. You say </a:t>
            </a:r>
            <a:r>
              <a:rPr sz="1200" b="0" i="1">
                <a:latin typeface="Calibri"/>
              </a:rPr>
              <a:t>start with the FY26 events</a:t>
            </a:r>
            <a:r>
              <a:rPr sz="1200" b="0" i="0">
                <a:latin typeface="Calibri"/>
              </a:rPr>
              <a:t>."</a:t>
            </a:r>
          </a:p>
          <a:p>
            <a:r>
              <a:rPr sz="1200" b="1" i="0">
                <a:latin typeface="Calibri"/>
              </a:rPr>
              <a:t>Bridge:</a:t>
            </a:r>
            <a:r>
              <a:rPr sz="1200" b="0" i="0">
                <a:latin typeface="Calibri"/>
              </a:rPr>
              <a:t> "Skill four. Iteration."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"This is a real example. Weekend safety brief. AI's first draft was a generic blob — 70% there. Three refinement passes turned it into something a Gunny would actually read at formation."</a:t>
            </a:r>
          </a:p>
          <a:p>
            <a:r>
              <a:rPr sz="1200" b="1" i="0">
                <a:latin typeface="Calibri"/>
              </a:rPr>
              <a:t>Emphasize:</a:t>
            </a:r>
            <a:r>
              <a:rPr sz="1200" b="0" i="0">
                <a:latin typeface="Calibri"/>
              </a:rPr>
              <a:t> "Notice what every refinement prompt has in common — they're </a:t>
            </a:r>
            <a:r>
              <a:rPr sz="1200" b="0" i="1">
                <a:latin typeface="Calibri"/>
              </a:rPr>
              <a:t>specific</a:t>
            </a:r>
            <a:r>
              <a:rPr sz="1200" b="0" i="0">
                <a:latin typeface="Calibri"/>
              </a:rPr>
              <a:t>. Never </a:t>
            </a:r>
            <a:r>
              <a:rPr sz="1200" b="0" i="1">
                <a:latin typeface="Calibri"/>
              </a:rPr>
              <a:t>make it better</a:t>
            </a:r>
            <a:r>
              <a:rPr sz="1200" b="0" i="0">
                <a:latin typeface="Calibri"/>
              </a:rPr>
              <a:t>. Always </a:t>
            </a:r>
            <a:r>
              <a:rPr sz="1200" b="0" i="1">
                <a:latin typeface="Calibri"/>
              </a:rPr>
              <a:t>change this exact thing to this exact other thing</a:t>
            </a:r>
            <a:r>
              <a:rPr sz="1200" b="0" i="0">
                <a:latin typeface="Calibri"/>
              </a:rPr>
              <a:t>." This is the same feedback you'd give a junior Marine on a draft.</a:t>
            </a:r>
          </a:p>
          <a:p>
            <a:r>
              <a:rPr sz="1200" b="1" i="0">
                <a:latin typeface="Calibri"/>
              </a:rPr>
              <a:t>Engagement:</a:t>
            </a:r>
            <a:r>
              <a:rPr sz="1200" b="0" i="0">
                <a:latin typeface="Calibri"/>
              </a:rPr>
              <a:t> "How many of you accept the first draft AI gives you and walk away? OK — stop doing that. The first draft is the starting line, not the finish line."</a:t>
            </a:r>
          </a:p>
          <a:p>
            <a:r>
              <a:rPr sz="1200" b="1" i="0">
                <a:latin typeface="Calibri"/>
              </a:rPr>
              <a:t>Bridge:</a:t>
            </a:r>
            <a:r>
              <a:rPr sz="1200" b="0" i="0">
                <a:latin typeface="Calibri"/>
              </a:rPr>
              <a:t> "Skill five."</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"The 101 use is a side experiment. The 201 use is a standing step in a recurring workflow. Same tool. Completely different outcome."</a:t>
            </a:r>
          </a:p>
          <a:p>
            <a:r>
              <a:rPr sz="1200" b="1" i="0">
                <a:latin typeface="Calibri"/>
              </a:rPr>
              <a:t>Emphasize:</a:t>
            </a:r>
            <a:r>
              <a:rPr sz="1200" b="0" i="0">
                <a:latin typeface="Calibri"/>
              </a:rPr>
              <a:t> "Microsoft's research says it takes about 11 weeks to build the AI habit. If you only use it once a month, you'll never get past the crater of disappointment we talked about in Module 1."</a:t>
            </a:r>
          </a:p>
          <a:p>
            <a:r>
              <a:rPr sz="1200" b="1" i="0">
                <a:latin typeface="Calibri"/>
              </a:rPr>
              <a:t>Engagement:</a:t>
            </a:r>
            <a:r>
              <a:rPr sz="1200" b="0" i="0">
                <a:latin typeface="Calibri"/>
              </a:rPr>
              <a:t> "Pick one weekly task in your section right now. That's your candidate for next week's homework."</a:t>
            </a:r>
          </a:p>
          <a:p>
            <a:r>
              <a:rPr sz="1200" b="1" i="0">
                <a:latin typeface="Calibri"/>
              </a:rPr>
              <a:t>Bridge:</a:t>
            </a:r>
            <a:r>
              <a:rPr sz="1200" b="0" i="0">
                <a:latin typeface="Calibri"/>
              </a:rPr>
              <a:t> "Last skill. Frontier Recognition. This is the one that keeps you out of trouble."</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"These two columns are not the same length. The boundary between them is what researchers call the jagged frontier."</a:t>
            </a:r>
          </a:p>
          <a:p>
            <a:r>
              <a:rPr sz="1200" b="1" i="0">
                <a:latin typeface="Calibri"/>
              </a:rPr>
              <a:t>Emphasize:</a:t>
            </a:r>
            <a:r>
              <a:rPr sz="1200" b="0" i="0">
                <a:latin typeface="Calibri"/>
              </a:rPr>
              <a:t> "The boundary is </a:t>
            </a:r>
            <a:r>
              <a:rPr sz="1200" b="0" i="1">
                <a:latin typeface="Calibri"/>
              </a:rPr>
              <a:t>not intuitive</a:t>
            </a:r>
            <a:r>
              <a:rPr sz="1200" b="0" i="0">
                <a:latin typeface="Calibri"/>
              </a:rPr>
              <a:t>. Tasks that look simple sometimes fail. Tasks that look hard sometimes succeed. You have to discover where the frontier is for </a:t>
            </a:r>
            <a:r>
              <a:rPr sz="1200" b="0" i="1">
                <a:latin typeface="Calibri"/>
              </a:rPr>
              <a:t>your</a:t>
            </a:r>
            <a:r>
              <a:rPr sz="1200" b="0" i="0">
                <a:latin typeface="Calibri"/>
              </a:rPr>
              <a:t> work — nobody can hand you a complete map."</a:t>
            </a:r>
          </a:p>
          <a:p>
            <a:r>
              <a:rPr sz="1200" b="1" i="0">
                <a:latin typeface="Calibri"/>
              </a:rPr>
              <a:t>Engagement:</a:t>
            </a:r>
            <a:r>
              <a:rPr sz="1200" b="0" i="0">
                <a:latin typeface="Calibri"/>
              </a:rPr>
              <a:t> "When you discover a task AI handles poorly, that knowledge is as valuable as discovering what it handles well. </a:t>
            </a:r>
            <a:r>
              <a:rPr sz="1200" b="0" i="1">
                <a:latin typeface="Calibri"/>
              </a:rPr>
              <a:t>Share it</a:t>
            </a:r>
            <a:r>
              <a:rPr sz="1200" b="0" i="0">
                <a:latin typeface="Calibri"/>
              </a:rPr>
              <a:t> with your section."</a:t>
            </a:r>
          </a:p>
          <a:p>
            <a:r>
              <a:rPr sz="1200" b="1" i="0">
                <a:latin typeface="Calibri"/>
              </a:rPr>
              <a:t>Bridge:</a:t>
            </a:r>
            <a:r>
              <a:rPr sz="1200" b="0" i="0">
                <a:latin typeface="Calibri"/>
              </a:rPr>
              <a:t> "Here's the cost of getting Frontier Recognition wrong."</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"This is the number that should scare you a little. AI doesn't just fail to help on the wrong tasks — it actively makes you </a:t>
            </a:r>
            <a:r>
              <a:rPr sz="1200" b="0" i="1">
                <a:latin typeface="Calibri"/>
              </a:rPr>
              <a:t>worse</a:t>
            </a:r>
            <a:r>
              <a:rPr sz="1200" b="0" i="0">
                <a:latin typeface="Calibri"/>
              </a:rPr>
              <a:t>."</a:t>
            </a:r>
          </a:p>
          <a:p>
            <a:r>
              <a:rPr sz="1200" b="1" i="0">
                <a:latin typeface="Calibri"/>
              </a:rPr>
              <a:t>Emphasize:</a:t>
            </a:r>
            <a:r>
              <a:rPr sz="1200" b="0" i="0">
                <a:latin typeface="Calibri"/>
              </a:rPr>
              <a:t> "These are smart people. Top-tier consultants. They got 19 points </a:t>
            </a:r>
            <a:r>
              <a:rPr sz="1200" b="0" i="1">
                <a:latin typeface="Calibri"/>
              </a:rPr>
              <a:t>worse</a:t>
            </a:r>
            <a:r>
              <a:rPr sz="1200" b="0" i="0">
                <a:latin typeface="Calibri"/>
              </a:rPr>
              <a:t> because they trusted AI on tasks where it should not be trusted. That's the cost of skipping skill six."</a:t>
            </a:r>
          </a:p>
          <a:p>
            <a:r>
              <a:rPr sz="1200" b="1" i="0">
                <a:latin typeface="Calibri"/>
              </a:rPr>
              <a:t>Bridge:</a:t>
            </a:r>
            <a:r>
              <a:rPr sz="1200" b="0" i="0">
                <a:latin typeface="Calibri"/>
              </a:rPr>
              <a:t> "OK. Quick check, then we're into Module 3 — the delegation equation."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Pause and watch the room open their AI tool. Don't move on until you see most laptops light up.</a:t>
            </a:r>
          </a:p>
          <a:p>
            <a:r>
              <a:rPr sz="1200" b="1" i="0">
                <a:latin typeface="Calibri"/>
              </a:rPr>
              <a:t>Emphasize:</a:t>
            </a:r>
            <a:r>
              <a:rPr sz="1200" b="0" i="0">
                <a:latin typeface="Calibri"/>
              </a:rPr>
              <a:t> "Stop me with questions" — mean it. Repeat it. Quiet rooms are confused rooms.</a:t>
            </a:r>
          </a:p>
          <a:p>
            <a:r>
              <a:rPr sz="1200" b="1" i="0">
                <a:latin typeface="Calibri"/>
              </a:rPr>
              <a:t>Engagement:</a:t>
            </a:r>
            <a:r>
              <a:rPr sz="1200" b="0" i="0">
                <a:latin typeface="Calibri"/>
              </a:rPr>
              <a:t> Quick poll — "Show of hands, who has used GenAI.mil before? ChatGPT? Gemini? Never used any of them?" Calibrate your examples for the room.</a:t>
            </a:r>
          </a:p>
          <a:p>
            <a:r>
              <a:rPr sz="1200" b="1" i="0">
                <a:latin typeface="Calibri"/>
              </a:rPr>
              <a:t>Bridge:</a:t>
            </a:r>
            <a:r>
              <a:rPr sz="1200" b="0" i="0">
                <a:latin typeface="Calibri"/>
              </a:rPr>
              <a:t> "OK. Here's the agenda."</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Read the question. Pause for at least 15 seconds. Cold-call.</a:t>
            </a:r>
          </a:p>
          <a:p>
            <a:r>
              <a:rPr sz="1200" b="1" i="0">
                <a:latin typeface="Calibri"/>
              </a:rPr>
              <a:t>Emphasize:</a:t>
            </a:r>
            <a:r>
              <a:rPr sz="1200" b="0" i="0">
                <a:latin typeface="Calibri"/>
              </a:rPr>
              <a:t> "Your name. Goes on the bottom. AI is not signing this — you are."</a:t>
            </a:r>
          </a:p>
          <a:p>
            <a:r>
              <a:rPr sz="1200" b="1" i="0">
                <a:latin typeface="Calibri"/>
              </a:rPr>
              <a:t>Bridge:</a:t>
            </a:r>
            <a:r>
              <a:rPr sz="1200" b="0" i="0">
                <a:latin typeface="Calibri"/>
              </a:rPr>
              <a:t> "Module 3. Fifteen minutes. The Delegation Equation. This is how you decide whether to bother with AI on any given task."</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"Module Three. Fifteen minutes. We need a way to decide which tasks are worth handing to AI and which aren't. Ethan Mollick at Wharton built one. It's three questions."</a:t>
            </a:r>
          </a:p>
          <a:p>
            <a:r>
              <a:rPr sz="1200" b="1" i="0">
                <a:latin typeface="Calibri"/>
              </a:rPr>
              <a:t>Bridge:</a:t>
            </a:r>
            <a:r>
              <a:rPr sz="1200" b="0" i="0">
                <a:latin typeface="Calibri"/>
              </a:rPr>
              <a:t> "Here it is."</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"Three numbers. That's the whole equation."</a:t>
            </a:r>
          </a:p>
          <a:p>
            <a:r>
              <a:rPr sz="1200" b="1" i="0">
                <a:latin typeface="Calibri"/>
              </a:rPr>
              <a:t>Emphasize:</a:t>
            </a:r>
            <a:r>
              <a:rPr sz="1200" b="0" i="0">
                <a:latin typeface="Calibri"/>
              </a:rPr>
              <a:t> "Number three is the trap. People forget evaluation time. If AI saves you four hours of writing but costs you four hours of fact-checking, you broke even — and you trusted AI for nothing."</a:t>
            </a:r>
          </a:p>
          <a:p>
            <a:r>
              <a:rPr sz="1200" b="1" i="0">
                <a:latin typeface="Calibri"/>
              </a:rPr>
              <a:t>Bridge:</a:t>
            </a:r>
            <a:r>
              <a:rPr sz="1200" b="0" i="0">
                <a:latin typeface="Calibri"/>
              </a:rPr>
              <a:t> "Three quick examples. Watch how the math changes."</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"Five-paragraph order. Most of you have written one. Let's run the math."</a:t>
            </a:r>
          </a:p>
          <a:p>
            <a:r>
              <a:rPr sz="1200" b="1" i="0">
                <a:latin typeface="Calibri"/>
              </a:rPr>
              <a:t>Emphasize:</a:t>
            </a:r>
            <a:r>
              <a:rPr sz="1200" b="0" i="0">
                <a:latin typeface="Calibri"/>
              </a:rPr>
              <a:t> "AI is great at the structure — SITUATION, MISSION, EXECUTION, ADMIN, COMMAND. It's bad at the specifics. So delegate structure, keep specifics."</a:t>
            </a:r>
          </a:p>
          <a:p>
            <a:r>
              <a:rPr sz="1200" b="1" i="0">
                <a:latin typeface="Calibri"/>
              </a:rPr>
              <a:t>Bridge:</a:t>
            </a:r>
            <a:r>
              <a:rPr sz="1200" b="0" i="0">
                <a:latin typeface="Calibri"/>
              </a:rPr>
              <a:t> "Now a counter-example."</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"Same person, different task. The math says don't delegate. AI isn't the answer to everything."</a:t>
            </a:r>
          </a:p>
          <a:p>
            <a:r>
              <a:rPr sz="1200" b="1" i="0">
                <a:latin typeface="Calibri"/>
              </a:rPr>
              <a:t>Emphasize:</a:t>
            </a:r>
            <a:r>
              <a:rPr sz="1200" b="0" i="0">
                <a:latin typeface="Calibri"/>
              </a:rPr>
              <a:t> "If checking takes as long as doing, the AI bought you nothing. And the cost of getting a Marine's promotion math wrong is real."</a:t>
            </a:r>
          </a:p>
          <a:p>
            <a:r>
              <a:rPr sz="1200" b="1" i="0">
                <a:latin typeface="Calibri"/>
              </a:rPr>
              <a:t>Bridge:</a:t>
            </a:r>
            <a:r>
              <a:rPr sz="1200" b="0" i="0">
                <a:latin typeface="Calibri"/>
              </a:rPr>
              <a:t> "One more — and this one's a hybrid."</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"Most of your real work looks like this third example. Partial delegation."</a:t>
            </a:r>
          </a:p>
          <a:p>
            <a:r>
              <a:rPr sz="1200" b="1" i="0">
                <a:latin typeface="Calibri"/>
              </a:rPr>
              <a:t>Emphasize:</a:t>
            </a:r>
            <a:r>
              <a:rPr sz="1200" b="0" i="0">
                <a:latin typeface="Calibri"/>
              </a:rPr>
              <a:t> "</a:t>
            </a:r>
            <a:r>
              <a:rPr sz="1200" b="0" i="1">
                <a:latin typeface="Calibri"/>
              </a:rPr>
              <a:t>The structure is delegable. The specifics aren't.</a:t>
            </a:r>
            <a:r>
              <a:rPr sz="1200" b="0" i="0">
                <a:latin typeface="Calibri"/>
              </a:rPr>
              <a:t> That's a useful pattern. Hold onto it."</a:t>
            </a:r>
          </a:p>
          <a:p>
            <a:r>
              <a:rPr sz="1200" b="1" i="0">
                <a:latin typeface="Calibri"/>
              </a:rPr>
              <a:t>Bridge:</a:t>
            </a:r>
            <a:r>
              <a:rPr sz="1200" b="0" i="0">
                <a:latin typeface="Calibri"/>
              </a:rPr>
              <a:t> "There's one more thing about this equation that matters — and it's the reason your seniority makes you better at AI, not worse."</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"The more expertise you have, the better you are at all three numbers in the delegation equation. You give better instructions. You catch errors faster. You know which tasks are worth delegating."</a:t>
            </a:r>
          </a:p>
          <a:p>
            <a:r>
              <a:rPr sz="1200" b="1" i="0">
                <a:latin typeface="Calibri"/>
              </a:rPr>
              <a:t>Emphasize:</a:t>
            </a:r>
            <a:r>
              <a:rPr sz="1200" b="0" i="0">
                <a:latin typeface="Calibri"/>
              </a:rPr>
              <a:t> "If you're a senior NCO worried that AI replaces what you bring — the research says the opposite. Your judgment is the multiplier."</a:t>
            </a:r>
          </a:p>
          <a:p>
            <a:r>
              <a:rPr sz="1200" b="1" i="0">
                <a:latin typeface="Calibri"/>
              </a:rPr>
              <a:t>Bridge:</a:t>
            </a:r>
            <a:r>
              <a:rPr sz="1200" b="0" i="0">
                <a:latin typeface="Calibri"/>
              </a:rPr>
              <a:t> "Quick check, then we take a ten-minute break."</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Read the question. Pause. Cold-call. </a:t>
            </a:r>
            <a:r>
              <a:rPr sz="1200" b="0" i="1">
                <a:latin typeface="Calibri"/>
              </a:rPr>
              <a:t>Then</a:t>
            </a:r>
            <a:r>
              <a:rPr sz="1200" b="0" i="0">
                <a:latin typeface="Calibri"/>
              </a:rPr>
              <a:t> reveal.</a:t>
            </a:r>
          </a:p>
          <a:p>
            <a:r>
              <a:rPr sz="1200" b="1" i="0">
                <a:latin typeface="Calibri"/>
              </a:rPr>
              <a:t>Emphasize:</a:t>
            </a:r>
            <a:r>
              <a:rPr sz="1200" b="0" i="0">
                <a:latin typeface="Calibri"/>
              </a:rPr>
              <a:t> "Speed is a trap. Always count evaluation time."</a:t>
            </a:r>
          </a:p>
          <a:p>
            <a:r>
              <a:rPr sz="1200" b="1" i="0">
                <a:latin typeface="Calibri"/>
              </a:rPr>
              <a:t>Bridge:</a:t>
            </a:r>
            <a:r>
              <a:rPr sz="1200" b="0" i="0">
                <a:latin typeface="Calibri"/>
              </a:rPr>
              <a:t> "Ten-minute break. We're back at [state the wall-clock time] for the Red Pen Review."</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Write the actual return time on the board / in chat: "We resume at HH:MM." Don't trust the room to track ten minutes themselves.</a:t>
            </a:r>
          </a:p>
          <a:p>
            <a:r>
              <a:rPr sz="1200" b="1" i="0">
                <a:latin typeface="Calibri"/>
              </a:rPr>
              <a:t>Logistics:</a:t>
            </a:r>
            <a:r>
              <a:rPr sz="1200" b="0" i="0">
                <a:latin typeface="Calibri"/>
              </a:rPr>
              <a:t> While they're on break, pull up your three Red Pen Review documents and verify the share link works. If the room is on Teams, post the documents in the chat now so latecomers have them.</a:t>
            </a:r>
          </a:p>
          <a:p>
            <a:r>
              <a:rPr sz="1200" b="1" i="0">
                <a:latin typeface="Calibri"/>
              </a:rPr>
              <a:t>Bridge:</a:t>
            </a:r>
            <a:r>
              <a:rPr sz="1200" b="0" i="0">
                <a:latin typeface="Calibri"/>
              </a:rPr>
              <a:t> "Coming back — this is the most important 25 minutes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"Welcome back. Module Four. Twenty-five minutes. This module pays for the entire course."</a:t>
            </a:r>
          </a:p>
          <a:p>
            <a:r>
              <a:rPr sz="1200" b="1" i="0">
                <a:latin typeface="Calibri"/>
              </a:rPr>
              <a:t>Bridge:</a:t>
            </a:r>
            <a:r>
              <a:rPr sz="1200" b="0" i="0">
                <a:latin typeface="Calibri"/>
              </a:rPr>
              <a:t> "Here's the problem we have to solve."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"Here's where we're going. Six modules, two hands-on activities in the middle, ten-minute break."</a:t>
            </a:r>
          </a:p>
          <a:p>
            <a:r>
              <a:rPr sz="1200" b="1" i="0">
                <a:latin typeface="Calibri"/>
              </a:rPr>
              <a:t>Emphasize:</a:t>
            </a:r>
            <a:r>
              <a:rPr sz="1200" b="0" i="0">
                <a:latin typeface="Calibri"/>
              </a:rPr>
              <a:t> Module 4 is the Red Pen Review. "If you only remember one thing from today, that's where you'll get it." Don't preview the trick — just flag it as the highlight.</a:t>
            </a:r>
          </a:p>
          <a:p>
            <a:r>
              <a:rPr sz="1200" b="1" i="0">
                <a:latin typeface="Calibri"/>
              </a:rPr>
              <a:t>Bridge:</a:t>
            </a:r>
            <a:r>
              <a:rPr sz="1200" b="0" i="0">
                <a:latin typeface="Calibri"/>
              </a:rPr>
              <a:t> "Module 1 is fifteen minutes. Let's go."</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"The problem isn't that AI lies. The problem is that AI doesn't </a:t>
            </a:r>
            <a:r>
              <a:rPr sz="1200" b="0" i="1">
                <a:latin typeface="Calibri"/>
              </a:rPr>
              <a:t>know</a:t>
            </a:r>
            <a:r>
              <a:rPr sz="1200" b="0" i="0">
                <a:latin typeface="Calibri"/>
              </a:rPr>
              <a:t> when it's lying. Real facts and made-up facts get the same confident tone."</a:t>
            </a:r>
          </a:p>
          <a:p>
            <a:r>
              <a:rPr sz="1200" b="1" i="0">
                <a:latin typeface="Calibri"/>
              </a:rPr>
              <a:t>Emphasize:</a:t>
            </a:r>
            <a:r>
              <a:rPr sz="1200" b="0" i="0">
                <a:latin typeface="Calibri"/>
              </a:rPr>
              <a:t> "AI doesn't flag uncertainty. It doesn't say </a:t>
            </a:r>
            <a:r>
              <a:rPr sz="1200" b="0" i="1">
                <a:latin typeface="Calibri"/>
              </a:rPr>
              <a:t>I'm not sure about this part</a:t>
            </a:r>
            <a:r>
              <a:rPr sz="1200" b="0" i="0">
                <a:latin typeface="Calibri"/>
              </a:rPr>
              <a:t>. That's </a:t>
            </a:r>
            <a:r>
              <a:rPr sz="1200" b="0" i="1">
                <a:latin typeface="Calibri"/>
              </a:rPr>
              <a:t>your</a:t>
            </a:r>
            <a:r>
              <a:rPr sz="1200" b="0" i="0">
                <a:latin typeface="Calibri"/>
              </a:rPr>
              <a:t> job."</a:t>
            </a:r>
          </a:p>
          <a:p>
            <a:r>
              <a:rPr sz="1200" b="1" i="0">
                <a:latin typeface="Calibri"/>
              </a:rPr>
              <a:t>Bridge:</a:t>
            </a:r>
            <a:r>
              <a:rPr sz="1200" b="0" i="0">
                <a:latin typeface="Calibri"/>
              </a:rPr>
              <a:t> "We're going to practice that job right now. Three documents."</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This is a hands-on slide — stop clicking.</a:t>
            </a:r>
          </a:p>
          <a:p>
            <a:r>
              <a:rPr sz="1200" b="1" i="0">
                <a:latin typeface="Calibri"/>
              </a:rPr>
              <a:t>Cue:</a:t>
            </a:r>
            <a:r>
              <a:rPr sz="1200" b="0" i="0">
                <a:latin typeface="Calibri"/>
              </a:rPr>
              <a:t> Drop the three documents into the Teams chat now. Set a 10-minute timer visible to the room.</a:t>
            </a:r>
          </a:p>
          <a:p>
            <a:r>
              <a:rPr sz="1200" b="1" i="0">
                <a:latin typeface="Calibri"/>
              </a:rPr>
              <a:t>Engagement:</a:t>
            </a:r>
            <a:r>
              <a:rPr sz="1200" b="0" i="0">
                <a:latin typeface="Calibri"/>
              </a:rPr>
              <a:t> While they work, walk the room (or scan reactions in Teams). After the individual work, ask them to compare with one neighbour for 5 minutes — not to argue, just to see what the other person flagged that they missed.</a:t>
            </a:r>
          </a:p>
          <a:p>
            <a:r>
              <a:rPr sz="1200" b="1" i="0">
                <a:latin typeface="Calibri"/>
              </a:rPr>
              <a:t>Emphasize:</a:t>
            </a:r>
            <a:r>
              <a:rPr sz="1200" b="0" i="0">
                <a:latin typeface="Calibri"/>
              </a:rPr>
              <a:t> "Finding 3–4 issues per doc is doing well. Finding 1 or zero just taught you why this exercise exists."</a:t>
            </a:r>
          </a:p>
          <a:p>
            <a:r>
              <a:rPr sz="1200" b="1" i="0">
                <a:latin typeface="Calibri"/>
              </a:rPr>
              <a:t>Bridge:</a:t>
            </a:r>
            <a:r>
              <a:rPr sz="1200" b="0" i="0">
                <a:latin typeface="Calibri"/>
              </a:rPr>
              <a:t> "Time. Let's debrief — doc by doc."</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Use this slide as a transition into the debrief sequence. Don't read it — orient them on what's coming.</a:t>
            </a:r>
          </a:p>
          <a:p>
            <a:r>
              <a:rPr sz="1200" b="1" i="0">
                <a:latin typeface="Calibri"/>
              </a:rPr>
              <a:t>Emphasize:</a:t>
            </a:r>
            <a:r>
              <a:rPr sz="1200" b="0" i="0">
                <a:latin typeface="Calibri"/>
              </a:rPr>
              <a:t> "These are not trick documents. The errors here are organic — inflated language, fabricated references, invented statistics, procedural gaps. Exactly what AI gives you in real life."</a:t>
            </a:r>
          </a:p>
          <a:p>
            <a:r>
              <a:rPr sz="1200" b="1" i="0">
                <a:latin typeface="Calibri"/>
              </a:rPr>
              <a:t>Bridge:</a:t>
            </a:r>
            <a:r>
              <a:rPr sz="1200" b="0" i="0">
                <a:latin typeface="Calibri"/>
              </a:rPr>
              <a:t> "Doc 1. What did you find?"</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Before revealing, ask the room: "Who flagged the 47% number? Who flagged the MARADMIN reference?" Get a count.</a:t>
            </a:r>
          </a:p>
          <a:p>
            <a:r>
              <a:rPr sz="1200" b="1" i="0">
                <a:latin typeface="Calibri"/>
              </a:rPr>
              <a:t>Emphasize:</a:t>
            </a:r>
            <a:r>
              <a:rPr sz="1200" b="0" i="0">
                <a:latin typeface="Calibri"/>
              </a:rPr>
              <a:t> "The made-up MARADMIN is the dangerous one. AI invents reference numbers in confident, plausible formats. If you don't look them up, you sign a fabrication."</a:t>
            </a:r>
          </a:p>
          <a:p>
            <a:r>
              <a:rPr sz="1200" b="1" i="0">
                <a:latin typeface="Calibri"/>
              </a:rPr>
              <a:t>Bridge:</a:t>
            </a:r>
            <a:r>
              <a:rPr sz="1200" b="0" i="0">
                <a:latin typeface="Calibri"/>
              </a:rPr>
              <a:t> "Doc 2 is more subtle."</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Ask: "Who looked up the form number? Who flagged the procedural gaps?" Most rooms catch one but not both.</a:t>
            </a:r>
          </a:p>
          <a:p>
            <a:r>
              <a:rPr sz="1200" b="1" i="0">
                <a:latin typeface="Calibri"/>
              </a:rPr>
              <a:t>Emphasize:</a:t>
            </a:r>
            <a:r>
              <a:rPr sz="1200" b="0" i="0">
                <a:latin typeface="Calibri"/>
              </a:rPr>
              <a:t> "Procedural gaps are the most dangerous category. Made-up references can be caught with a search. Missing steps require </a:t>
            </a:r>
            <a:r>
              <a:rPr sz="1200" b="0" i="1">
                <a:latin typeface="Calibri"/>
              </a:rPr>
              <a:t>you</a:t>
            </a:r>
            <a:r>
              <a:rPr sz="1200" b="0" i="0">
                <a:latin typeface="Calibri"/>
              </a:rPr>
              <a:t> to know how the process really works. There is no substitute for domain knowledge."</a:t>
            </a:r>
          </a:p>
          <a:p>
            <a:r>
              <a:rPr sz="1200" b="1" i="0">
                <a:latin typeface="Calibri"/>
              </a:rPr>
              <a:t>Bridge:</a:t>
            </a:r>
            <a:r>
              <a:rPr sz="1200" b="0" i="0">
                <a:latin typeface="Calibri"/>
              </a:rPr>
              <a:t> "Doc 3."</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"What did you flag in Doc 3? Who caught the wrong attribution?" Pull from at least two students.</a:t>
            </a:r>
          </a:p>
          <a:p>
            <a:r>
              <a:rPr sz="1200" b="1" i="0">
                <a:latin typeface="Calibri"/>
              </a:rPr>
              <a:t>Emphasize:</a:t>
            </a:r>
            <a:r>
              <a:rPr sz="1200" b="0" i="0">
                <a:latin typeface="Calibri"/>
              </a:rPr>
              <a:t> "AI loves false precision. </a:t>
            </a:r>
            <a:r>
              <a:rPr sz="1200" b="0" i="1">
                <a:latin typeface="Calibri"/>
              </a:rPr>
              <a:t>98.7 percent</a:t>
            </a:r>
            <a:r>
              <a:rPr sz="1200" b="0" i="0">
                <a:latin typeface="Calibri"/>
              </a:rPr>
              <a:t> sounds verifiable. </a:t>
            </a:r>
            <a:r>
              <a:rPr sz="1200" b="0" i="1">
                <a:latin typeface="Calibri"/>
              </a:rPr>
              <a:t>About 99 percent</a:t>
            </a:r>
            <a:r>
              <a:rPr sz="1200" b="0" i="0">
                <a:latin typeface="Calibri"/>
              </a:rPr>
              <a:t> sounds estimated. AI defaults to the first because it sounds more authoritative — even when there's no data behind it."</a:t>
            </a:r>
          </a:p>
          <a:p>
            <a:r>
              <a:rPr sz="1200" b="1" i="0">
                <a:latin typeface="Calibri"/>
              </a:rPr>
              <a:t>Bridge:</a:t>
            </a:r>
            <a:r>
              <a:rPr sz="1200" b="0" i="0">
                <a:latin typeface="Calibri"/>
              </a:rPr>
              <a:t> "There's a pattern across all three. Here's the lesson."</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"Not every document deserves the Red Pen Review. But a personnel package </a:t>
            </a:r>
            <a:r>
              <a:rPr sz="1200" b="0" i="1">
                <a:latin typeface="Calibri"/>
              </a:rPr>
              <a:t>always</a:t>
            </a:r>
            <a:r>
              <a:rPr sz="1200" b="0" i="0">
                <a:latin typeface="Calibri"/>
              </a:rPr>
              <a:t> does. Match your review depth to the stakes."</a:t>
            </a:r>
          </a:p>
          <a:p>
            <a:r>
              <a:rPr sz="1200" b="1" i="0">
                <a:latin typeface="Calibri"/>
              </a:rPr>
              <a:t>Emphasize:</a:t>
            </a:r>
            <a:r>
              <a:rPr sz="1200" b="0" i="0">
                <a:latin typeface="Calibri"/>
              </a:rPr>
              <a:t> "Centaur and cyborg are coming up in Module 5 — remember those words. They're the two patterns for working with AI."</a:t>
            </a:r>
          </a:p>
          <a:p>
            <a:r>
              <a:rPr sz="1200" b="1" i="0">
                <a:latin typeface="Calibri"/>
              </a:rPr>
              <a:t>Bridge:</a:t>
            </a:r>
            <a:r>
              <a:rPr sz="1200" b="0" i="0">
                <a:latin typeface="Calibri"/>
              </a:rPr>
              <a:t> "Quick check. Then we move on."</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Question. Pause. Cold-call.</a:t>
            </a:r>
          </a:p>
          <a:p>
            <a:r>
              <a:rPr sz="1200" b="1" i="0">
                <a:latin typeface="Calibri"/>
              </a:rPr>
              <a:t>Emphasize:</a:t>
            </a:r>
            <a:r>
              <a:rPr sz="1200" b="0" i="0">
                <a:latin typeface="Calibri"/>
              </a:rPr>
              <a:t> "If you don't recognise a reference, look it up. Always. The number of times this single habit has saved someone an embarrassing signature is enormous."</a:t>
            </a:r>
          </a:p>
          <a:p>
            <a:r>
              <a:rPr sz="1200" b="1" i="0">
                <a:latin typeface="Calibri"/>
              </a:rPr>
              <a:t>Bridge:</a:t>
            </a:r>
            <a:r>
              <a:rPr sz="1200" b="0" i="0">
                <a:latin typeface="Calibri"/>
              </a:rPr>
              <a:t> "Module 5. Centaur, Cyborg, or Neither. Fifteen minutes."</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"Module Five. Fifteen minutes. There are two productive patterns for working with AI — both work, both are research-backed. The 201 skill is knowing which one fits which task."</a:t>
            </a:r>
          </a:p>
          <a:p>
            <a:r>
              <a:rPr sz="1200" b="1" i="0">
                <a:latin typeface="Calibri"/>
              </a:rPr>
              <a:t>Bridge:</a:t>
            </a:r>
            <a:r>
              <a:rPr sz="1200" b="0" i="0">
                <a:latin typeface="Calibri"/>
              </a:rPr>
              <a:t> "Here they are, side by side."</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"BCG and Harvard ran 758 consultants through this. Both patterns outperformed unstructured AI use. The mistake was picking one pattern and applying it to everything."</a:t>
            </a:r>
          </a:p>
          <a:p>
            <a:r>
              <a:rPr sz="1200" b="1" i="0">
                <a:latin typeface="Calibri"/>
              </a:rPr>
              <a:t>Emphasize:</a:t>
            </a:r>
            <a:r>
              <a:rPr sz="1200" b="0" i="0">
                <a:latin typeface="Calibri"/>
              </a:rPr>
              <a:t> "If accountability matters — centaur. If creativity matters — cyborg. Same person, both modes, different tasks."</a:t>
            </a:r>
          </a:p>
          <a:p>
            <a:r>
              <a:rPr sz="1200" b="1" i="0">
                <a:latin typeface="Calibri"/>
              </a:rPr>
              <a:t>Bridge:</a:t>
            </a:r>
            <a:r>
              <a:rPr sz="1200" b="0" i="0">
                <a:latin typeface="Calibri"/>
              </a:rPr>
              <a:t> "Let's look at each one a little closer."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Section dividers exist so the room knows we're shifting gears. Pause for two beats.</a:t>
            </a:r>
          </a:p>
          <a:p>
            <a:r>
              <a:rPr sz="1200" b="1" i="0">
                <a:latin typeface="Calibri"/>
              </a:rPr>
              <a:t>Hook:</a:t>
            </a:r>
            <a:r>
              <a:rPr sz="1200" b="0" i="0">
                <a:latin typeface="Calibri"/>
              </a:rPr>
              <a:t> "Module One. Fifteen minutes. We're going to talk about why most people fail at AI."</a:t>
            </a:r>
          </a:p>
          <a:p>
            <a:r>
              <a:rPr sz="1200" b="1" i="0">
                <a:latin typeface="Calibri"/>
              </a:rPr>
              <a:t>Bridge:</a:t>
            </a:r>
            <a:r>
              <a:rPr sz="1200" b="0" i="0">
                <a:latin typeface="Calibri"/>
              </a:rPr>
              <a:t> "Microsoft has data on this — hundreds of thousands of employees."</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"Centaur is structured. Five distinct phases, with a verification step between each AI pass."</a:t>
            </a:r>
          </a:p>
          <a:p>
            <a:r>
              <a:rPr sz="1200" b="1" i="0">
                <a:latin typeface="Calibri"/>
              </a:rPr>
              <a:t>Emphasize:</a:t>
            </a:r>
            <a:r>
              <a:rPr sz="1200" b="0" i="0">
                <a:latin typeface="Calibri"/>
              </a:rPr>
              <a:t> "Use this for fitreps, separations, awards packages — anything where the cost of an error is high."</a:t>
            </a:r>
          </a:p>
          <a:p>
            <a:r>
              <a:rPr sz="1200" b="1" i="0">
                <a:latin typeface="Calibri"/>
              </a:rPr>
              <a:t>Bridge:</a:t>
            </a:r>
            <a:r>
              <a:rPr sz="1200" b="0" i="0">
                <a:latin typeface="Calibri"/>
              </a:rPr>
              <a:t> "Cyborg looks completely different."</a:t>
            </a:r>
          </a:p>
        </p:txBody>
      </p:sp>
      <p:sp>
        <p:nvSpPr>
          <p:cNvPr id="4" name="Slide Number Placeholder 3"/>
          <p:cNvSpPr>
            <a:spLocks noGrp="1"/>
          </p:cNvSpPr>
          <p:nvPr>
            <p:ph type="sldNum" idx="5" sz="quarter"/>
          </p:nvPr>
        </p:nvSpPr>
        <p:spPr/>
      </p:sp>
    </p:spTree>
  </p:cSld>
  <p:clrMapOvr>
    <a:masterClrMapping/>
  </p:clrMapOvr>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"Cyborg is fluid. There are no phases. You and AI are basically pair-programming, even if you're not coding."</a:t>
            </a:r>
          </a:p>
          <a:p>
            <a:r>
              <a:rPr sz="1200" b="1" i="0">
                <a:latin typeface="Calibri"/>
              </a:rPr>
              <a:t>Emphasize:</a:t>
            </a:r>
            <a:r>
              <a:rPr sz="1200" b="0" i="0">
                <a:latin typeface="Calibri"/>
              </a:rPr>
              <a:t> "Cyborg works for the messy front end of any project — building a tool, drafting an SOP, exploring data. Once you have something to </a:t>
            </a:r>
            <a:r>
              <a:rPr sz="1200" b="0" i="1">
                <a:latin typeface="Calibri"/>
              </a:rPr>
              <a:t>sign</a:t>
            </a:r>
            <a:r>
              <a:rPr sz="1200" b="0" i="0">
                <a:latin typeface="Calibri"/>
              </a:rPr>
              <a:t>, you switch back to centaur for the verification."</a:t>
            </a:r>
          </a:p>
          <a:p>
            <a:r>
              <a:rPr sz="1200" b="1" i="0">
                <a:latin typeface="Calibri"/>
              </a:rPr>
              <a:t>Bridge:</a:t>
            </a:r>
            <a:r>
              <a:rPr sz="1200" b="0" i="0">
                <a:latin typeface="Calibri"/>
              </a:rPr>
              <a:t> "Now let's get specific. Here's the activity."</a:t>
            </a:r>
          </a:p>
        </p:txBody>
      </p:sp>
      <p:sp>
        <p:nvSpPr>
          <p:cNvPr id="4" name="Slide Number Placeholder 3"/>
          <p:cNvSpPr>
            <a:spLocks noGrp="1"/>
          </p:cNvSpPr>
          <p:nvPr>
            <p:ph type="sldNum" idx="5" sz="quarter"/>
          </p:nvPr>
        </p:nvSpPr>
        <p:spPr/>
      </p:sp>
    </p:spTree>
  </p:cSld>
  <p:clrMapOvr>
    <a:masterClrMapping/>
  </p:clrMapOvr>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This is a hands-on slide — stop clicking.</a:t>
            </a:r>
          </a:p>
          <a:p>
            <a:r>
              <a:rPr sz="1200" b="1" i="0">
                <a:latin typeface="Calibri"/>
              </a:rPr>
              <a:t>Cue:</a:t>
            </a:r>
            <a:r>
              <a:rPr sz="1200" b="0" i="0">
                <a:latin typeface="Calibri"/>
              </a:rPr>
              <a:t> 7-minute timer. While they work, post the prompt in chat: </a:t>
            </a:r>
            <a:r>
              <a:rPr sz="1200" b="0" i="1">
                <a:latin typeface="Calibri"/>
              </a:rPr>
              <a:t>"Recurring task · 3-5 subtasks · Human / Could help / Should do this · Centaur or Cyborg · Time saved."</a:t>
            </a:r>
          </a:p>
          <a:p>
            <a:r>
              <a:rPr sz="1200" b="1" i="0">
                <a:latin typeface="Calibri"/>
              </a:rPr>
              <a:t>Engagement:</a:t>
            </a:r>
            <a:r>
              <a:rPr sz="1200" b="0" i="0">
                <a:latin typeface="Calibri"/>
              </a:rPr>
              <a:t> Pick two volunteers in advance if you can. If nobody volunteers, name two students directly. Don't let silence kill the exercise.</a:t>
            </a:r>
          </a:p>
          <a:p>
            <a:r>
              <a:rPr sz="1200" b="1" i="0">
                <a:latin typeface="Calibri"/>
              </a:rPr>
              <a:t>Emphasize at debrief:</a:t>
            </a:r>
            <a:r>
              <a:rPr sz="1200" b="0" i="0">
                <a:latin typeface="Calibri"/>
              </a:rPr>
              <a:t> "The 25 minutes a day from the UK study didn't come from one big win. It came from dozens of small workflow integrations. </a:t>
            </a:r>
            <a:r>
              <a:rPr sz="1200" b="0" i="1">
                <a:latin typeface="Calibri"/>
              </a:rPr>
              <a:t>Compounding</a:t>
            </a:r>
            <a:r>
              <a:rPr sz="1200" b="0" i="0">
                <a:latin typeface="Calibri"/>
              </a:rPr>
              <a:t>."</a:t>
            </a:r>
          </a:p>
          <a:p>
            <a:r>
              <a:rPr sz="1200" b="1" i="0">
                <a:latin typeface="Calibri"/>
              </a:rPr>
              <a:t>Bridge:</a:t>
            </a:r>
            <a:r>
              <a:rPr sz="1200" b="0" i="0">
                <a:latin typeface="Calibri"/>
              </a:rPr>
              <a:t> "Quick check. Then last module."</a:t>
            </a:r>
          </a:p>
        </p:txBody>
      </p:sp>
      <p:sp>
        <p:nvSpPr>
          <p:cNvPr id="4" name="Slide Number Placeholder 3"/>
          <p:cNvSpPr>
            <a:spLocks noGrp="1"/>
          </p:cNvSpPr>
          <p:nvPr>
            <p:ph type="sldNum" idx="5" sz="quarter"/>
          </p:nvPr>
        </p:nvSpPr>
        <p:spPr/>
      </p:sp>
    </p:spTree>
  </p:cSld>
  <p:clrMapOvr>
    <a:masterClrMapping/>
  </p:clrMapOvr>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Question. Pause. Cold-call. Reveal.</a:t>
            </a:r>
          </a:p>
          <a:p>
            <a:r>
              <a:rPr sz="1200" b="1" i="0">
                <a:latin typeface="Calibri"/>
              </a:rPr>
              <a:t>Emphasize:</a:t>
            </a:r>
            <a:r>
              <a:rPr sz="1200" b="0" i="0">
                <a:latin typeface="Calibri"/>
              </a:rPr>
              <a:t> "Same project, both modes. Cyborg for the messy front end. Centaur for the polished output. Pattern-switching is the 201 move."</a:t>
            </a:r>
          </a:p>
          <a:p>
            <a:r>
              <a:rPr sz="1200" b="1" i="0">
                <a:latin typeface="Calibri"/>
              </a:rPr>
              <a:t>Bridge:</a:t>
            </a:r>
            <a:r>
              <a:rPr sz="1200" b="0" i="0">
                <a:latin typeface="Calibri"/>
              </a:rPr>
              <a:t> "Last module. Frontier mapping. Fifteen minutes."</a:t>
            </a:r>
          </a:p>
        </p:txBody>
      </p:sp>
      <p:sp>
        <p:nvSpPr>
          <p:cNvPr id="4" name="Slide Number Placeholder 3"/>
          <p:cNvSpPr>
            <a:spLocks noGrp="1"/>
          </p:cNvSpPr>
          <p:nvPr>
            <p:ph type="sldNum" idx="5" sz="quarter"/>
          </p:nvPr>
        </p:nvSpPr>
        <p:spPr/>
      </p:sp>
    </p:spTree>
  </p:cSld>
  <p:clrMapOvr>
    <a:masterClrMapping/>
  </p:clrMapOvr>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"Module Six. Last fifteen minutes. We're going to start a frontier map for your unit and I'm going to give you an assignment."</a:t>
            </a:r>
          </a:p>
          <a:p>
            <a:r>
              <a:rPr sz="1200" b="1" i="0">
                <a:latin typeface="Calibri"/>
              </a:rPr>
              <a:t>Bridge:</a:t>
            </a:r>
            <a:r>
              <a:rPr sz="1200" b="0" i="0">
                <a:latin typeface="Calibri"/>
              </a:rPr>
              <a:t> "Reminder — the frontier is the line between what AI can and can't do. It's jagged, and it moves."</a:t>
            </a:r>
          </a:p>
        </p:txBody>
      </p:sp>
      <p:sp>
        <p:nvSpPr>
          <p:cNvPr id="4" name="Slide Number Placeholder 3"/>
          <p:cNvSpPr>
            <a:spLocks noGrp="1"/>
          </p:cNvSpPr>
          <p:nvPr>
            <p:ph type="sldNum" idx="5" sz="quarter"/>
          </p:nvPr>
        </p:nvSpPr>
        <p:spPr/>
      </p:sp>
    </p:spTree>
  </p:cSld>
  <p:clrMapOvr>
    <a:masterClrMapping/>
  </p:clrMapOvr>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"Two columns. They will both change next quarter. The one on the right gets shorter every model release. Your map has to be a living document."</a:t>
            </a:r>
          </a:p>
          <a:p>
            <a:r>
              <a:rPr sz="1200" b="1" i="0">
                <a:latin typeface="Calibri"/>
              </a:rPr>
              <a:t>Emphasize:</a:t>
            </a:r>
            <a:r>
              <a:rPr sz="1200" b="0" i="0">
                <a:latin typeface="Calibri"/>
              </a:rPr>
              <a:t> "There's a third column we should add — </a:t>
            </a:r>
            <a:r>
              <a:rPr sz="1200" b="0" i="1">
                <a:latin typeface="Calibri"/>
              </a:rPr>
              <a:t>moving frontier</a:t>
            </a:r>
            <a:r>
              <a:rPr sz="1200" b="0" i="0">
                <a:latin typeface="Calibri"/>
              </a:rPr>
              <a:t>. Tasks where capability is improving and you should re-test periodically. Set a recurring calendar reminder. </a:t>
            </a:r>
            <a:r>
              <a:rPr sz="1200" b="0" i="1">
                <a:latin typeface="Calibri"/>
              </a:rPr>
              <a:t>Re-test what AI couldn't do six months ago</a:t>
            </a:r>
            <a:r>
              <a:rPr sz="1200" b="0" i="0">
                <a:latin typeface="Calibri"/>
              </a:rPr>
              <a:t>."</a:t>
            </a:r>
          </a:p>
          <a:p>
            <a:r>
              <a:rPr sz="1200" b="1" i="0">
                <a:latin typeface="Calibri"/>
              </a:rPr>
              <a:t>Bridge:</a:t>
            </a:r>
            <a:r>
              <a:rPr sz="1200" b="0" i="0">
                <a:latin typeface="Calibri"/>
              </a:rPr>
              <a:t> "Here's the in-class activity to start your section's map."</a:t>
            </a:r>
          </a:p>
        </p:txBody>
      </p:sp>
      <p:sp>
        <p:nvSpPr>
          <p:cNvPr id="4" name="Slide Number Placeholder 3"/>
          <p:cNvSpPr>
            <a:spLocks noGrp="1"/>
          </p:cNvSpPr>
          <p:nvPr>
            <p:ph type="sldNum" idx="5" sz="quarter"/>
          </p:nvPr>
        </p:nvSpPr>
        <p:spPr/>
      </p:sp>
    </p:spTree>
  </p:cSld>
  <p:clrMapOvr>
    <a:masterClrMapping/>
  </p:clrMapOvr>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This is a hands-on slide — stop clicking.</a:t>
            </a:r>
          </a:p>
          <a:p>
            <a:r>
              <a:rPr sz="1200" b="1" i="0">
                <a:latin typeface="Calibri"/>
              </a:rPr>
              <a:t>Cue:</a:t>
            </a:r>
            <a:r>
              <a:rPr sz="1200" b="0" i="0">
                <a:latin typeface="Calibri"/>
              </a:rPr>
              <a:t> 5-minute timer. Open a shared note in Teams chat titled "[Unit] Frontier Map — Seed". Paste columns into it.</a:t>
            </a:r>
          </a:p>
          <a:p>
            <a:r>
              <a:rPr sz="1200" b="1" i="0">
                <a:latin typeface="Calibri"/>
              </a:rPr>
              <a:t>Engagement:</a:t>
            </a:r>
            <a:r>
              <a:rPr sz="1200" b="0" i="0">
                <a:latin typeface="Calibri"/>
              </a:rPr>
              <a:t> As students share, you transcribe into the shared note. Three volunteers, one example per column each.</a:t>
            </a:r>
          </a:p>
          <a:p>
            <a:r>
              <a:rPr sz="1200" b="1" i="0">
                <a:latin typeface="Calibri"/>
              </a:rPr>
              <a:t>Emphasize:</a:t>
            </a:r>
            <a:r>
              <a:rPr sz="1200" b="0" i="0">
                <a:latin typeface="Calibri"/>
              </a:rPr>
              <a:t> "Failure cases — the starred ones — are the most valuable thing you can give your section. </a:t>
            </a:r>
            <a:r>
              <a:rPr sz="1200" b="0" i="1">
                <a:latin typeface="Calibri"/>
              </a:rPr>
              <a:t>Sharing what AI got wrong saves your peers an hour of confusion.</a:t>
            </a:r>
            <a:r>
              <a:rPr sz="1200" b="0" i="0">
                <a:latin typeface="Calibri"/>
              </a:rPr>
              <a:t>"</a:t>
            </a:r>
          </a:p>
          <a:p>
            <a:r>
              <a:rPr sz="1200" b="1" i="0">
                <a:latin typeface="Calibri"/>
              </a:rPr>
              <a:t>Bridge:</a:t>
            </a:r>
            <a:r>
              <a:rPr sz="1200" b="0" i="0">
                <a:latin typeface="Calibri"/>
              </a:rPr>
              <a:t> "Time. Here's your homework."</a:t>
            </a:r>
          </a:p>
        </p:txBody>
      </p:sp>
      <p:sp>
        <p:nvSpPr>
          <p:cNvPr id="4" name="Slide Number Placeholder 3"/>
          <p:cNvSpPr>
            <a:spLocks noGrp="1"/>
          </p:cNvSpPr>
          <p:nvPr>
            <p:ph type="sldNum" idx="5" sz="quarter"/>
          </p:nvPr>
        </p:nvSpPr>
        <p:spPr/>
      </p:sp>
    </p:spTree>
  </p:cSld>
  <p:clrMapOvr>
    <a:masterClrMapping/>
  </p:clrMapOvr>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Read the three items. Don't skip the failure-case bullet — it's the most important.</a:t>
            </a:r>
          </a:p>
          <a:p>
            <a:r>
              <a:rPr sz="1200" b="1" i="0">
                <a:latin typeface="Calibri"/>
              </a:rPr>
              <a:t>Emphasize:</a:t>
            </a:r>
            <a:r>
              <a:rPr sz="1200" b="0" i="0">
                <a:latin typeface="Calibri"/>
              </a:rPr>
              <a:t> "Failure cases are not embarrassments. They're data. The Microsoft research says it takes 11 weeks to build the AI habit. You're on Day 1. Failure is part of the curve."</a:t>
            </a:r>
          </a:p>
          <a:p>
            <a:r>
              <a:rPr sz="1200" b="1" i="0">
                <a:latin typeface="Calibri"/>
              </a:rPr>
              <a:t>Bridge:</a:t>
            </a:r>
            <a:r>
              <a:rPr sz="1200" b="0" i="0">
                <a:latin typeface="Calibri"/>
              </a:rPr>
              <a:t> "Let's recap the whole course in one slide."</a:t>
            </a:r>
          </a:p>
        </p:txBody>
      </p:sp>
      <p:sp>
        <p:nvSpPr>
          <p:cNvPr id="4" name="Slide Number Placeholder 3"/>
          <p:cNvSpPr>
            <a:spLocks noGrp="1"/>
          </p:cNvSpPr>
          <p:nvPr>
            <p:ph type="sldNum" idx="5" sz="quarter"/>
          </p:nvPr>
        </p:nvSpPr>
        <p:spPr/>
      </p:sp>
    </p:spTree>
  </p:cSld>
  <p:clrMapOvr>
    <a:masterClrMapping/>
  </p:clrMapOvr>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Don't read the cells. Let the room scan. Pause for 20 seconds.</a:t>
            </a:r>
          </a:p>
          <a:p>
            <a:r>
              <a:rPr sz="1200" b="1" i="0">
                <a:latin typeface="Calibri"/>
              </a:rPr>
              <a:t>Emphasize:</a:t>
            </a:r>
            <a:r>
              <a:rPr sz="1200" b="0" i="0">
                <a:latin typeface="Calibri"/>
              </a:rPr>
              <a:t> "The 80 in the bottom-right corner — that was the opening number. You are not in that 80 anymore. You have the framework that puts you in the 20."</a:t>
            </a:r>
          </a:p>
          <a:p>
            <a:r>
              <a:rPr sz="1200" b="1" i="0">
                <a:latin typeface="Calibri"/>
              </a:rPr>
              <a:t>Bridge:</a:t>
            </a:r>
            <a:r>
              <a:rPr sz="1200" b="0" i="0">
                <a:latin typeface="Calibri"/>
              </a:rPr>
              <a:t> "Here's where you go from here."</a:t>
            </a:r>
          </a:p>
        </p:txBody>
      </p:sp>
      <p:sp>
        <p:nvSpPr>
          <p:cNvPr id="4" name="Slide Number Placeholder 3"/>
          <p:cNvSpPr>
            <a:spLocks noGrp="1"/>
          </p:cNvSpPr>
          <p:nvPr>
            <p:ph type="sldNum" idx="5" sz="quarter"/>
          </p:nvPr>
        </p:nvSpPr>
        <p:spPr/>
      </p:sp>
    </p:spTree>
  </p:cSld>
  <p:clrMapOvr>
    <a:masterClrMapping/>
  </p:clrMapOvr>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"Two paths from here. Both are good."</a:t>
            </a:r>
          </a:p>
          <a:p>
            <a:r>
              <a:rPr sz="1200" b="1" i="0">
                <a:latin typeface="Calibri"/>
              </a:rPr>
              <a:t>Emphasize:</a:t>
            </a:r>
            <a:r>
              <a:rPr sz="1200" b="0" i="0">
                <a:latin typeface="Calibri"/>
              </a:rPr>
              <a:t> "You don't have to take Course 2. AI Fluency Fundamentals is a complete course on its own. But if you've ever thought </a:t>
            </a:r>
            <a:r>
              <a:rPr sz="1200" b="0" i="1">
                <a:latin typeface="Calibri"/>
              </a:rPr>
              <a:t>I bet I could build a tool for that</a:t>
            </a:r>
            <a:r>
              <a:rPr sz="1200" b="0" i="0">
                <a:latin typeface="Calibri"/>
              </a:rPr>
              <a:t> — sign up."</a:t>
            </a:r>
          </a:p>
          <a:p>
            <a:r>
              <a:rPr sz="1200" b="1" i="0">
                <a:latin typeface="Calibri"/>
              </a:rPr>
              <a:t>Bridge:</a:t>
            </a:r>
            <a:r>
              <a:rPr sz="1200" b="0" i="0">
                <a:latin typeface="Calibri"/>
              </a:rPr>
              <a:t> "Last slide. Then we open the floor."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"Microsoft has the largest dataset on AI adoption in the world. Three hundred thousand employees, real workplaces, tracked over months."</a:t>
            </a:r>
          </a:p>
          <a:p>
            <a:r>
              <a:rPr sz="1200" b="1" i="0">
                <a:latin typeface="Calibri"/>
              </a:rPr>
              <a:t>Emphasize:</a:t>
            </a:r>
            <a:r>
              <a:rPr sz="1200" b="0" i="0">
                <a:latin typeface="Calibri"/>
              </a:rPr>
              <a:t> "Eighty percent quit. Not because the tool was bad. Because nobody taught them how to use it." Land on "nobody taught them."</a:t>
            </a:r>
          </a:p>
          <a:p>
            <a:r>
              <a:rPr sz="1200" b="1" i="0">
                <a:latin typeface="Calibri"/>
              </a:rPr>
              <a:t>Engagement:</a:t>
            </a:r>
            <a:r>
              <a:rPr sz="1200" b="0" i="0">
                <a:latin typeface="Calibri"/>
              </a:rPr>
              <a:t> "How many of you have tried an AI tool, given up, and never gone back? Be honest." Hands will go up.</a:t>
            </a:r>
          </a:p>
          <a:p>
            <a:r>
              <a:rPr sz="1200" b="1" i="0">
                <a:latin typeface="Calibri"/>
              </a:rPr>
              <a:t>Bridge:</a:t>
            </a:r>
            <a:r>
              <a:rPr sz="1200" b="0" i="0">
                <a:latin typeface="Calibri"/>
              </a:rPr>
              <a:t> "Here's exactly what that failure looks like — you'll recognise it."</a:t>
            </a:r>
          </a:p>
        </p:txBody>
      </p:sp>
      <p:sp>
        <p:nvSpPr>
          <p:cNvPr id="4" name="Slide Number Placeholder 3"/>
          <p:cNvSpPr>
            <a:spLocks noGrp="1"/>
          </p:cNvSpPr>
          <p:nvPr>
            <p:ph type="sldNum" idx="5" sz="quarter"/>
          </p:nvPr>
        </p:nvSpPr>
        <p:spPr/>
      </p:sp>
    </p:spTree>
  </p:cSld>
  <p:clrMapOvr>
    <a:masterClrMapping/>
  </p:clrMapOvr>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Audience:</a:t>
            </a:r>
            <a:r>
              <a:rPr sz="1200" b="0" i="0">
                <a:latin typeface="Calibri"/>
              </a:rPr>
              <a:t> This slide is for </a:t>
            </a:r>
            <a:r>
              <a:rPr sz="1200" b="0" i="1">
                <a:latin typeface="Calibri"/>
              </a:rPr>
              <a:t>you</a:t>
            </a:r>
            <a:r>
              <a:rPr sz="1200" b="0" i="0">
                <a:latin typeface="Calibri"/>
              </a:rPr>
              <a:t>, not the room. Skip past it during a live delivery, or hide it by pressing </a:t>
            </a:r>
            <a:r>
              <a:rPr sz="1200" b="0" i="0">
                <a:latin typeface="Calibri"/>
              </a:rPr>
              <a:t>End</a:t>
            </a:r>
            <a:r>
              <a:rPr sz="1200" b="0" i="0">
                <a:latin typeface="Calibri"/>
              </a:rPr>
              <a:t> early. It exists so the deck doubles as your post-class checklist.</a:t>
            </a:r>
          </a:p>
          <a:p>
            <a:r>
              <a:rPr sz="1200" b="1" i="0">
                <a:latin typeface="Calibri"/>
              </a:rPr>
              <a:t>Why it matters:</a:t>
            </a:r>
            <a:r>
              <a:rPr sz="1200" b="0" i="0">
                <a:latin typeface="Calibri"/>
              </a:rPr>
              <a:t> The crater of disappointment isn't only an attendee problem — it's an instructor problem too. If you don't follow up within a week, attendance was for nothing.</a:t>
            </a:r>
          </a:p>
          <a:p>
            <a:r>
              <a:rPr sz="1200" b="1" i="0">
                <a:latin typeface="Calibri"/>
              </a:rPr>
              <a:t>Bridge:</a:t>
            </a:r>
            <a:r>
              <a:rPr sz="1200" b="0" i="0">
                <a:latin typeface="Calibri"/>
              </a:rPr>
              <a:t> Press next once for the closing / Q&amp;A slide.</a:t>
            </a:r>
          </a:p>
        </p:txBody>
      </p:sp>
      <p:sp>
        <p:nvSpPr>
          <p:cNvPr id="4" name="Slide Number Placeholder 3"/>
          <p:cNvSpPr>
            <a:spLocks noGrp="1"/>
          </p:cNvSpPr>
          <p:nvPr>
            <p:ph type="sldNum" idx="5" sz="quarter"/>
          </p:nvPr>
        </p:nvSpPr>
        <p:spPr/>
      </p:sp>
    </p:spTree>
  </p:cSld>
  <p:clrMapOvr>
    <a:masterClrMapping/>
  </p:clrMapOvr>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Open the floor. Don't fill silence — let the room ask.</a:t>
            </a:r>
          </a:p>
          <a:p>
            <a:r>
              <a:rPr sz="1200" b="1" i="0">
                <a:latin typeface="Calibri"/>
              </a:rPr>
              <a:t>If silence:</a:t>
            </a:r>
            <a:r>
              <a:rPr sz="1200" b="0" i="0">
                <a:latin typeface="Calibri"/>
              </a:rPr>
              <a:t> Prompt with: "What's the first task you're going to try AI on this week?" That's an easier question than "Any questions?" and it surfaces the real concerns.</a:t>
            </a:r>
          </a:p>
          <a:p>
            <a:r>
              <a:rPr sz="1200" b="1" i="0">
                <a:latin typeface="Calibri"/>
              </a:rPr>
              <a:t>Close:</a:t>
            </a:r>
            <a:r>
              <a:rPr sz="1200" b="0" i="0">
                <a:latin typeface="Calibri"/>
              </a:rPr>
              <a:t> Thank them by name if it's a small room. Remind them about Course 2 and where to find materials on the EDD site. Wrap on time — respect of the clock is part of the demo.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Read each line slowly. Pause between bullets. Let the recognition land.</a:t>
            </a:r>
          </a:p>
          <a:p>
            <a:r>
              <a:rPr sz="1200" b="1" i="0">
                <a:latin typeface="Calibri"/>
              </a:rPr>
              <a:t>Emphasize:</a:t>
            </a:r>
            <a:r>
              <a:rPr sz="1200" b="0" i="0">
                <a:latin typeface="Calibri"/>
              </a:rPr>
              <a:t> "Confident and wrong" is the killer. Most people quit at step two because they realise they can't trust it. We will fix that today.</a:t>
            </a:r>
          </a:p>
          <a:p>
            <a:r>
              <a:rPr sz="1200" b="1" i="0">
                <a:latin typeface="Calibri"/>
              </a:rPr>
              <a:t>Engagement:</a:t>
            </a:r>
            <a:r>
              <a:rPr sz="1200" b="0" i="0">
                <a:latin typeface="Calibri"/>
              </a:rPr>
              <a:t> "Anyone here had this exact arc? Show of hands. OK — you are normal."</a:t>
            </a:r>
          </a:p>
          <a:p>
            <a:r>
              <a:rPr sz="1200" b="1" i="0">
                <a:latin typeface="Calibri"/>
              </a:rPr>
              <a:t>Bridge:</a:t>
            </a:r>
            <a:r>
              <a:rPr sz="1200" b="0" i="0">
                <a:latin typeface="Calibri"/>
              </a:rPr>
              <a:t> "Here's what happens when people get the right training."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"Here's the flip side. The UK government is the closest analogue to us — bureaucratic, hierarchical, security-conscious."</a:t>
            </a:r>
          </a:p>
          <a:p>
            <a:r>
              <a:rPr sz="1200" b="1" i="0">
                <a:latin typeface="Calibri"/>
              </a:rPr>
              <a:t>Emphasize:</a:t>
            </a:r>
            <a:r>
              <a:rPr sz="1200" b="0" i="0">
                <a:latin typeface="Calibri"/>
              </a:rPr>
              <a:t> 25 minutes a day is two weeks a year. Per worker. The math is enormous. But notice — "with training." Not "with the tool."</a:t>
            </a:r>
          </a:p>
          <a:p>
            <a:r>
              <a:rPr sz="1200" b="1" i="0">
                <a:latin typeface="Calibri"/>
              </a:rPr>
              <a:t>Bridge:</a:t>
            </a:r>
            <a:r>
              <a:rPr sz="1200" b="0" i="0">
                <a:latin typeface="Calibri"/>
              </a:rPr>
              <a:t> "So what kind of training? Not what you'd think."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Cue:</a:t>
            </a:r>
            <a:r>
              <a:rPr sz="1200" b="0" i="0">
                <a:latin typeface="Calibri"/>
              </a:rPr>
              <a:t> Stop. Read it once, slowly. Pause. Read it once more.</a:t>
            </a:r>
          </a:p>
          <a:p>
            <a:r>
              <a:rPr sz="1200" b="1" i="0">
                <a:latin typeface="Calibri"/>
              </a:rPr>
              <a:t>Emphasize:</a:t>
            </a:r>
            <a:r>
              <a:rPr sz="1200" b="0" i="0">
                <a:latin typeface="Calibri"/>
              </a:rPr>
              <a:t> "If you take nothing else from today, take that line. Manage, not use." This is the spine of every other slide in this deck.</a:t>
            </a:r>
          </a:p>
          <a:p>
            <a:r>
              <a:rPr sz="1200" b="1" i="0">
                <a:latin typeface="Calibri"/>
              </a:rPr>
              <a:t>Bridge:</a:t>
            </a:r>
            <a:r>
              <a:rPr sz="1200" b="0" i="0">
                <a:latin typeface="Calibri"/>
              </a:rPr>
              <a:t> "Here's why that framing matters. You already know how to manage."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200" b="1" i="0">
                <a:latin typeface="Calibri"/>
              </a:rPr>
              <a:t>Hook:</a:t>
            </a:r>
            <a:r>
              <a:rPr sz="1200" b="0" i="0">
                <a:latin typeface="Calibri"/>
              </a:rPr>
              <a:t> Read the headline as a real question, not rhetorically. Wait. Get a couple of "no" responses from the room.</a:t>
            </a:r>
          </a:p>
          <a:p>
            <a:r>
              <a:rPr sz="1200" b="1" i="0">
                <a:latin typeface="Calibri"/>
              </a:rPr>
              <a:t>Emphasize:</a:t>
            </a:r>
            <a:r>
              <a:rPr sz="1200" b="0" i="0">
                <a:latin typeface="Calibri"/>
              </a:rPr>
              <a:t> The four bullets are the four skills you already use every day with your Marines. AI is just another team member who needs the same management.</a:t>
            </a:r>
          </a:p>
          <a:p>
            <a:r>
              <a:rPr sz="1200" b="1" i="0">
                <a:latin typeface="Calibri"/>
              </a:rPr>
              <a:t>Engagement:</a:t>
            </a:r>
            <a:r>
              <a:rPr sz="1200" b="0" i="0">
                <a:latin typeface="Calibri"/>
              </a:rPr>
              <a:t> "What's the difference between a great NCO and a bad one? It's not the tools. It's what's on this slide."</a:t>
            </a:r>
          </a:p>
          <a:p>
            <a:r>
              <a:rPr sz="1200" b="1" i="0">
                <a:latin typeface="Calibri"/>
              </a:rPr>
              <a:t>Bridge:</a:t>
            </a:r>
            <a:r>
              <a:rPr sz="1200" b="0" i="0">
                <a:latin typeface="Calibri"/>
              </a:rPr>
              <a:t> "Quick check, then we move into the six skills."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12801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12801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920240"/>
            <a:ext cx="10058400" cy="365760"/>
          </a:xfrm>
          <a:prstGeom prst="rect">
            <a:avLst/>
          </a:prstGeom>
          <a:noFill/>
        </p:spPr>
        <p:txBody>
          <a:bodyPr wrap="square" lIns="0" rIns="0" tIns="0" bIns="0">
            <a:spAutoFit/>
          </a:bodyPr>
          <a:lstStyle/>
          <a:p>
            <a:r>
              <a:rPr sz="1200" b="1" i="0">
                <a:solidFill>
                  <a:srgbClr val="F5D130"/>
                </a:solidFill>
                <a:latin typeface="Calibri"/>
              </a:rPr>
              <a:t>WEEK 1 · COURSE 1 · 2 HOURS · ALL PERSONNEL</a:t>
            </a:r>
          </a:p>
        </p:txBody>
      </p:sp>
      <p:sp>
        <p:nvSpPr>
          <p:cNvPr id="5" name="TextBox 4"/>
          <p:cNvSpPr txBox="1"/>
          <p:nvPr/>
        </p:nvSpPr>
        <p:spPr>
          <a:xfrm>
            <a:off x="868680" y="2423160"/>
            <a:ext cx="10972800" cy="2260600"/>
          </a:xfrm>
          <a:prstGeom prst="rect">
            <a:avLst/>
          </a:prstGeom>
          <a:noFill/>
        </p:spPr>
        <p:txBody>
          <a:bodyPr wrap="square" lIns="0" rIns="0" tIns="0" bIns="0">
            <a:spAutoFit/>
          </a:bodyPr>
          <a:lstStyle/>
          <a:p>
            <a:pPr>
              <a:lnSpc>
                <a:spcPct val="100000"/>
              </a:lnSpc>
            </a:pPr>
            <a:r>
              <a:rPr sz="8000" b="1" i="0">
                <a:solidFill>
                  <a:srgbClr val="FFFFFF"/>
                </a:solidFill>
                <a:latin typeface="Calibri"/>
              </a:rPr>
              <a:t>AI Fluency</a:t>
            </a:r>
          </a:p>
          <a:p>
            <a:pPr>
              <a:lnSpc>
                <a:spcPct val="100000"/>
              </a:lnSpc>
            </a:pPr>
            <a:r>
              <a:rPr sz="8000" b="1" i="0">
                <a:solidFill>
                  <a:srgbClr val="FFFFFF"/>
                </a:solidFill>
                <a:latin typeface="Calibri"/>
              </a:rPr>
              <a:t>Fundamentals</a:t>
            </a:r>
          </a:p>
        </p:txBody>
      </p:sp>
      <p:sp>
        <p:nvSpPr>
          <p:cNvPr id="6" name="Rectangle 5"/>
          <p:cNvSpPr/>
          <p:nvPr/>
        </p:nvSpPr>
        <p:spPr>
          <a:xfrm>
            <a:off x="868680" y="4775200"/>
            <a:ext cx="146304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5049520"/>
            <a:ext cx="10058400" cy="914400"/>
          </a:xfrm>
          <a:prstGeom prst="rect">
            <a:avLst/>
          </a:prstGeom>
          <a:noFill/>
        </p:spPr>
        <p:txBody>
          <a:bodyPr wrap="square" lIns="0" rIns="0" tIns="0" bIns="0">
            <a:spAutoFit/>
          </a:bodyPr>
          <a:lstStyle/>
          <a:p>
            <a:pPr>
              <a:lnSpc>
                <a:spcPct val="130000"/>
              </a:lnSpc>
            </a:pPr>
            <a:r>
              <a:rPr sz="2000" b="0" i="0">
                <a:solidFill>
                  <a:srgbClr val="C8C8C8"/>
                </a:solidFill>
                <a:latin typeface="Calibri"/>
              </a:rPr>
              <a:t>The six 201-level skills that separate sustained adopters from the 80% who quit.</a:t>
            </a:r>
          </a:p>
        </p:txBody>
      </p:sp>
      <p:sp>
        <p:nvSpPr>
          <p:cNvPr id="8" name="TextBox 7"/>
          <p:cNvSpPr txBox="1"/>
          <p:nvPr/>
        </p:nvSpPr>
        <p:spPr>
          <a:xfrm>
            <a:off x="868680" y="5918200"/>
            <a:ext cx="10058400" cy="365760"/>
          </a:xfrm>
          <a:prstGeom prst="rect">
            <a:avLst/>
          </a:prstGeom>
          <a:noFill/>
        </p:spPr>
        <p:txBody>
          <a:bodyPr wrap="square" lIns="0" rIns="0" tIns="0" bIns="0">
            <a:spAutoFit/>
          </a:bodyPr>
          <a:lstStyle/>
          <a:p>
            <a:r>
              <a:rPr sz="1000" b="0" i="0">
                <a:solidFill>
                  <a:srgbClr val="8C8C8C"/>
                </a:solidFill>
                <a:latin typeface="Calibri"/>
              </a:rPr>
              <a:t>EXPERT-DRIVEN DEVELOPMENT · MCD-MONTEREY</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01 / 51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68680" y="868680"/>
            <a:ext cx="2295144" cy="38404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1A1A1A"/>
                </a:solidFill>
                <a:latin typeface="Calibri"/>
              </a:rPr>
              <a:t>KNOWLEDGE CHECK — MODULE 1</a:t>
            </a:r>
          </a:p>
        </p:txBody>
      </p:sp>
      <p:sp>
        <p:nvSpPr>
          <p:cNvPr id="5" name="TextBox 4"/>
          <p:cNvSpPr txBox="1"/>
          <p:nvPr/>
        </p:nvSpPr>
        <p:spPr>
          <a:xfrm>
            <a:off x="868680" y="1645920"/>
            <a:ext cx="10424160" cy="2011680"/>
          </a:xfrm>
          <a:prstGeom prst="rect">
            <a:avLst/>
          </a:prstGeom>
          <a:noFill/>
        </p:spPr>
        <p:txBody>
          <a:bodyPr wrap="square" lIns="0" rIns="0" tIns="0" bIns="0">
            <a:spAutoFit/>
          </a:bodyPr>
          <a:lstStyle/>
          <a:p>
            <a:pPr>
              <a:lnSpc>
                <a:spcPct val="115000"/>
              </a:lnSpc>
            </a:pPr>
            <a:r>
              <a:rPr sz="3000" b="1" i="0">
                <a:solidFill>
                  <a:srgbClr val="FFFFFF"/>
                </a:solidFill>
                <a:latin typeface="Calibri"/>
              </a:rPr>
              <a:t>What separates the 20% who stick with AI from the 80% who quit?</a:t>
            </a:r>
          </a:p>
        </p:txBody>
      </p:sp>
      <p:sp>
        <p:nvSpPr>
          <p:cNvPr id="6" name="Rectangle 5"/>
          <p:cNvSpPr/>
          <p:nvPr/>
        </p:nvSpPr>
        <p:spPr>
          <a:xfrm>
            <a:off x="868680" y="2971800"/>
            <a:ext cx="1828800" cy="3657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3154680"/>
            <a:ext cx="10424160" cy="2971800"/>
          </a:xfrm>
          <a:prstGeom prst="rect">
            <a:avLst/>
          </a:prstGeom>
          <a:noFill/>
        </p:spPr>
        <p:txBody>
          <a:bodyPr wrap="square" lIns="0" rIns="0" tIns="0" bIns="0">
            <a:spAutoFit/>
          </a:bodyPr>
          <a:lstStyle/>
          <a:p>
            <a:pPr>
              <a:lnSpc>
                <a:spcPct val="140000"/>
              </a:lnSpc>
              <a:spcAft>
                <a:spcPts val="800"/>
              </a:spcAft>
            </a:pPr>
            <a:r>
              <a:rPr sz="1600" b="1" i="0">
                <a:solidFill>
                  <a:srgbClr val="C8C8C8"/>
                </a:solidFill>
                <a:latin typeface="Calibri"/>
              </a:rPr>
              <a:t>Not</a:t>
            </a:r>
            <a:r>
              <a:rPr sz="1600" b="0" i="0">
                <a:solidFill>
                  <a:srgbClr val="C8C8C8"/>
                </a:solidFill>
                <a:latin typeface="Calibri"/>
              </a:rPr>
              <a:t> better prompts. </a:t>
            </a:r>
            <a:r>
              <a:rPr sz="1600" b="1" i="0">
                <a:solidFill>
                  <a:srgbClr val="C8C8C8"/>
                </a:solidFill>
                <a:latin typeface="Calibri"/>
              </a:rPr>
              <a:t>Not</a:t>
            </a:r>
            <a:r>
              <a:rPr sz="1600" b="0" i="0">
                <a:solidFill>
                  <a:srgbClr val="C8C8C8"/>
                </a:solidFill>
                <a:latin typeface="Calibri"/>
              </a:rPr>
              <a:t> a better tool. </a:t>
            </a:r>
            <a:r>
              <a:rPr sz="1600" b="1" i="0">
                <a:solidFill>
                  <a:srgbClr val="C8C8C8"/>
                </a:solidFill>
                <a:latin typeface="Calibri"/>
              </a:rPr>
              <a:t>Not</a:t>
            </a:r>
            <a:r>
              <a:rPr sz="1600" b="0" i="0">
                <a:solidFill>
                  <a:srgbClr val="C8C8C8"/>
                </a:solidFill>
                <a:latin typeface="Calibri"/>
              </a:rPr>
              <a:t> being more technical.</a:t>
            </a:r>
          </a:p>
          <a:p>
            <a:pPr>
              <a:lnSpc>
                <a:spcPct val="140000"/>
              </a:lnSpc>
              <a:spcAft>
                <a:spcPts val="800"/>
              </a:spcAft>
            </a:pPr>
            <a:r>
              <a:rPr sz="1600" b="0" i="0">
                <a:solidFill>
                  <a:srgbClr val="C8C8C8"/>
                </a:solidFill>
                <a:latin typeface="Calibri"/>
              </a:rPr>
              <a:t>They </a:t>
            </a:r>
            <a:r>
              <a:rPr sz="1600" b="1" i="0">
                <a:solidFill>
                  <a:srgbClr val="C8C8C8"/>
                </a:solidFill>
                <a:latin typeface="Calibri"/>
              </a:rPr>
              <a:t>manage</a:t>
            </a:r>
            <a:r>
              <a:rPr sz="1600" b="0" i="0">
                <a:solidFill>
                  <a:srgbClr val="C8C8C8"/>
                </a:solidFill>
                <a:latin typeface="Calibri"/>
              </a:rPr>
              <a:t> AI — like a capable but inexperienced team member. They give it context, break work into pieces, evaluate the output, and iterate. The same skills you already use to lead Marines.</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10 / 51</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02</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TWO</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The Six Skills</a:t>
            </a:r>
          </a:p>
          <a:p>
            <a:pPr>
              <a:lnSpc>
                <a:spcPct val="100000"/>
              </a:lnSpc>
            </a:pPr>
            <a:r>
              <a:rPr sz="5000" b="1" i="0">
                <a:solidFill>
                  <a:srgbClr val="FFFFFF"/>
                </a:solidFill>
                <a:latin typeface="Calibri"/>
              </a:rPr>
              <a:t>That Actually Matter</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25 MIN</a:t>
            </a:r>
          </a:p>
        </p:txBody>
      </p:sp>
      <p:sp>
        <p:nvSpPr>
          <p:cNvPr id="8" name="Rectangle 7"/>
          <p:cNvSpPr/>
          <p:nvPr/>
        </p:nvSpPr>
        <p:spPr>
          <a:xfrm>
            <a:off x="7251192" y="4754880"/>
            <a:ext cx="2263139"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ALL SIX 201 SKILLS — OVERVIEW</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11 / 51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SIX 201 SKILLS</a:t>
            </a:r>
          </a:p>
        </p:txBody>
      </p:sp>
      <p:sp>
        <p:nvSpPr>
          <p:cNvPr id="5" name="TextBox 4"/>
          <p:cNvSpPr txBox="1"/>
          <p:nvPr/>
        </p:nvSpPr>
        <p:spPr>
          <a:xfrm>
            <a:off x="868680" y="1143000"/>
            <a:ext cx="10424160" cy="868680"/>
          </a:xfrm>
          <a:prstGeom prst="rect">
            <a:avLst/>
          </a:prstGeom>
          <a:noFill/>
        </p:spPr>
        <p:txBody>
          <a:bodyPr wrap="square" lIns="0" rIns="0" tIns="0" bIns="0">
            <a:spAutoFit/>
          </a:bodyPr>
          <a:lstStyle/>
          <a:p>
            <a:pPr>
              <a:lnSpc>
                <a:spcPct val="105000"/>
              </a:lnSpc>
            </a:pPr>
            <a:r>
              <a:rPr sz="3000" b="1" i="0">
                <a:solidFill>
                  <a:srgbClr val="1A1A1A"/>
                </a:solidFill>
                <a:latin typeface="Calibri"/>
              </a:rPr>
              <a:t>Six skills. None of them are prompt formulas.</a:t>
            </a:r>
          </a:p>
        </p:txBody>
      </p:sp>
      <p:sp>
        <p:nvSpPr>
          <p:cNvPr id="6" name="Rectangle 5"/>
          <p:cNvSpPr/>
          <p:nvPr/>
        </p:nvSpPr>
        <p:spPr>
          <a:xfrm>
            <a:off x="868680" y="201168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868680" y="201168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97280" y="2194560"/>
            <a:ext cx="2895600" cy="457200"/>
          </a:xfrm>
          <a:prstGeom prst="rect">
            <a:avLst/>
          </a:prstGeom>
          <a:noFill/>
        </p:spPr>
        <p:txBody>
          <a:bodyPr wrap="square" lIns="0" rIns="0" tIns="0" bIns="0">
            <a:spAutoFit/>
          </a:bodyPr>
          <a:lstStyle/>
          <a:p>
            <a:r>
              <a:rPr sz="1800" b="1" i="0">
                <a:solidFill>
                  <a:srgbClr val="CC0000"/>
                </a:solidFill>
                <a:latin typeface="Calibri"/>
              </a:rPr>
              <a:t>01</a:t>
            </a:r>
          </a:p>
        </p:txBody>
      </p:sp>
      <p:sp>
        <p:nvSpPr>
          <p:cNvPr id="9" name="TextBox 8"/>
          <p:cNvSpPr txBox="1"/>
          <p:nvPr/>
        </p:nvSpPr>
        <p:spPr>
          <a:xfrm>
            <a:off x="1097280" y="2651760"/>
            <a:ext cx="2895600" cy="502920"/>
          </a:xfrm>
          <a:prstGeom prst="rect">
            <a:avLst/>
          </a:prstGeom>
          <a:noFill/>
        </p:spPr>
        <p:txBody>
          <a:bodyPr wrap="square" lIns="0" rIns="0" tIns="0" bIns="0">
            <a:spAutoFit/>
          </a:bodyPr>
          <a:lstStyle/>
          <a:p>
            <a:r>
              <a:rPr sz="2000" b="1" i="0">
                <a:solidFill>
                  <a:srgbClr val="1A1A1A"/>
                </a:solidFill>
                <a:latin typeface="Calibri"/>
              </a:rPr>
              <a:t>Context Assembly</a:t>
            </a:r>
          </a:p>
        </p:txBody>
      </p:sp>
      <p:sp>
        <p:nvSpPr>
          <p:cNvPr id="10" name="TextBox 9"/>
          <p:cNvSpPr txBox="1"/>
          <p:nvPr/>
        </p:nvSpPr>
        <p:spPr>
          <a:xfrm>
            <a:off x="1097280" y="320040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Give AI the right information to produce useful output.</a:t>
            </a:r>
          </a:p>
        </p:txBody>
      </p:sp>
      <p:sp>
        <p:nvSpPr>
          <p:cNvPr id="11" name="Rectangle 10"/>
          <p:cNvSpPr/>
          <p:nvPr/>
        </p:nvSpPr>
        <p:spPr>
          <a:xfrm>
            <a:off x="4404360" y="201168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04360" y="201168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32960" y="2194560"/>
            <a:ext cx="2895600" cy="457200"/>
          </a:xfrm>
          <a:prstGeom prst="rect">
            <a:avLst/>
          </a:prstGeom>
          <a:noFill/>
        </p:spPr>
        <p:txBody>
          <a:bodyPr wrap="square" lIns="0" rIns="0" tIns="0" bIns="0">
            <a:spAutoFit/>
          </a:bodyPr>
          <a:lstStyle/>
          <a:p>
            <a:r>
              <a:rPr sz="1800" b="1" i="0">
                <a:solidFill>
                  <a:srgbClr val="CC0000"/>
                </a:solidFill>
                <a:latin typeface="Calibri"/>
              </a:rPr>
              <a:t>02</a:t>
            </a:r>
          </a:p>
        </p:txBody>
      </p:sp>
      <p:sp>
        <p:nvSpPr>
          <p:cNvPr id="14" name="TextBox 13"/>
          <p:cNvSpPr txBox="1"/>
          <p:nvPr/>
        </p:nvSpPr>
        <p:spPr>
          <a:xfrm>
            <a:off x="4632960" y="2651760"/>
            <a:ext cx="2895600" cy="502920"/>
          </a:xfrm>
          <a:prstGeom prst="rect">
            <a:avLst/>
          </a:prstGeom>
          <a:noFill/>
        </p:spPr>
        <p:txBody>
          <a:bodyPr wrap="square" lIns="0" rIns="0" tIns="0" bIns="0">
            <a:spAutoFit/>
          </a:bodyPr>
          <a:lstStyle/>
          <a:p>
            <a:r>
              <a:rPr sz="2000" b="1" i="0">
                <a:solidFill>
                  <a:srgbClr val="1A1A1A"/>
                </a:solidFill>
                <a:latin typeface="Calibri"/>
              </a:rPr>
              <a:t>Quality Judgment</a:t>
            </a:r>
          </a:p>
        </p:txBody>
      </p:sp>
      <p:sp>
        <p:nvSpPr>
          <p:cNvPr id="15" name="TextBox 14"/>
          <p:cNvSpPr txBox="1"/>
          <p:nvPr/>
        </p:nvSpPr>
        <p:spPr>
          <a:xfrm>
            <a:off x="4632960" y="320040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Know whether AI output is correct, complete, and appropriate.</a:t>
            </a:r>
          </a:p>
        </p:txBody>
      </p:sp>
      <p:sp>
        <p:nvSpPr>
          <p:cNvPr id="16" name="Rectangle 15"/>
          <p:cNvSpPr/>
          <p:nvPr/>
        </p:nvSpPr>
        <p:spPr>
          <a:xfrm>
            <a:off x="7940040" y="201168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940040" y="201168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168640" y="2194560"/>
            <a:ext cx="2895600" cy="457200"/>
          </a:xfrm>
          <a:prstGeom prst="rect">
            <a:avLst/>
          </a:prstGeom>
          <a:noFill/>
        </p:spPr>
        <p:txBody>
          <a:bodyPr wrap="square" lIns="0" rIns="0" tIns="0" bIns="0">
            <a:spAutoFit/>
          </a:bodyPr>
          <a:lstStyle/>
          <a:p>
            <a:r>
              <a:rPr sz="1800" b="1" i="0">
                <a:solidFill>
                  <a:srgbClr val="CC0000"/>
                </a:solidFill>
                <a:latin typeface="Calibri"/>
              </a:rPr>
              <a:t>03</a:t>
            </a:r>
          </a:p>
        </p:txBody>
      </p:sp>
      <p:sp>
        <p:nvSpPr>
          <p:cNvPr id="19" name="TextBox 18"/>
          <p:cNvSpPr txBox="1"/>
          <p:nvPr/>
        </p:nvSpPr>
        <p:spPr>
          <a:xfrm>
            <a:off x="8168640" y="2651760"/>
            <a:ext cx="2895600" cy="502920"/>
          </a:xfrm>
          <a:prstGeom prst="rect">
            <a:avLst/>
          </a:prstGeom>
          <a:noFill/>
        </p:spPr>
        <p:txBody>
          <a:bodyPr wrap="square" lIns="0" rIns="0" tIns="0" bIns="0">
            <a:spAutoFit/>
          </a:bodyPr>
          <a:lstStyle/>
          <a:p>
            <a:r>
              <a:rPr sz="2000" b="1" i="0">
                <a:solidFill>
                  <a:srgbClr val="1A1A1A"/>
                </a:solidFill>
                <a:latin typeface="Calibri"/>
              </a:rPr>
              <a:t>Task Decomposition</a:t>
            </a:r>
          </a:p>
        </p:txBody>
      </p:sp>
      <p:sp>
        <p:nvSpPr>
          <p:cNvPr id="20" name="TextBox 19"/>
          <p:cNvSpPr txBox="1"/>
          <p:nvPr/>
        </p:nvSpPr>
        <p:spPr>
          <a:xfrm>
            <a:off x="8168640" y="320040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Break large tasks into AI-appropriate subtasks.</a:t>
            </a:r>
          </a:p>
        </p:txBody>
      </p:sp>
      <p:sp>
        <p:nvSpPr>
          <p:cNvPr id="21" name="Rectangle 20"/>
          <p:cNvSpPr/>
          <p:nvPr/>
        </p:nvSpPr>
        <p:spPr>
          <a:xfrm>
            <a:off x="868680" y="413766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868680" y="413766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97280" y="4320540"/>
            <a:ext cx="2895600" cy="457200"/>
          </a:xfrm>
          <a:prstGeom prst="rect">
            <a:avLst/>
          </a:prstGeom>
          <a:noFill/>
        </p:spPr>
        <p:txBody>
          <a:bodyPr wrap="square" lIns="0" rIns="0" tIns="0" bIns="0">
            <a:spAutoFit/>
          </a:bodyPr>
          <a:lstStyle/>
          <a:p>
            <a:r>
              <a:rPr sz="1800" b="1" i="0">
                <a:solidFill>
                  <a:srgbClr val="CC0000"/>
                </a:solidFill>
                <a:latin typeface="Calibri"/>
              </a:rPr>
              <a:t>04</a:t>
            </a:r>
          </a:p>
        </p:txBody>
      </p:sp>
      <p:sp>
        <p:nvSpPr>
          <p:cNvPr id="24" name="TextBox 23"/>
          <p:cNvSpPr txBox="1"/>
          <p:nvPr/>
        </p:nvSpPr>
        <p:spPr>
          <a:xfrm>
            <a:off x="1097280" y="4777740"/>
            <a:ext cx="2895600" cy="502920"/>
          </a:xfrm>
          <a:prstGeom prst="rect">
            <a:avLst/>
          </a:prstGeom>
          <a:noFill/>
        </p:spPr>
        <p:txBody>
          <a:bodyPr wrap="square" lIns="0" rIns="0" tIns="0" bIns="0">
            <a:spAutoFit/>
          </a:bodyPr>
          <a:lstStyle/>
          <a:p>
            <a:r>
              <a:rPr sz="2000" b="1" i="0">
                <a:solidFill>
                  <a:srgbClr val="1A1A1A"/>
                </a:solidFill>
                <a:latin typeface="Calibri"/>
              </a:rPr>
              <a:t>Iterative Refinement</a:t>
            </a:r>
          </a:p>
        </p:txBody>
      </p:sp>
      <p:sp>
        <p:nvSpPr>
          <p:cNvPr id="25" name="TextBox 24"/>
          <p:cNvSpPr txBox="1"/>
          <p:nvPr/>
        </p:nvSpPr>
        <p:spPr>
          <a:xfrm>
            <a:off x="1097280" y="532638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Improve AI output through structured feedback loops.</a:t>
            </a:r>
          </a:p>
        </p:txBody>
      </p:sp>
      <p:sp>
        <p:nvSpPr>
          <p:cNvPr id="26" name="Rectangle 25"/>
          <p:cNvSpPr/>
          <p:nvPr/>
        </p:nvSpPr>
        <p:spPr>
          <a:xfrm>
            <a:off x="4404360" y="413766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4404360" y="413766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632960" y="4320540"/>
            <a:ext cx="2895600" cy="457200"/>
          </a:xfrm>
          <a:prstGeom prst="rect">
            <a:avLst/>
          </a:prstGeom>
          <a:noFill/>
        </p:spPr>
        <p:txBody>
          <a:bodyPr wrap="square" lIns="0" rIns="0" tIns="0" bIns="0">
            <a:spAutoFit/>
          </a:bodyPr>
          <a:lstStyle/>
          <a:p>
            <a:r>
              <a:rPr sz="1800" b="1" i="0">
                <a:solidFill>
                  <a:srgbClr val="CC0000"/>
                </a:solidFill>
                <a:latin typeface="Calibri"/>
              </a:rPr>
              <a:t>05</a:t>
            </a:r>
          </a:p>
        </p:txBody>
      </p:sp>
      <p:sp>
        <p:nvSpPr>
          <p:cNvPr id="29" name="TextBox 28"/>
          <p:cNvSpPr txBox="1"/>
          <p:nvPr/>
        </p:nvSpPr>
        <p:spPr>
          <a:xfrm>
            <a:off x="4632960" y="4777740"/>
            <a:ext cx="2895600" cy="502920"/>
          </a:xfrm>
          <a:prstGeom prst="rect">
            <a:avLst/>
          </a:prstGeom>
          <a:noFill/>
        </p:spPr>
        <p:txBody>
          <a:bodyPr wrap="square" lIns="0" rIns="0" tIns="0" bIns="0">
            <a:spAutoFit/>
          </a:bodyPr>
          <a:lstStyle/>
          <a:p>
            <a:r>
              <a:rPr sz="2000" b="1" i="0">
                <a:solidFill>
                  <a:srgbClr val="1A1A1A"/>
                </a:solidFill>
                <a:latin typeface="Calibri"/>
              </a:rPr>
              <a:t>Workflow Integration</a:t>
            </a:r>
          </a:p>
        </p:txBody>
      </p:sp>
      <p:sp>
        <p:nvSpPr>
          <p:cNvPr id="30" name="TextBox 29"/>
          <p:cNvSpPr txBox="1"/>
          <p:nvPr/>
        </p:nvSpPr>
        <p:spPr>
          <a:xfrm>
            <a:off x="4632960" y="532638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Embed AI into recurring processes, not one-off experiments.</a:t>
            </a:r>
          </a:p>
        </p:txBody>
      </p:sp>
      <p:sp>
        <p:nvSpPr>
          <p:cNvPr id="31" name="Rectangle 30"/>
          <p:cNvSpPr/>
          <p:nvPr/>
        </p:nvSpPr>
        <p:spPr>
          <a:xfrm>
            <a:off x="7940040" y="4137660"/>
            <a:ext cx="3352800" cy="19431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940040" y="4137660"/>
            <a:ext cx="33528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168640" y="4320540"/>
            <a:ext cx="2895600" cy="457200"/>
          </a:xfrm>
          <a:prstGeom prst="rect">
            <a:avLst/>
          </a:prstGeom>
          <a:noFill/>
        </p:spPr>
        <p:txBody>
          <a:bodyPr wrap="square" lIns="0" rIns="0" tIns="0" bIns="0">
            <a:spAutoFit/>
          </a:bodyPr>
          <a:lstStyle/>
          <a:p>
            <a:r>
              <a:rPr sz="1800" b="1" i="0">
                <a:solidFill>
                  <a:srgbClr val="CC0000"/>
                </a:solidFill>
                <a:latin typeface="Calibri"/>
              </a:rPr>
              <a:t>06</a:t>
            </a:r>
          </a:p>
        </p:txBody>
      </p:sp>
      <p:sp>
        <p:nvSpPr>
          <p:cNvPr id="34" name="TextBox 33"/>
          <p:cNvSpPr txBox="1"/>
          <p:nvPr/>
        </p:nvSpPr>
        <p:spPr>
          <a:xfrm>
            <a:off x="8168640" y="4777740"/>
            <a:ext cx="2895600" cy="502920"/>
          </a:xfrm>
          <a:prstGeom prst="rect">
            <a:avLst/>
          </a:prstGeom>
          <a:noFill/>
        </p:spPr>
        <p:txBody>
          <a:bodyPr wrap="square" lIns="0" rIns="0" tIns="0" bIns="0">
            <a:spAutoFit/>
          </a:bodyPr>
          <a:lstStyle/>
          <a:p>
            <a:r>
              <a:rPr sz="2000" b="1" i="0">
                <a:solidFill>
                  <a:srgbClr val="1A1A1A"/>
                </a:solidFill>
                <a:latin typeface="Calibri"/>
              </a:rPr>
              <a:t>Frontier Recognition</a:t>
            </a:r>
          </a:p>
        </p:txBody>
      </p:sp>
      <p:sp>
        <p:nvSpPr>
          <p:cNvPr id="35" name="TextBox 34"/>
          <p:cNvSpPr txBox="1"/>
          <p:nvPr/>
        </p:nvSpPr>
        <p:spPr>
          <a:xfrm>
            <a:off x="8168640" y="5326380"/>
            <a:ext cx="2895600" cy="617220"/>
          </a:xfrm>
          <a:prstGeom prst="rect">
            <a:avLst/>
          </a:prstGeom>
          <a:noFill/>
        </p:spPr>
        <p:txBody>
          <a:bodyPr wrap="square" lIns="0" rIns="0" tIns="0" bIns="0">
            <a:spAutoFit/>
          </a:bodyPr>
          <a:lstStyle/>
          <a:p>
            <a:pPr>
              <a:lnSpc>
                <a:spcPct val="135000"/>
              </a:lnSpc>
            </a:pPr>
            <a:r>
              <a:rPr sz="1200" b="0" i="0">
                <a:solidFill>
                  <a:srgbClr val="1A1A1A"/>
                </a:solidFill>
                <a:latin typeface="Calibri"/>
              </a:rPr>
              <a:t>Know what AI can and cannot do — and when that boundary shifts.</a:t>
            </a:r>
          </a:p>
        </p:txBody>
      </p:sp>
      <p:sp>
        <p:nvSpPr>
          <p:cNvPr id="36" name="TextBox 35"/>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37" name="TextBox 36"/>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12 / 51</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1 · CONTEXT ASSEMBLY</a:t>
            </a:r>
          </a:p>
        </p:txBody>
      </p:sp>
      <p:sp>
        <p:nvSpPr>
          <p:cNvPr id="5" name="TextBox 4"/>
          <p:cNvSpPr txBox="1"/>
          <p:nvPr/>
        </p:nvSpPr>
        <p:spPr>
          <a:xfrm>
            <a:off x="868680" y="1143000"/>
            <a:ext cx="10424160" cy="731520"/>
          </a:xfrm>
          <a:prstGeom prst="rect">
            <a:avLst/>
          </a:prstGeom>
          <a:noFill/>
        </p:spPr>
        <p:txBody>
          <a:bodyPr wrap="square" lIns="0" rIns="0" tIns="0" bIns="0">
            <a:spAutoFit/>
          </a:bodyPr>
          <a:lstStyle/>
          <a:p>
            <a:pPr>
              <a:lnSpc>
                <a:spcPct val="110000"/>
              </a:lnSpc>
            </a:pPr>
            <a:r>
              <a:rPr sz="3000" b="1" i="0">
                <a:solidFill>
                  <a:srgbClr val="1A1A1A"/>
                </a:solidFill>
                <a:latin typeface="Calibri"/>
              </a:rPr>
              <a:t>Same task. Same AI. Different prompts.</a:t>
            </a:r>
          </a:p>
        </p:txBody>
      </p:sp>
      <p:sp>
        <p:nvSpPr>
          <p:cNvPr id="6" name="Rectangle 5"/>
          <p:cNvSpPr/>
          <p:nvPr/>
        </p:nvSpPr>
        <p:spPr>
          <a:xfrm>
            <a:off x="868680" y="2103120"/>
            <a:ext cx="4937760" cy="45720"/>
          </a:xfrm>
          <a:prstGeom prst="rect">
            <a:avLst/>
          </a:prstGeom>
          <a:solidFill>
            <a:srgbClr val="8888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2194560"/>
            <a:ext cx="4937760" cy="365760"/>
          </a:xfrm>
          <a:prstGeom prst="rect">
            <a:avLst/>
          </a:prstGeom>
          <a:noFill/>
        </p:spPr>
        <p:txBody>
          <a:bodyPr wrap="square" lIns="0" rIns="0" tIns="0" bIns="0">
            <a:spAutoFit/>
          </a:bodyPr>
          <a:lstStyle/>
          <a:p>
            <a:r>
              <a:rPr sz="1100" b="1" i="0">
                <a:solidFill>
                  <a:srgbClr val="555555"/>
                </a:solidFill>
                <a:latin typeface="Calibri"/>
              </a:rPr>
              <a:t>101 — VAGUE</a:t>
            </a:r>
          </a:p>
        </p:txBody>
      </p:sp>
      <p:sp>
        <p:nvSpPr>
          <p:cNvPr id="8" name="Rectangle 7"/>
          <p:cNvSpPr/>
          <p:nvPr/>
        </p:nvSpPr>
        <p:spPr>
          <a:xfrm>
            <a:off x="868680" y="2606040"/>
            <a:ext cx="4937760" cy="34290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Write me a counseling statement.</a:t>
            </a:r>
          </a:p>
        </p:txBody>
      </p:sp>
      <p:sp>
        <p:nvSpPr>
          <p:cNvPr id="9" name="Rectangle 8"/>
          <p:cNvSpPr/>
          <p:nvPr/>
        </p:nvSpPr>
        <p:spPr>
          <a:xfrm>
            <a:off x="6172200" y="2103120"/>
            <a:ext cx="4937760" cy="457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172200" y="2194560"/>
            <a:ext cx="4937760" cy="365760"/>
          </a:xfrm>
          <a:prstGeom prst="rect">
            <a:avLst/>
          </a:prstGeom>
          <a:noFill/>
        </p:spPr>
        <p:txBody>
          <a:bodyPr wrap="square" lIns="0" rIns="0" tIns="0" bIns="0">
            <a:spAutoFit/>
          </a:bodyPr>
          <a:lstStyle/>
          <a:p>
            <a:r>
              <a:rPr sz="1100" b="1" i="0">
                <a:solidFill>
                  <a:srgbClr val="CC0000"/>
                </a:solidFill>
                <a:latin typeface="Calibri"/>
              </a:rPr>
              <a:t>201 — EXPERT</a:t>
            </a:r>
          </a:p>
        </p:txBody>
      </p:sp>
      <p:sp>
        <p:nvSpPr>
          <p:cNvPr id="11" name="Rectangle 10"/>
          <p:cNvSpPr/>
          <p:nvPr/>
        </p:nvSpPr>
        <p:spPr>
          <a:xfrm>
            <a:off x="6172200" y="2606040"/>
            <a:ext cx="4937760" cy="342900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Write a counseling statement for a Lance Corporal who was late to formation twice this month. Tone: corrective but not adversarial. The Marine is otherwise a solid performer. Use the format from NAVMC 10274. Page 11 entry, not an adverse 6105.</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13 / 51</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2 · QUALITY JUDGMENT</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Same prompt. Two outputs. Which gets approved?</a:t>
            </a:r>
          </a:p>
        </p:txBody>
      </p:sp>
      <p:sp>
        <p:nvSpPr>
          <p:cNvPr id="6" name="Rectangle 5"/>
          <p:cNvSpPr/>
          <p:nvPr/>
        </p:nvSpPr>
        <p:spPr>
          <a:xfrm>
            <a:off x="868680" y="2392680"/>
            <a:ext cx="4937760" cy="45720"/>
          </a:xfrm>
          <a:prstGeom prst="rect">
            <a:avLst/>
          </a:prstGeom>
          <a:solidFill>
            <a:srgbClr val="8888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2484120"/>
            <a:ext cx="4937760" cy="365760"/>
          </a:xfrm>
          <a:prstGeom prst="rect">
            <a:avLst/>
          </a:prstGeom>
          <a:noFill/>
        </p:spPr>
        <p:txBody>
          <a:bodyPr wrap="square" lIns="0" rIns="0" tIns="0" bIns="0">
            <a:spAutoFit/>
          </a:bodyPr>
          <a:lstStyle/>
          <a:p>
            <a:r>
              <a:rPr sz="1100" b="1" i="0">
                <a:solidFill>
                  <a:srgbClr val="555555"/>
                </a:solidFill>
                <a:latin typeface="Calibri"/>
              </a:rPr>
              <a:t>OUTPUT A</a:t>
            </a:r>
          </a:p>
        </p:txBody>
      </p:sp>
      <p:sp>
        <p:nvSpPr>
          <p:cNvPr id="8" name="Rectangle 7"/>
          <p:cNvSpPr/>
          <p:nvPr/>
        </p:nvSpPr>
        <p:spPr>
          <a:xfrm>
            <a:off x="86868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SSgt Smith demonstrated exceptional leadership and unparalleled dedication to duty. His outstanding performance and tireless work ethic resulted in tremendous success across all areas of responsibility...</a:t>
            </a:r>
          </a:p>
        </p:txBody>
      </p:sp>
      <p:sp>
        <p:nvSpPr>
          <p:cNvPr id="9" name="Rectangle 8"/>
          <p:cNvSpPr/>
          <p:nvPr/>
        </p:nvSpPr>
        <p:spPr>
          <a:xfrm>
            <a:off x="6172200" y="2392680"/>
            <a:ext cx="4937760" cy="457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172200" y="2484120"/>
            <a:ext cx="4937760" cy="365760"/>
          </a:xfrm>
          <a:prstGeom prst="rect">
            <a:avLst/>
          </a:prstGeom>
          <a:noFill/>
        </p:spPr>
        <p:txBody>
          <a:bodyPr wrap="square" lIns="0" rIns="0" tIns="0" bIns="0">
            <a:spAutoFit/>
          </a:bodyPr>
          <a:lstStyle/>
          <a:p>
            <a:r>
              <a:rPr sz="1100" b="1" i="0">
                <a:solidFill>
                  <a:srgbClr val="CC0000"/>
                </a:solidFill>
                <a:latin typeface="Calibri"/>
              </a:rPr>
              <a:t>OUTPUT B</a:t>
            </a:r>
          </a:p>
        </p:txBody>
      </p:sp>
      <p:sp>
        <p:nvSpPr>
          <p:cNvPr id="11" name="Rectangle 10"/>
          <p:cNvSpPr/>
          <p:nvPr/>
        </p:nvSpPr>
        <p:spPr>
          <a:xfrm>
            <a:off x="617220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SSgt Smith led a four-Marine maintenance team responsible for 87 principal end items valued at $2.1M, maintaining 98% operational readiness over 18 months with zero accountability discrepancies across three command inspections...</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14 / 51</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3 · TASK DECOMPOSITION</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Don't hand it the whole task. Hand it the next step.</a:t>
            </a:r>
          </a:p>
        </p:txBody>
      </p:sp>
      <p:sp>
        <p:nvSpPr>
          <p:cNvPr id="6" name="Rectangle 5"/>
          <p:cNvSpPr/>
          <p:nvPr/>
        </p:nvSpPr>
        <p:spPr>
          <a:xfrm>
            <a:off x="868680" y="2392680"/>
            <a:ext cx="4937760" cy="45720"/>
          </a:xfrm>
          <a:prstGeom prst="rect">
            <a:avLst/>
          </a:prstGeom>
          <a:solidFill>
            <a:srgbClr val="8888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2484120"/>
            <a:ext cx="4937760" cy="365760"/>
          </a:xfrm>
          <a:prstGeom prst="rect">
            <a:avLst/>
          </a:prstGeom>
          <a:noFill/>
        </p:spPr>
        <p:txBody>
          <a:bodyPr wrap="square" lIns="0" rIns="0" tIns="0" bIns="0">
            <a:spAutoFit/>
          </a:bodyPr>
          <a:lstStyle/>
          <a:p>
            <a:r>
              <a:rPr sz="1100" b="1" i="0">
                <a:solidFill>
                  <a:srgbClr val="555555"/>
                </a:solidFill>
                <a:latin typeface="Calibri"/>
              </a:rPr>
              <a:t>101 — ONE GIANT ASK</a:t>
            </a:r>
          </a:p>
        </p:txBody>
      </p:sp>
      <p:sp>
        <p:nvSpPr>
          <p:cNvPr id="8" name="Rectangle 7"/>
          <p:cNvSpPr/>
          <p:nvPr/>
        </p:nvSpPr>
        <p:spPr>
          <a:xfrm>
            <a:off x="86868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Write me a training plan for the platoon.</a:t>
            </a:r>
          </a:p>
        </p:txBody>
      </p:sp>
      <p:sp>
        <p:nvSpPr>
          <p:cNvPr id="9" name="Rectangle 8"/>
          <p:cNvSpPr/>
          <p:nvPr/>
        </p:nvSpPr>
        <p:spPr>
          <a:xfrm>
            <a:off x="6172200" y="2392680"/>
            <a:ext cx="4937760" cy="457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172200" y="2484120"/>
            <a:ext cx="4937760" cy="365760"/>
          </a:xfrm>
          <a:prstGeom prst="rect">
            <a:avLst/>
          </a:prstGeom>
          <a:noFill/>
        </p:spPr>
        <p:txBody>
          <a:bodyPr wrap="square" lIns="0" rIns="0" tIns="0" bIns="0">
            <a:spAutoFit/>
          </a:bodyPr>
          <a:lstStyle/>
          <a:p>
            <a:r>
              <a:rPr sz="1100" b="1" i="0">
                <a:solidFill>
                  <a:srgbClr val="CC0000"/>
                </a:solidFill>
                <a:latin typeface="Calibri"/>
              </a:rPr>
              <a:t>201 — SEQUENCED SUBTASKS</a:t>
            </a:r>
          </a:p>
        </p:txBody>
      </p:sp>
      <p:sp>
        <p:nvSpPr>
          <p:cNvPr id="11" name="Rectangle 10"/>
          <p:cNvSpPr/>
          <p:nvPr/>
        </p:nvSpPr>
        <p:spPr>
          <a:xfrm>
            <a:off x="617220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First, list the required annual training events for FY26. Then map them against the calendar, avoiding known conflicts. Then identify which events need range time and put those first.</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15 / 51</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4 · ITERATIVE REFINEMENT</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First draft is 70%. Three passes get you to 95%.</a:t>
            </a:r>
          </a:p>
        </p:txBody>
      </p:sp>
      <p:sp>
        <p:nvSpPr>
          <p:cNvPr id="6" name="TextBox 5"/>
          <p:cNvSpPr txBox="1"/>
          <p:nvPr/>
        </p:nvSpPr>
        <p:spPr>
          <a:xfrm>
            <a:off x="868680" y="2415540"/>
            <a:ext cx="10424160" cy="169164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Pass 1.</a:t>
            </a:r>
            <a:r>
              <a:rPr sz="1800" b="0" i="0">
                <a:solidFill>
                  <a:srgbClr val="1A1A1A"/>
                </a:solidFill>
                <a:latin typeface="Calibri"/>
              </a:rPr>
              <a:t> "The tone is too formal. Make it sound like a Gunny talking to his Marines."</a:t>
            </a:r>
          </a:p>
          <a:p>
            <a:pPr>
              <a:lnSpc>
                <a:spcPct val="125000"/>
              </a:lnSpc>
              <a:spcAft>
                <a:spcPts val="600"/>
              </a:spcAft>
            </a:pPr>
            <a:r>
              <a:rPr sz="1800" b="1">
                <a:solidFill>
                  <a:srgbClr val="CC0000"/>
                </a:solidFill>
                <a:latin typeface="Calibri"/>
              </a:rPr>
              <a:t>▪  </a:t>
            </a:r>
            <a:r>
              <a:rPr sz="1800" b="1" i="0">
                <a:solidFill>
                  <a:srgbClr val="1A1A1A"/>
                </a:solidFill>
                <a:latin typeface="Calibri"/>
              </a:rPr>
              <a:t>Pass 2.</a:t>
            </a:r>
            <a:r>
              <a:rPr sz="1800" b="0" i="0">
                <a:solidFill>
                  <a:srgbClr val="1A1A1A"/>
                </a:solidFill>
                <a:latin typeface="Calibri"/>
              </a:rPr>
              <a:t> "Add the duty officer info: Capt Rodriguez, (831) 555-0147. Add a 250-mile liberty radius. Cut the third paragraph — it repeats the first."</a:t>
            </a:r>
          </a:p>
          <a:p>
            <a:pPr>
              <a:lnSpc>
                <a:spcPct val="125000"/>
              </a:lnSpc>
              <a:spcAft>
                <a:spcPts val="600"/>
              </a:spcAft>
            </a:pPr>
            <a:r>
              <a:rPr sz="1800" b="1">
                <a:solidFill>
                  <a:srgbClr val="CC0000"/>
                </a:solidFill>
                <a:latin typeface="Calibri"/>
              </a:rPr>
              <a:t>▪  </a:t>
            </a:r>
            <a:r>
              <a:rPr sz="1800" b="1" i="0">
                <a:solidFill>
                  <a:srgbClr val="1A1A1A"/>
                </a:solidFill>
                <a:latin typeface="Calibri"/>
              </a:rPr>
              <a:t>Pass 3.</a:t>
            </a:r>
            <a:r>
              <a:rPr sz="1800" b="0" i="0">
                <a:solidFill>
                  <a:srgbClr val="1A1A1A"/>
                </a:solidFill>
                <a:latin typeface="Calibri"/>
              </a:rPr>
              <a:t> "Tighten to one page. Add: no swimming at Point Lobos due to rip current advisory. Remind them about the Monday 0630 formation."</a:t>
            </a:r>
          </a:p>
        </p:txBody>
      </p:sp>
      <p:sp>
        <p:nvSpPr>
          <p:cNvPr id="7" name="TextBox 6"/>
          <p:cNvSpPr txBox="1"/>
          <p:nvPr/>
        </p:nvSpPr>
        <p:spPr>
          <a:xfrm>
            <a:off x="868680" y="424434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Three specific prompts. Not "make it better." </a:t>
            </a:r>
            <a:r>
              <a:rPr sz="2200" b="1" i="0">
                <a:solidFill>
                  <a:srgbClr val="1A1A1A"/>
                </a:solidFill>
                <a:latin typeface="Calibri"/>
              </a:rPr>
              <a:t>Specific</a:t>
            </a:r>
            <a:r>
              <a:rPr sz="2200" b="0" i="0">
                <a:solidFill>
                  <a:srgbClr val="1A1A1A"/>
                </a:solidFill>
                <a:latin typeface="Calibri"/>
              </a:rPr>
              <a:t>.</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16 / 51</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5 · WORKFLOW INTEGRATION</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Stop using it sometimes. Start using it on the same task every week.</a:t>
            </a:r>
          </a:p>
        </p:txBody>
      </p:sp>
      <p:sp>
        <p:nvSpPr>
          <p:cNvPr id="6" name="Rectangle 5"/>
          <p:cNvSpPr/>
          <p:nvPr/>
        </p:nvSpPr>
        <p:spPr>
          <a:xfrm>
            <a:off x="868680" y="2392680"/>
            <a:ext cx="4937760" cy="45720"/>
          </a:xfrm>
          <a:prstGeom prst="rect">
            <a:avLst/>
          </a:prstGeom>
          <a:solidFill>
            <a:srgbClr val="88888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2484120"/>
            <a:ext cx="4937760" cy="365760"/>
          </a:xfrm>
          <a:prstGeom prst="rect">
            <a:avLst/>
          </a:prstGeom>
          <a:noFill/>
        </p:spPr>
        <p:txBody>
          <a:bodyPr wrap="square" lIns="0" rIns="0" tIns="0" bIns="0">
            <a:spAutoFit/>
          </a:bodyPr>
          <a:lstStyle/>
          <a:p>
            <a:r>
              <a:rPr sz="1100" b="1" i="0">
                <a:solidFill>
                  <a:srgbClr val="555555"/>
                </a:solidFill>
                <a:latin typeface="Calibri"/>
              </a:rPr>
              <a:t>101 — SIDE ACTIVITY</a:t>
            </a:r>
          </a:p>
        </p:txBody>
      </p:sp>
      <p:sp>
        <p:nvSpPr>
          <p:cNvPr id="8" name="Rectangle 7"/>
          <p:cNvSpPr/>
          <p:nvPr/>
        </p:nvSpPr>
        <p:spPr>
          <a:xfrm>
            <a:off x="86868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"I'll try the AI thing for this one report later."</a:t>
            </a:r>
          </a:p>
        </p:txBody>
      </p:sp>
      <p:sp>
        <p:nvSpPr>
          <p:cNvPr id="9" name="Rectangle 8"/>
          <p:cNvSpPr/>
          <p:nvPr/>
        </p:nvSpPr>
        <p:spPr>
          <a:xfrm>
            <a:off x="6172200" y="2392680"/>
            <a:ext cx="4937760" cy="457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172200" y="2484120"/>
            <a:ext cx="4937760" cy="365760"/>
          </a:xfrm>
          <a:prstGeom prst="rect">
            <a:avLst/>
          </a:prstGeom>
          <a:noFill/>
        </p:spPr>
        <p:txBody>
          <a:bodyPr wrap="square" lIns="0" rIns="0" tIns="0" bIns="0">
            <a:spAutoFit/>
          </a:bodyPr>
          <a:lstStyle/>
          <a:p>
            <a:r>
              <a:rPr sz="1100" b="1" i="0">
                <a:solidFill>
                  <a:srgbClr val="CC0000"/>
                </a:solidFill>
                <a:latin typeface="Calibri"/>
              </a:rPr>
              <a:t>201 — RECURRING STEP IN THE WORKFLOW</a:t>
            </a:r>
          </a:p>
        </p:txBody>
      </p:sp>
      <p:sp>
        <p:nvSpPr>
          <p:cNvPr id="11" name="Rectangle 10"/>
          <p:cNvSpPr/>
          <p:nvPr/>
        </p:nvSpPr>
        <p:spPr>
          <a:xfrm>
            <a:off x="6172200" y="2895600"/>
            <a:ext cx="4937760" cy="31394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t" lIns="228600" rIns="228600" tIns="182880" bIns="182880" wrap="square"/>
          <a:lstStyle/>
          <a:p>
            <a:pPr algn="ctr">
              <a:lnSpc>
                <a:spcPct val="140000"/>
              </a:lnSpc>
            </a:pPr>
            <a:r>
              <a:rPr sz="1500" b="0" i="0">
                <a:solidFill>
                  <a:srgbClr val="1A1A1A"/>
                </a:solidFill>
                <a:latin typeface="Calibri"/>
              </a:rPr>
              <a:t>"Every Friday the duty NCO drafts the weekend safety brief in GenAI.mil from the current weather, liberty boundaries, and recent incidents. That's how we do it."</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17 / 51</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SKILL 6 · FRONTIER RECOGNITION</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Know what AI can do for you. Know what it can't. Know that the line moves.</a:t>
            </a:r>
          </a:p>
        </p:txBody>
      </p:sp>
      <p:sp>
        <p:nvSpPr>
          <p:cNvPr id="6" name="TextBox 5"/>
          <p:cNvSpPr txBox="1"/>
          <p:nvPr/>
        </p:nvSpPr>
        <p:spPr>
          <a:xfrm>
            <a:off x="868680" y="2392680"/>
            <a:ext cx="4937760" cy="411480"/>
          </a:xfrm>
          <a:prstGeom prst="rect">
            <a:avLst/>
          </a:prstGeom>
          <a:noFill/>
        </p:spPr>
        <p:txBody>
          <a:bodyPr wrap="square" lIns="0" rIns="0" tIns="0" bIns="0">
            <a:spAutoFit/>
          </a:bodyPr>
          <a:lstStyle/>
          <a:p>
            <a:r>
              <a:rPr sz="1200" b="1" i="0">
                <a:solidFill>
                  <a:srgbClr val="CC0000"/>
                </a:solidFill>
                <a:latin typeface="Calibri"/>
              </a:rPr>
              <a:t>AI HANDLES WELL</a:t>
            </a:r>
          </a:p>
        </p:txBody>
      </p:sp>
      <p:sp>
        <p:nvSpPr>
          <p:cNvPr id="7" name="Rectangle 6"/>
          <p:cNvSpPr/>
          <p:nvPr/>
        </p:nvSpPr>
        <p:spPr>
          <a:xfrm>
            <a:off x="868680" y="2776728"/>
            <a:ext cx="4937760" cy="2286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2941320"/>
            <a:ext cx="4937760" cy="3139440"/>
          </a:xfrm>
          <a:prstGeom prst="rect">
            <a:avLst/>
          </a:prstGeom>
          <a:noFill/>
        </p:spPr>
        <p:txBody>
          <a:bodyPr wrap="square" lIns="0" rIns="0" tIns="0" bIns="0">
            <a:spAutoFit/>
          </a:bodyPr>
          <a:lstStyle/>
          <a:p>
            <a:pPr>
              <a:lnSpc>
                <a:spcPct val="140000"/>
              </a:lnSpc>
              <a:spcAft>
                <a:spcPts val="1000"/>
              </a:spcAft>
            </a:pPr>
            <a:r>
              <a:rPr sz="1500" b="0" i="0">
                <a:solidFill>
                  <a:srgbClr val="1A1A1A"/>
                </a:solidFill>
                <a:latin typeface="Calibri"/>
              </a:rPr>
              <a:t>Drafting correspondence, summarising long documents, formatting, naming conventions, brainstorming, restructuring text, translating between styles.</a:t>
            </a:r>
          </a:p>
        </p:txBody>
      </p:sp>
      <p:sp>
        <p:nvSpPr>
          <p:cNvPr id="9" name="TextBox 8"/>
          <p:cNvSpPr txBox="1"/>
          <p:nvPr/>
        </p:nvSpPr>
        <p:spPr>
          <a:xfrm>
            <a:off x="6172200" y="2392680"/>
            <a:ext cx="4937760" cy="411480"/>
          </a:xfrm>
          <a:prstGeom prst="rect">
            <a:avLst/>
          </a:prstGeom>
          <a:noFill/>
        </p:spPr>
        <p:txBody>
          <a:bodyPr wrap="square" lIns="0" rIns="0" tIns="0" bIns="0">
            <a:spAutoFit/>
          </a:bodyPr>
          <a:lstStyle/>
          <a:p>
            <a:r>
              <a:rPr sz="1200" b="1" i="0">
                <a:solidFill>
                  <a:srgbClr val="555555"/>
                </a:solidFill>
                <a:latin typeface="Calibri"/>
              </a:rPr>
              <a:t>AI HANDLES POORLY</a:t>
            </a:r>
          </a:p>
        </p:txBody>
      </p:sp>
      <p:sp>
        <p:nvSpPr>
          <p:cNvPr id="10" name="Rectangle 9"/>
          <p:cNvSpPr/>
          <p:nvPr/>
        </p:nvSpPr>
        <p:spPr>
          <a:xfrm>
            <a:off x="6172200" y="2776728"/>
            <a:ext cx="4937760" cy="22860"/>
          </a:xfrm>
          <a:prstGeom prst="rect">
            <a:avLst/>
          </a:prstGeom>
          <a:solidFill>
            <a:srgbClr val="5555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172200" y="2941320"/>
            <a:ext cx="4937760" cy="3139440"/>
          </a:xfrm>
          <a:prstGeom prst="rect">
            <a:avLst/>
          </a:prstGeom>
          <a:noFill/>
        </p:spPr>
        <p:txBody>
          <a:bodyPr wrap="square" lIns="0" rIns="0" tIns="0" bIns="0">
            <a:spAutoFit/>
          </a:bodyPr>
          <a:lstStyle/>
          <a:p>
            <a:pPr>
              <a:lnSpc>
                <a:spcPct val="140000"/>
              </a:lnSpc>
              <a:spcAft>
                <a:spcPts val="1000"/>
              </a:spcAft>
            </a:pPr>
            <a:r>
              <a:rPr sz="1500" b="0" i="0">
                <a:solidFill>
                  <a:srgbClr val="1A1A1A"/>
                </a:solidFill>
                <a:latin typeface="Calibri"/>
              </a:rPr>
              <a:t>Interpreting specific MCOs, calculating TIS/TIG accurately, anything requiring institutional knowledge that isn't in its training data, anything where the cost of being wrong is high.</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18 / 51</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9F6"/>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371600"/>
            <a:ext cx="5669280" cy="4389120"/>
          </a:xfrm>
          <a:prstGeom prst="rect">
            <a:avLst/>
          </a:prstGeom>
          <a:noFill/>
        </p:spPr>
        <p:txBody>
          <a:bodyPr wrap="square" lIns="0" rIns="0" tIns="0" bIns="0">
            <a:spAutoFit/>
          </a:bodyPr>
          <a:lstStyle/>
          <a:p>
            <a:pPr>
              <a:lnSpc>
                <a:spcPct val="90000"/>
              </a:lnSpc>
            </a:pPr>
            <a:r>
              <a:rPr sz="17000" b="1">
                <a:solidFill>
                  <a:srgbClr val="CC0000"/>
                </a:solidFill>
                <a:latin typeface="Calibri"/>
              </a:rPr>
              <a:t>−19</a:t>
            </a:r>
            <a:r>
              <a:rPr sz="7000" b="1">
                <a:solidFill>
                  <a:srgbClr val="1A1A1A"/>
                </a:solidFill>
                <a:latin typeface="Calibri"/>
              </a:rPr>
              <a:t> PTS</a:t>
            </a:r>
          </a:p>
        </p:txBody>
      </p:sp>
      <p:sp>
        <p:nvSpPr>
          <p:cNvPr id="5" name="TextBox 4"/>
          <p:cNvSpPr txBox="1"/>
          <p:nvPr/>
        </p:nvSpPr>
        <p:spPr>
          <a:xfrm>
            <a:off x="6949440" y="1828800"/>
            <a:ext cx="4572000" cy="292608"/>
          </a:xfrm>
          <a:prstGeom prst="rect">
            <a:avLst/>
          </a:prstGeom>
          <a:noFill/>
        </p:spPr>
        <p:txBody>
          <a:bodyPr wrap="square" lIns="0" rIns="0" tIns="0" bIns="0">
            <a:spAutoFit/>
          </a:bodyPr>
          <a:lstStyle/>
          <a:p>
            <a:r>
              <a:rPr sz="1100" b="1" i="0">
                <a:solidFill>
                  <a:srgbClr val="CC0000"/>
                </a:solidFill>
                <a:latin typeface="Calibri"/>
              </a:rPr>
              <a:t>BCG × HARVARD, 2023</a:t>
            </a:r>
          </a:p>
        </p:txBody>
      </p:sp>
      <p:sp>
        <p:nvSpPr>
          <p:cNvPr id="6" name="TextBox 5"/>
          <p:cNvSpPr txBox="1"/>
          <p:nvPr/>
        </p:nvSpPr>
        <p:spPr>
          <a:xfrm>
            <a:off x="6949440" y="2194560"/>
            <a:ext cx="4572000" cy="1828800"/>
          </a:xfrm>
          <a:prstGeom prst="rect">
            <a:avLst/>
          </a:prstGeom>
          <a:noFill/>
        </p:spPr>
        <p:txBody>
          <a:bodyPr wrap="square" lIns="0" rIns="0" tIns="0" bIns="0">
            <a:spAutoFit/>
          </a:bodyPr>
          <a:lstStyle/>
          <a:p>
            <a:pPr>
              <a:lnSpc>
                <a:spcPct val="115000"/>
              </a:lnSpc>
            </a:pPr>
            <a:r>
              <a:rPr sz="2600" b="1" i="0">
                <a:solidFill>
                  <a:srgbClr val="1A1A1A"/>
                </a:solidFill>
                <a:latin typeface="Calibri"/>
              </a:rPr>
              <a:t>Untrained AI use can make you </a:t>
            </a:r>
            <a:r>
              <a:rPr sz="2600" b="1" i="1">
                <a:solidFill>
                  <a:srgbClr val="1A1A1A"/>
                </a:solidFill>
                <a:latin typeface="Calibri"/>
              </a:rPr>
              <a:t>worse</a:t>
            </a:r>
            <a:r>
              <a:rPr sz="2600" b="1" i="0">
                <a:solidFill>
                  <a:srgbClr val="1A1A1A"/>
                </a:solidFill>
                <a:latin typeface="Calibri"/>
              </a:rPr>
              <a:t> than no AI at all.</a:t>
            </a:r>
          </a:p>
        </p:txBody>
      </p:sp>
      <p:sp>
        <p:nvSpPr>
          <p:cNvPr id="7" name="TextBox 6"/>
          <p:cNvSpPr txBox="1"/>
          <p:nvPr/>
        </p:nvSpPr>
        <p:spPr>
          <a:xfrm>
            <a:off x="6949440" y="3657600"/>
            <a:ext cx="4572000" cy="2286000"/>
          </a:xfrm>
          <a:prstGeom prst="rect">
            <a:avLst/>
          </a:prstGeom>
          <a:noFill/>
        </p:spPr>
        <p:txBody>
          <a:bodyPr wrap="square" lIns="0" rIns="0" tIns="0" bIns="0">
            <a:spAutoFit/>
          </a:bodyPr>
          <a:lstStyle/>
          <a:p>
            <a:pPr>
              <a:lnSpc>
                <a:spcPct val="140000"/>
              </a:lnSpc>
              <a:spcAft>
                <a:spcPts val="1000"/>
              </a:spcAft>
            </a:pPr>
            <a:r>
              <a:rPr sz="1400" b="0" i="0">
                <a:solidFill>
                  <a:srgbClr val="555555"/>
                </a:solidFill>
                <a:latin typeface="Calibri"/>
              </a:rPr>
              <a:t>When 758 BCG consultants used AI on tasks </a:t>
            </a:r>
            <a:r>
              <a:rPr sz="1400" b="0" i="1">
                <a:solidFill>
                  <a:srgbClr val="555555"/>
                </a:solidFill>
                <a:latin typeface="Calibri"/>
              </a:rPr>
              <a:t>outside</a:t>
            </a:r>
            <a:r>
              <a:rPr sz="1400" b="0" i="0">
                <a:solidFill>
                  <a:srgbClr val="555555"/>
                </a:solidFill>
                <a:latin typeface="Calibri"/>
              </a:rPr>
              <a:t> the frontier, they were 19 percentage points less likely to produce correct work than the control group with no AI.</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19 / 51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BEFORE WE START</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How this works.</a:t>
            </a:r>
          </a:p>
        </p:txBody>
      </p:sp>
      <p:sp>
        <p:nvSpPr>
          <p:cNvPr id="6" name="TextBox 5"/>
          <p:cNvSpPr txBox="1"/>
          <p:nvPr/>
        </p:nvSpPr>
        <p:spPr>
          <a:xfrm>
            <a:off x="868680" y="2103120"/>
            <a:ext cx="10424160" cy="269748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Two hours, six modules, one ten-minute break</a:t>
            </a:r>
            <a:r>
              <a:rPr sz="1800" b="0" i="0">
                <a:solidFill>
                  <a:srgbClr val="1A1A1A"/>
                </a:solidFill>
                <a:latin typeface="Calibri"/>
              </a:rPr>
              <a:t> at the midpoint.</a:t>
            </a:r>
          </a:p>
          <a:p>
            <a:pPr>
              <a:lnSpc>
                <a:spcPct val="125000"/>
              </a:lnSpc>
              <a:spcAft>
                <a:spcPts val="600"/>
              </a:spcAft>
            </a:pPr>
            <a:r>
              <a:rPr sz="1800" b="1">
                <a:solidFill>
                  <a:srgbClr val="CC0000"/>
                </a:solidFill>
                <a:latin typeface="Calibri"/>
              </a:rPr>
              <a:t>▪  </a:t>
            </a:r>
            <a:r>
              <a:rPr sz="1800" b="1" i="0">
                <a:solidFill>
                  <a:srgbClr val="1A1A1A"/>
                </a:solidFill>
                <a:latin typeface="Calibri"/>
              </a:rPr>
              <a:t>Two hands-on activities</a:t>
            </a:r>
            <a:r>
              <a:rPr sz="1800" b="0" i="0">
                <a:solidFill>
                  <a:srgbClr val="1A1A1A"/>
                </a:solidFill>
                <a:latin typeface="Calibri"/>
              </a:rPr>
              <a:t> — the Red Pen Review and a workflow mapping exercise. Have a notepad open.</a:t>
            </a:r>
          </a:p>
          <a:p>
            <a:pPr>
              <a:lnSpc>
                <a:spcPct val="125000"/>
              </a:lnSpc>
              <a:spcAft>
                <a:spcPts val="600"/>
              </a:spcAft>
            </a:pPr>
            <a:r>
              <a:rPr sz="1800" b="1">
                <a:solidFill>
                  <a:srgbClr val="CC0000"/>
                </a:solidFill>
                <a:latin typeface="Calibri"/>
              </a:rPr>
              <a:t>▪  </a:t>
            </a:r>
            <a:r>
              <a:rPr sz="1800" b="1" i="0">
                <a:solidFill>
                  <a:srgbClr val="1A1A1A"/>
                </a:solidFill>
                <a:latin typeface="Calibri"/>
              </a:rPr>
              <a:t>Stop me with questions.</a:t>
            </a:r>
            <a:r>
              <a:rPr sz="1800" b="0" i="0">
                <a:solidFill>
                  <a:srgbClr val="1A1A1A"/>
                </a:solidFill>
                <a:latin typeface="Calibri"/>
              </a:rPr>
              <a:t> If something is unclear here, it will be unclear in your section meeting tomorrow.</a:t>
            </a:r>
          </a:p>
          <a:p>
            <a:pPr>
              <a:lnSpc>
                <a:spcPct val="125000"/>
              </a:lnSpc>
              <a:spcAft>
                <a:spcPts val="600"/>
              </a:spcAft>
            </a:pPr>
            <a:r>
              <a:rPr sz="1800" b="1">
                <a:solidFill>
                  <a:srgbClr val="CC0000"/>
                </a:solidFill>
                <a:latin typeface="Calibri"/>
              </a:rPr>
              <a:t>▪  </a:t>
            </a:r>
            <a:r>
              <a:rPr sz="1800" b="1" i="0">
                <a:solidFill>
                  <a:srgbClr val="1A1A1A"/>
                </a:solidFill>
                <a:latin typeface="Calibri"/>
              </a:rPr>
              <a:t>You'll need an AI tool.</a:t>
            </a:r>
            <a:r>
              <a:rPr sz="1800" b="0" i="0">
                <a:solidFill>
                  <a:srgbClr val="1A1A1A"/>
                </a:solidFill>
                <a:latin typeface="Calibri"/>
              </a:rPr>
              <a:t> GenAI.mil if you have CAC; ChatGPT, Gemini, or CamoGPT also work. Open it now.</a:t>
            </a:r>
          </a:p>
          <a:p>
            <a:pPr>
              <a:lnSpc>
                <a:spcPct val="125000"/>
              </a:lnSpc>
              <a:spcAft>
                <a:spcPts val="600"/>
              </a:spcAft>
            </a:pPr>
            <a:r>
              <a:rPr sz="1800" b="1">
                <a:solidFill>
                  <a:srgbClr val="CC0000"/>
                </a:solidFill>
                <a:latin typeface="Calibri"/>
              </a:rPr>
              <a:t>▪  </a:t>
            </a:r>
            <a:r>
              <a:rPr sz="1800" b="1" i="0">
                <a:solidFill>
                  <a:srgbClr val="1A1A1A"/>
                </a:solidFill>
                <a:latin typeface="Calibri"/>
              </a:rPr>
              <a:t>This is unclassified.</a:t>
            </a:r>
            <a:r>
              <a:rPr sz="1800" b="0" i="0">
                <a:solidFill>
                  <a:srgbClr val="1A1A1A"/>
                </a:solidFill>
                <a:latin typeface="Calibri"/>
              </a:rPr>
              <a:t> No real names, no PII, no operational details in your prompts today.</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02 / 51</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68680" y="868680"/>
            <a:ext cx="2295144" cy="38404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1A1A1A"/>
                </a:solidFill>
                <a:latin typeface="Calibri"/>
              </a:rPr>
              <a:t>KNOWLEDGE CHECK — MODULE 2</a:t>
            </a:r>
          </a:p>
        </p:txBody>
      </p:sp>
      <p:sp>
        <p:nvSpPr>
          <p:cNvPr id="5" name="TextBox 4"/>
          <p:cNvSpPr txBox="1"/>
          <p:nvPr/>
        </p:nvSpPr>
        <p:spPr>
          <a:xfrm>
            <a:off x="868680" y="1645920"/>
            <a:ext cx="10424160" cy="2011680"/>
          </a:xfrm>
          <a:prstGeom prst="rect">
            <a:avLst/>
          </a:prstGeom>
          <a:noFill/>
        </p:spPr>
        <p:txBody>
          <a:bodyPr wrap="square" lIns="0" rIns="0" tIns="0" bIns="0">
            <a:spAutoFit/>
          </a:bodyPr>
          <a:lstStyle/>
          <a:p>
            <a:pPr>
              <a:lnSpc>
                <a:spcPct val="115000"/>
              </a:lnSpc>
            </a:pPr>
            <a:r>
              <a:rPr sz="3000" b="1" i="0">
                <a:solidFill>
                  <a:srgbClr val="FFFFFF"/>
                </a:solidFill>
                <a:latin typeface="Calibri"/>
              </a:rPr>
              <a:t>An AI draft of an awards write-up has dates, names, dollar figures, and reads beautifully. Sign it?</a:t>
            </a:r>
          </a:p>
        </p:txBody>
      </p:sp>
      <p:sp>
        <p:nvSpPr>
          <p:cNvPr id="6" name="Rectangle 5"/>
          <p:cNvSpPr/>
          <p:nvPr/>
        </p:nvSpPr>
        <p:spPr>
          <a:xfrm>
            <a:off x="868680" y="2971800"/>
            <a:ext cx="1828800" cy="3657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3154680"/>
            <a:ext cx="10424160" cy="2971800"/>
          </a:xfrm>
          <a:prstGeom prst="rect">
            <a:avLst/>
          </a:prstGeom>
          <a:noFill/>
        </p:spPr>
        <p:txBody>
          <a:bodyPr wrap="square" lIns="0" rIns="0" tIns="0" bIns="0">
            <a:spAutoFit/>
          </a:bodyPr>
          <a:lstStyle/>
          <a:p>
            <a:pPr>
              <a:lnSpc>
                <a:spcPct val="140000"/>
              </a:lnSpc>
              <a:spcAft>
                <a:spcPts val="800"/>
              </a:spcAft>
            </a:pPr>
            <a:r>
              <a:rPr sz="1600" b="1" i="0">
                <a:solidFill>
                  <a:srgbClr val="C8C8C8"/>
                </a:solidFill>
                <a:latin typeface="Calibri"/>
              </a:rPr>
              <a:t>No.</a:t>
            </a:r>
            <a:r>
              <a:rPr sz="1600" b="0" i="0">
                <a:solidFill>
                  <a:srgbClr val="C8C8C8"/>
                </a:solidFill>
                <a:latin typeface="Calibri"/>
              </a:rPr>
              <a:t> Not until </a:t>
            </a:r>
            <a:r>
              <a:rPr sz="1600" b="1" i="0">
                <a:solidFill>
                  <a:srgbClr val="C8C8C8"/>
                </a:solidFill>
                <a:latin typeface="Calibri"/>
              </a:rPr>
              <a:t>Quality Judgment</a:t>
            </a:r>
            <a:r>
              <a:rPr sz="1600" b="0" i="0">
                <a:solidFill>
                  <a:srgbClr val="C8C8C8"/>
                </a:solidFill>
                <a:latin typeface="Calibri"/>
              </a:rPr>
              <a:t> kicks in. AI presents fabricated facts with the same confidence as real ones. Verify the dollar figures against the property book. Verify the dates against the award period. Verify the reference numbers exist.</a:t>
            </a:r>
          </a:p>
          <a:p>
            <a:pPr>
              <a:lnSpc>
                <a:spcPct val="140000"/>
              </a:lnSpc>
              <a:spcAft>
                <a:spcPts val="800"/>
              </a:spcAft>
            </a:pPr>
            <a:r>
              <a:rPr sz="1600" b="0" i="0">
                <a:solidFill>
                  <a:srgbClr val="C8C8C8"/>
                </a:solidFill>
                <a:latin typeface="Calibri"/>
              </a:rPr>
              <a:t>Reads beautifully ≠ is accurate. Your name goes on the bottom.</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20 / 51</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03</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THREE</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The Delegation</a:t>
            </a:r>
          </a:p>
          <a:p>
            <a:pPr>
              <a:lnSpc>
                <a:spcPct val="100000"/>
              </a:lnSpc>
            </a:pPr>
            <a:r>
              <a:rPr sz="5000" b="1" i="0">
                <a:solidFill>
                  <a:srgbClr val="FFFFFF"/>
                </a:solidFill>
                <a:latin typeface="Calibri"/>
              </a:rPr>
              <a:t>Equation</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15 MIN</a:t>
            </a:r>
          </a:p>
        </p:txBody>
      </p:sp>
      <p:sp>
        <p:nvSpPr>
          <p:cNvPr id="8" name="Rectangle 7"/>
          <p:cNvSpPr/>
          <p:nvPr/>
        </p:nvSpPr>
        <p:spPr>
          <a:xfrm>
            <a:off x="7251192" y="4754880"/>
            <a:ext cx="2811779"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TASK DECOMPOSITION · CONTEXT ASSEMBLY</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21 / 51</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THREE QUESTIONS, EVERY TASK</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Before you delegate, ask:</a:t>
            </a:r>
          </a:p>
        </p:txBody>
      </p:sp>
      <p:sp>
        <p:nvSpPr>
          <p:cNvPr id="6" name="TextBox 5"/>
          <p:cNvSpPr txBox="1"/>
          <p:nvPr/>
        </p:nvSpPr>
        <p:spPr>
          <a:xfrm>
            <a:off x="868680" y="2103120"/>
            <a:ext cx="10424160" cy="169164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1. Human baseline.</a:t>
            </a:r>
            <a:r>
              <a:rPr sz="1800" b="0" i="0">
                <a:solidFill>
                  <a:srgbClr val="1A1A1A"/>
                </a:solidFill>
                <a:latin typeface="Calibri"/>
              </a:rPr>
              <a:t> How long would this take me to do myself?</a:t>
            </a:r>
          </a:p>
          <a:p>
            <a:pPr>
              <a:lnSpc>
                <a:spcPct val="125000"/>
              </a:lnSpc>
              <a:spcAft>
                <a:spcPts val="600"/>
              </a:spcAft>
            </a:pPr>
            <a:r>
              <a:rPr sz="1800" b="1">
                <a:solidFill>
                  <a:srgbClr val="CC0000"/>
                </a:solidFill>
                <a:latin typeface="Calibri"/>
              </a:rPr>
              <a:t>▪  </a:t>
            </a:r>
            <a:r>
              <a:rPr sz="1800" b="1" i="0">
                <a:solidFill>
                  <a:srgbClr val="1A1A1A"/>
                </a:solidFill>
                <a:latin typeface="Calibri"/>
              </a:rPr>
              <a:t>2. Probability of success.</a:t>
            </a:r>
            <a:r>
              <a:rPr sz="1800" b="0" i="0">
                <a:solidFill>
                  <a:srgbClr val="1A1A1A"/>
                </a:solidFill>
                <a:latin typeface="Calibri"/>
              </a:rPr>
              <a:t> How likely is AI to produce acceptable output?</a:t>
            </a:r>
          </a:p>
          <a:p>
            <a:pPr>
              <a:lnSpc>
                <a:spcPct val="125000"/>
              </a:lnSpc>
              <a:spcAft>
                <a:spcPts val="600"/>
              </a:spcAft>
            </a:pPr>
            <a:r>
              <a:rPr sz="1800" b="1">
                <a:solidFill>
                  <a:srgbClr val="CC0000"/>
                </a:solidFill>
                <a:latin typeface="Calibri"/>
              </a:rPr>
              <a:t>▪  </a:t>
            </a:r>
            <a:r>
              <a:rPr sz="1800" b="1" i="0">
                <a:solidFill>
                  <a:srgbClr val="1A1A1A"/>
                </a:solidFill>
                <a:latin typeface="Calibri"/>
              </a:rPr>
              <a:t>3. AI process time.</a:t>
            </a:r>
            <a:r>
              <a:rPr sz="1800" b="0" i="0">
                <a:solidFill>
                  <a:srgbClr val="1A1A1A"/>
                </a:solidFill>
                <a:latin typeface="Calibri"/>
              </a:rPr>
              <a:t> How long does it take me to request, wait, and </a:t>
            </a:r>
            <a:r>
              <a:rPr sz="1800" b="0" i="1">
                <a:solidFill>
                  <a:srgbClr val="1A1A1A"/>
                </a:solidFill>
                <a:latin typeface="Calibri"/>
              </a:rPr>
              <a:t>evaluate</a:t>
            </a:r>
            <a:r>
              <a:rPr sz="1800" b="0" i="0">
                <a:solidFill>
                  <a:srgbClr val="1A1A1A"/>
                </a:solidFill>
                <a:latin typeface="Calibri"/>
              </a:rPr>
              <a:t>?</a:t>
            </a:r>
          </a:p>
        </p:txBody>
      </p:sp>
      <p:sp>
        <p:nvSpPr>
          <p:cNvPr id="7" name="TextBox 6"/>
          <p:cNvSpPr txBox="1"/>
          <p:nvPr/>
        </p:nvSpPr>
        <p:spPr>
          <a:xfrm>
            <a:off x="868680" y="393192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Delegate when (1) is large, (2) is high, and (3) is much smaller than (1).</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22 / 51</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EXAMPLE 1 · 5-PARAGRAPH ORDER</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Verdict: Delegate.</a:t>
            </a:r>
          </a:p>
        </p:txBody>
      </p:sp>
      <p:sp>
        <p:nvSpPr>
          <p:cNvPr id="6" name="TextBox 5"/>
          <p:cNvSpPr txBox="1"/>
          <p:nvPr/>
        </p:nvSpPr>
        <p:spPr>
          <a:xfrm>
            <a:off x="868680" y="2103120"/>
            <a:ext cx="10424160" cy="269748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Human baseline:</a:t>
            </a:r>
            <a:r>
              <a:rPr sz="1800" b="0" i="0">
                <a:solidFill>
                  <a:srgbClr val="1A1A1A"/>
                </a:solidFill>
                <a:latin typeface="Calibri"/>
              </a:rPr>
              <a:t> 4 hours from scratch.</a:t>
            </a:r>
          </a:p>
          <a:p>
            <a:pPr>
              <a:lnSpc>
                <a:spcPct val="125000"/>
              </a:lnSpc>
              <a:spcAft>
                <a:spcPts val="600"/>
              </a:spcAft>
            </a:pPr>
            <a:r>
              <a:rPr sz="1800" b="1">
                <a:solidFill>
                  <a:srgbClr val="CC0000"/>
                </a:solidFill>
                <a:latin typeface="Calibri"/>
              </a:rPr>
              <a:t>▪  </a:t>
            </a:r>
            <a:r>
              <a:rPr sz="1800" b="1" i="0">
                <a:solidFill>
                  <a:srgbClr val="1A1A1A"/>
                </a:solidFill>
                <a:latin typeface="Calibri"/>
              </a:rPr>
              <a:t>AI drafts in:</a:t>
            </a:r>
            <a:r>
              <a:rPr sz="1800" b="0" i="0">
                <a:solidFill>
                  <a:srgbClr val="1A1A1A"/>
                </a:solidFill>
                <a:latin typeface="Calibri"/>
              </a:rPr>
              <a:t> minutes.</a:t>
            </a:r>
          </a:p>
          <a:p>
            <a:pPr>
              <a:lnSpc>
                <a:spcPct val="125000"/>
              </a:lnSpc>
              <a:spcAft>
                <a:spcPts val="600"/>
              </a:spcAft>
            </a:pPr>
            <a:r>
              <a:rPr sz="1800" b="1">
                <a:solidFill>
                  <a:srgbClr val="CC0000"/>
                </a:solidFill>
                <a:latin typeface="Calibri"/>
              </a:rPr>
              <a:t>▪  </a:t>
            </a:r>
            <a:r>
              <a:rPr sz="1800" b="1" i="0">
                <a:solidFill>
                  <a:srgbClr val="1A1A1A"/>
                </a:solidFill>
                <a:latin typeface="Calibri"/>
              </a:rPr>
              <a:t>Review time:</a:t>
            </a:r>
            <a:r>
              <a:rPr sz="1800" b="0" i="0">
                <a:solidFill>
                  <a:srgbClr val="1A1A1A"/>
                </a:solidFill>
                <a:latin typeface="Calibri"/>
              </a:rPr>
              <a:t> 45 minutes for accuracy and unit-specific details.</a:t>
            </a:r>
          </a:p>
          <a:p>
            <a:pPr>
              <a:lnSpc>
                <a:spcPct val="125000"/>
              </a:lnSpc>
              <a:spcAft>
                <a:spcPts val="600"/>
              </a:spcAft>
            </a:pPr>
            <a:r>
              <a:rPr sz="1800" b="1">
                <a:solidFill>
                  <a:srgbClr val="CC0000"/>
                </a:solidFill>
                <a:latin typeface="Calibri"/>
              </a:rPr>
              <a:t>▪  </a:t>
            </a:r>
            <a:r>
              <a:rPr sz="1800" b="1" i="0">
                <a:solidFill>
                  <a:srgbClr val="1A1A1A"/>
                </a:solidFill>
                <a:latin typeface="Calibri"/>
              </a:rPr>
              <a:t>Probability AI gets the structure right:</a:t>
            </a:r>
            <a:r>
              <a:rPr sz="1800" b="0" i="0">
                <a:solidFill>
                  <a:srgbClr val="1A1A1A"/>
                </a:solidFill>
                <a:latin typeface="Calibri"/>
              </a:rPr>
              <a:t> ~70%.</a:t>
            </a:r>
          </a:p>
          <a:p>
            <a:pPr>
              <a:lnSpc>
                <a:spcPct val="125000"/>
              </a:lnSpc>
              <a:spcAft>
                <a:spcPts val="600"/>
              </a:spcAft>
            </a:pPr>
            <a:r>
              <a:rPr sz="1800" b="1">
                <a:solidFill>
                  <a:srgbClr val="CC0000"/>
                </a:solidFill>
                <a:latin typeface="Calibri"/>
              </a:rPr>
              <a:t>▪  </a:t>
            </a:r>
            <a:r>
              <a:rPr sz="1800" b="1" i="0">
                <a:solidFill>
                  <a:srgbClr val="1A1A1A"/>
                </a:solidFill>
                <a:latin typeface="Calibri"/>
              </a:rPr>
              <a:t>Net:</a:t>
            </a:r>
            <a:r>
              <a:rPr sz="1800" b="0" i="0">
                <a:solidFill>
                  <a:srgbClr val="1A1A1A"/>
                </a:solidFill>
                <a:latin typeface="Calibri"/>
              </a:rPr>
              <a:t> roughly three hours saved. </a:t>
            </a:r>
            <a:r>
              <a:rPr sz="1800" b="1" i="0">
                <a:solidFill>
                  <a:srgbClr val="1A1A1A"/>
                </a:solidFill>
                <a:latin typeface="Calibri"/>
              </a:rPr>
              <a:t>Delegate the structure, fix the specifics.</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23 / 51</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EXAMPLE 2 · TIS/TIG CALCULATION FOR PROMOTION</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Verdict: Don't delegate.</a:t>
            </a:r>
          </a:p>
        </p:txBody>
      </p:sp>
      <p:sp>
        <p:nvSpPr>
          <p:cNvPr id="6" name="TextBox 5"/>
          <p:cNvSpPr txBox="1"/>
          <p:nvPr/>
        </p:nvSpPr>
        <p:spPr>
          <a:xfrm>
            <a:off x="868680" y="2103120"/>
            <a:ext cx="10424160" cy="219456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Human baseline:</a:t>
            </a:r>
            <a:r>
              <a:rPr sz="1800" b="0" i="0">
                <a:solidFill>
                  <a:srgbClr val="1A1A1A"/>
                </a:solidFill>
                <a:latin typeface="Calibri"/>
              </a:rPr>
              <a:t> 5 minutes with the right references.</a:t>
            </a:r>
          </a:p>
          <a:p>
            <a:pPr>
              <a:lnSpc>
                <a:spcPct val="125000"/>
              </a:lnSpc>
              <a:spcAft>
                <a:spcPts val="600"/>
              </a:spcAft>
            </a:pPr>
            <a:r>
              <a:rPr sz="1800" b="1">
                <a:solidFill>
                  <a:srgbClr val="CC0000"/>
                </a:solidFill>
                <a:latin typeface="Calibri"/>
              </a:rPr>
              <a:t>▪  </a:t>
            </a:r>
            <a:r>
              <a:rPr sz="1800" b="1" i="0">
                <a:solidFill>
                  <a:srgbClr val="1A1A1A"/>
                </a:solidFill>
                <a:latin typeface="Calibri"/>
              </a:rPr>
              <a:t>AI process:</a:t>
            </a:r>
            <a:r>
              <a:rPr sz="1800" b="0" i="0">
                <a:solidFill>
                  <a:srgbClr val="1A1A1A"/>
                </a:solidFill>
                <a:latin typeface="Calibri"/>
              </a:rPr>
              <a:t> may or may not be right, hard to tell.</a:t>
            </a:r>
          </a:p>
          <a:p>
            <a:pPr>
              <a:lnSpc>
                <a:spcPct val="125000"/>
              </a:lnSpc>
              <a:spcAft>
                <a:spcPts val="600"/>
              </a:spcAft>
            </a:pPr>
            <a:r>
              <a:rPr sz="1800" b="1">
                <a:solidFill>
                  <a:srgbClr val="CC0000"/>
                </a:solidFill>
                <a:latin typeface="Calibri"/>
              </a:rPr>
              <a:t>▪  </a:t>
            </a:r>
            <a:r>
              <a:rPr sz="1800" b="1" i="0">
                <a:solidFill>
                  <a:srgbClr val="1A1A1A"/>
                </a:solidFill>
                <a:latin typeface="Calibri"/>
              </a:rPr>
              <a:t>Review time:</a:t>
            </a:r>
            <a:r>
              <a:rPr sz="1800" b="0" i="0">
                <a:solidFill>
                  <a:srgbClr val="1A1A1A"/>
                </a:solidFill>
                <a:latin typeface="Calibri"/>
              </a:rPr>
              <a:t> as long as just doing it yourself.</a:t>
            </a:r>
          </a:p>
          <a:p>
            <a:pPr>
              <a:lnSpc>
                <a:spcPct val="125000"/>
              </a:lnSpc>
              <a:spcAft>
                <a:spcPts val="600"/>
              </a:spcAft>
            </a:pPr>
            <a:r>
              <a:rPr sz="1800" b="1">
                <a:solidFill>
                  <a:srgbClr val="CC0000"/>
                </a:solidFill>
                <a:latin typeface="Calibri"/>
              </a:rPr>
              <a:t>▪  </a:t>
            </a:r>
            <a:r>
              <a:rPr sz="1800" b="1" i="0">
                <a:solidFill>
                  <a:srgbClr val="1A1A1A"/>
                </a:solidFill>
                <a:latin typeface="Calibri"/>
              </a:rPr>
              <a:t>Net:</a:t>
            </a:r>
            <a:r>
              <a:rPr sz="1800" b="0" i="0">
                <a:solidFill>
                  <a:srgbClr val="1A1A1A"/>
                </a:solidFill>
                <a:latin typeface="Calibri"/>
              </a:rPr>
              <a:t> zero saving, real risk of error. </a:t>
            </a:r>
            <a:r>
              <a:rPr sz="1800" b="1" i="0">
                <a:solidFill>
                  <a:srgbClr val="1A1A1A"/>
                </a:solidFill>
                <a:latin typeface="Calibri"/>
              </a:rPr>
              <a:t>Do it yourself.</a:t>
            </a:r>
          </a:p>
        </p:txBody>
      </p:sp>
      <p:sp>
        <p:nvSpPr>
          <p:cNvPr id="7" name="TextBox 6"/>
          <p:cNvSpPr txBox="1"/>
          <p:nvPr/>
        </p:nvSpPr>
        <p:spPr>
          <a:xfrm>
            <a:off x="868680" y="443484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Short tasks with a high cost of being wrong are usually not worth delegating.</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24 / 51</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EXAMPLE 3 · QUARTERLY TRAINING SCHEDULE</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Verdict: Delegate the structure. Fill in the specifics yourself.</a:t>
            </a:r>
          </a:p>
        </p:txBody>
      </p:sp>
      <p:sp>
        <p:nvSpPr>
          <p:cNvPr id="6" name="TextBox 5"/>
          <p:cNvSpPr txBox="1"/>
          <p:nvPr/>
        </p:nvSpPr>
        <p:spPr>
          <a:xfrm>
            <a:off x="868680" y="2415540"/>
            <a:ext cx="10424160" cy="219456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Human baseline:</a:t>
            </a:r>
            <a:r>
              <a:rPr sz="1800" b="0" i="0">
                <a:solidFill>
                  <a:srgbClr val="1A1A1A"/>
                </a:solidFill>
                <a:latin typeface="Calibri"/>
              </a:rPr>
              <a:t> 6 hours.</a:t>
            </a:r>
          </a:p>
          <a:p>
            <a:pPr>
              <a:lnSpc>
                <a:spcPct val="125000"/>
              </a:lnSpc>
              <a:spcAft>
                <a:spcPts val="600"/>
              </a:spcAft>
            </a:pPr>
            <a:r>
              <a:rPr sz="1800" b="1">
                <a:solidFill>
                  <a:srgbClr val="CC0000"/>
                </a:solidFill>
                <a:latin typeface="Calibri"/>
              </a:rPr>
              <a:t>▪  </a:t>
            </a:r>
            <a:r>
              <a:rPr sz="1800" b="1" i="0">
                <a:solidFill>
                  <a:srgbClr val="1A1A1A"/>
                </a:solidFill>
                <a:latin typeface="Calibri"/>
              </a:rPr>
              <a:t>AI produces:</a:t>
            </a:r>
            <a:r>
              <a:rPr sz="1800" b="0" i="0">
                <a:solidFill>
                  <a:srgbClr val="1A1A1A"/>
                </a:solidFill>
                <a:latin typeface="Calibri"/>
              </a:rPr>
              <a:t> a solid first-draft structure in minutes.</a:t>
            </a:r>
          </a:p>
          <a:p>
            <a:pPr>
              <a:lnSpc>
                <a:spcPct val="125000"/>
              </a:lnSpc>
              <a:spcAft>
                <a:spcPts val="600"/>
              </a:spcAft>
            </a:pPr>
            <a:r>
              <a:rPr sz="1800" b="1">
                <a:solidFill>
                  <a:srgbClr val="CC0000"/>
                </a:solidFill>
                <a:latin typeface="Calibri"/>
              </a:rPr>
              <a:t>▪  </a:t>
            </a:r>
            <a:r>
              <a:rPr sz="1800" b="1" i="0">
                <a:solidFill>
                  <a:srgbClr val="1A1A1A"/>
                </a:solidFill>
                <a:latin typeface="Calibri"/>
              </a:rPr>
              <a:t>Review time:</a:t>
            </a:r>
            <a:r>
              <a:rPr sz="1800" b="0" i="0">
                <a:solidFill>
                  <a:srgbClr val="1A1A1A"/>
                </a:solidFill>
                <a:latin typeface="Calibri"/>
              </a:rPr>
              <a:t> 30 minutes to align with your unit's calendar.</a:t>
            </a:r>
          </a:p>
          <a:p>
            <a:pPr>
              <a:lnSpc>
                <a:spcPct val="125000"/>
              </a:lnSpc>
              <a:spcAft>
                <a:spcPts val="600"/>
              </a:spcAft>
            </a:pPr>
            <a:r>
              <a:rPr sz="1800" b="1">
                <a:solidFill>
                  <a:srgbClr val="CC0000"/>
                </a:solidFill>
                <a:latin typeface="Calibri"/>
              </a:rPr>
              <a:t>▪  </a:t>
            </a:r>
            <a:r>
              <a:rPr sz="1800" b="1" i="0">
                <a:solidFill>
                  <a:srgbClr val="1A1A1A"/>
                </a:solidFill>
                <a:latin typeface="Calibri"/>
              </a:rPr>
              <a:t>Net:</a:t>
            </a:r>
            <a:r>
              <a:rPr sz="1800" b="0" i="0">
                <a:solidFill>
                  <a:srgbClr val="1A1A1A"/>
                </a:solidFill>
                <a:latin typeface="Calibri"/>
              </a:rPr>
              <a:t> ~5 hours saved on structure. Specifics still come from you.</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25 / 51</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828800" y="1463040"/>
            <a:ext cx="1828800" cy="1645920"/>
          </a:xfrm>
          <a:prstGeom prst="rect">
            <a:avLst/>
          </a:prstGeom>
          <a:noFill/>
        </p:spPr>
        <p:txBody>
          <a:bodyPr wrap="square" lIns="0" rIns="0" tIns="0" bIns="0">
            <a:spAutoFit/>
          </a:bodyPr>
          <a:lstStyle/>
          <a:p>
            <a:pPr>
              <a:lnSpc>
                <a:spcPct val="60000"/>
              </a:lnSpc>
            </a:pPr>
            <a:r>
              <a:rPr sz="18000" b="1" i="0">
                <a:solidFill>
                  <a:srgbClr val="F5D130"/>
                </a:solidFill>
                <a:latin typeface="Calibri"/>
              </a:rPr>
              <a:t>“</a:t>
            </a:r>
          </a:p>
        </p:txBody>
      </p:sp>
      <p:sp>
        <p:nvSpPr>
          <p:cNvPr id="5" name="TextBox 4"/>
          <p:cNvSpPr txBox="1"/>
          <p:nvPr/>
        </p:nvSpPr>
        <p:spPr>
          <a:xfrm>
            <a:off x="1828800" y="3017520"/>
            <a:ext cx="8503920" cy="2743200"/>
          </a:xfrm>
          <a:prstGeom prst="rect">
            <a:avLst/>
          </a:prstGeom>
          <a:noFill/>
        </p:spPr>
        <p:txBody>
          <a:bodyPr wrap="square" lIns="0" rIns="0" tIns="0" bIns="0">
            <a:spAutoFit/>
          </a:bodyPr>
          <a:lstStyle/>
          <a:p>
            <a:pPr>
              <a:lnSpc>
                <a:spcPct val="110000"/>
              </a:lnSpc>
            </a:pPr>
            <a:r>
              <a:rPr sz="4400" b="1" i="0">
                <a:solidFill>
                  <a:srgbClr val="1A1A1A"/>
                </a:solidFill>
                <a:latin typeface="Calibri"/>
              </a:rPr>
              <a:t>AI doesn't replace expertise.</a:t>
            </a:r>
          </a:p>
          <a:p>
            <a:pPr>
              <a:lnSpc>
                <a:spcPct val="110000"/>
              </a:lnSpc>
            </a:pPr>
            <a:r>
              <a:rPr sz="4400" b="1" i="0">
                <a:solidFill>
                  <a:srgbClr val="1A1A1A"/>
                </a:solidFill>
                <a:latin typeface="Calibri"/>
              </a:rPr>
              <a:t>It rewards it.</a:t>
            </a:r>
          </a:p>
        </p:txBody>
      </p:sp>
      <p:sp>
        <p:nvSpPr>
          <p:cNvPr id="6" name="TextBox 5"/>
          <p:cNvSpPr txBox="1"/>
          <p:nvPr/>
        </p:nvSpPr>
        <p:spPr>
          <a:xfrm>
            <a:off x="1828800" y="5394960"/>
            <a:ext cx="8503920" cy="457200"/>
          </a:xfrm>
          <a:prstGeom prst="rect">
            <a:avLst/>
          </a:prstGeom>
          <a:noFill/>
        </p:spPr>
        <p:txBody>
          <a:bodyPr wrap="square" lIns="0" rIns="0" tIns="0" bIns="0">
            <a:spAutoFit/>
          </a:bodyPr>
          <a:lstStyle/>
          <a:p>
            <a:r>
              <a:rPr sz="1100" b="1" i="0">
                <a:solidFill>
                  <a:srgbClr val="555555"/>
                </a:solidFill>
                <a:latin typeface="Calibri"/>
              </a:rPr>
              <a:t>THE EXPERTISE MULTIPLIER — MOLLICK, 2026</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26 / 51</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68680" y="868680"/>
            <a:ext cx="2295144" cy="38404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1A1A1A"/>
                </a:solidFill>
                <a:latin typeface="Calibri"/>
              </a:rPr>
              <a:t>KNOWLEDGE CHECK — MODULE 3</a:t>
            </a:r>
          </a:p>
        </p:txBody>
      </p:sp>
      <p:sp>
        <p:nvSpPr>
          <p:cNvPr id="5" name="TextBox 4"/>
          <p:cNvSpPr txBox="1"/>
          <p:nvPr/>
        </p:nvSpPr>
        <p:spPr>
          <a:xfrm>
            <a:off x="868680" y="1645920"/>
            <a:ext cx="10424160" cy="2011680"/>
          </a:xfrm>
          <a:prstGeom prst="rect">
            <a:avLst/>
          </a:prstGeom>
          <a:noFill/>
        </p:spPr>
        <p:txBody>
          <a:bodyPr wrap="square" lIns="0" rIns="0" tIns="0" bIns="0">
            <a:spAutoFit/>
          </a:bodyPr>
          <a:lstStyle/>
          <a:p>
            <a:pPr>
              <a:lnSpc>
                <a:spcPct val="115000"/>
              </a:lnSpc>
            </a:pPr>
            <a:r>
              <a:rPr sz="3000" b="1" i="0">
                <a:solidFill>
                  <a:srgbClr val="FFFFFF"/>
                </a:solidFill>
                <a:latin typeface="Calibri"/>
              </a:rPr>
              <a:t>A task takes you 10 minutes. AI does it in 30 seconds — but you spend 12 minutes verifying. Delegate?</a:t>
            </a:r>
          </a:p>
        </p:txBody>
      </p:sp>
      <p:sp>
        <p:nvSpPr>
          <p:cNvPr id="6" name="Rectangle 5"/>
          <p:cNvSpPr/>
          <p:nvPr/>
        </p:nvSpPr>
        <p:spPr>
          <a:xfrm>
            <a:off x="868680" y="3474720"/>
            <a:ext cx="1828800" cy="3657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3657600"/>
            <a:ext cx="10424160" cy="2468880"/>
          </a:xfrm>
          <a:prstGeom prst="rect">
            <a:avLst/>
          </a:prstGeom>
          <a:noFill/>
        </p:spPr>
        <p:txBody>
          <a:bodyPr wrap="square" lIns="0" rIns="0" tIns="0" bIns="0">
            <a:spAutoFit/>
          </a:bodyPr>
          <a:lstStyle/>
          <a:p>
            <a:pPr>
              <a:lnSpc>
                <a:spcPct val="140000"/>
              </a:lnSpc>
              <a:spcAft>
                <a:spcPts val="800"/>
              </a:spcAft>
            </a:pPr>
            <a:r>
              <a:rPr sz="1600" b="1" i="0">
                <a:solidFill>
                  <a:srgbClr val="C8C8C8"/>
                </a:solidFill>
                <a:latin typeface="Calibri"/>
              </a:rPr>
              <a:t>No.</a:t>
            </a:r>
            <a:r>
              <a:rPr sz="1600" b="0" i="0">
                <a:solidFill>
                  <a:srgbClr val="C8C8C8"/>
                </a:solidFill>
                <a:latin typeface="Calibri"/>
              </a:rPr>
              <a:t> The third number in the equation — AI process time — includes evaluation. If checking takes longer than doing, the AI cost you time, not saved you time.</a:t>
            </a:r>
          </a:p>
          <a:p>
            <a:pPr>
              <a:lnSpc>
                <a:spcPct val="140000"/>
              </a:lnSpc>
              <a:spcAft>
                <a:spcPts val="800"/>
              </a:spcAft>
            </a:pPr>
            <a:r>
              <a:rPr sz="1600" b="0" i="0">
                <a:solidFill>
                  <a:srgbClr val="C8C8C8"/>
                </a:solidFill>
                <a:latin typeface="Calibri"/>
              </a:rPr>
              <a:t>The fast tasks where AI </a:t>
            </a:r>
            <a:r>
              <a:rPr sz="1600" b="0" i="1">
                <a:solidFill>
                  <a:srgbClr val="C8C8C8"/>
                </a:solidFill>
                <a:latin typeface="Calibri"/>
              </a:rPr>
              <a:t>looks</a:t>
            </a:r>
            <a:r>
              <a:rPr sz="1600" b="0" i="0">
                <a:solidFill>
                  <a:srgbClr val="C8C8C8"/>
                </a:solidFill>
                <a:latin typeface="Calibri"/>
              </a:rPr>
              <a:t> efficient are often the ones where the math doesn't actually work. </a:t>
            </a:r>
            <a:r>
              <a:rPr sz="1600" b="1" i="0">
                <a:solidFill>
                  <a:srgbClr val="C8C8C8"/>
                </a:solidFill>
                <a:latin typeface="Calibri"/>
              </a:rPr>
              <a:t>Always count evaluation time.</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27 / 51</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12801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12801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920240"/>
            <a:ext cx="10058400" cy="365760"/>
          </a:xfrm>
          <a:prstGeom prst="rect">
            <a:avLst/>
          </a:prstGeom>
          <a:noFill/>
        </p:spPr>
        <p:txBody>
          <a:bodyPr wrap="square" lIns="0" rIns="0" tIns="0" bIns="0">
            <a:spAutoFit/>
          </a:bodyPr>
          <a:lstStyle/>
          <a:p>
            <a:r>
              <a:rPr sz="1200" b="1" i="0">
                <a:solidFill>
                  <a:srgbClr val="F5D130"/>
                </a:solidFill>
                <a:latin typeface="Calibri"/>
              </a:rPr>
              <a:t>HALFWAY POINT</a:t>
            </a:r>
          </a:p>
        </p:txBody>
      </p:sp>
      <p:sp>
        <p:nvSpPr>
          <p:cNvPr id="5" name="TextBox 4"/>
          <p:cNvSpPr txBox="1"/>
          <p:nvPr/>
        </p:nvSpPr>
        <p:spPr>
          <a:xfrm>
            <a:off x="868680" y="2423160"/>
            <a:ext cx="10972800" cy="1280160"/>
          </a:xfrm>
          <a:prstGeom prst="rect">
            <a:avLst/>
          </a:prstGeom>
          <a:noFill/>
        </p:spPr>
        <p:txBody>
          <a:bodyPr wrap="square" lIns="0" rIns="0" tIns="0" bIns="0">
            <a:spAutoFit/>
          </a:bodyPr>
          <a:lstStyle/>
          <a:p>
            <a:pPr>
              <a:lnSpc>
                <a:spcPct val="100000"/>
              </a:lnSpc>
            </a:pPr>
            <a:r>
              <a:rPr sz="8000" b="1" i="0">
                <a:solidFill>
                  <a:srgbClr val="FFFFFF"/>
                </a:solidFill>
                <a:latin typeface="Calibri"/>
              </a:rPr>
              <a:t>Break.</a:t>
            </a:r>
          </a:p>
        </p:txBody>
      </p:sp>
      <p:sp>
        <p:nvSpPr>
          <p:cNvPr id="6" name="Rectangle 5"/>
          <p:cNvSpPr/>
          <p:nvPr/>
        </p:nvSpPr>
        <p:spPr>
          <a:xfrm>
            <a:off x="868680" y="3794760"/>
            <a:ext cx="146304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4069080"/>
            <a:ext cx="10058400" cy="914400"/>
          </a:xfrm>
          <a:prstGeom prst="rect">
            <a:avLst/>
          </a:prstGeom>
          <a:noFill/>
        </p:spPr>
        <p:txBody>
          <a:bodyPr wrap="square" lIns="0" rIns="0" tIns="0" bIns="0">
            <a:spAutoFit/>
          </a:bodyPr>
          <a:lstStyle/>
          <a:p>
            <a:pPr>
              <a:lnSpc>
                <a:spcPct val="130000"/>
              </a:lnSpc>
            </a:pPr>
            <a:r>
              <a:rPr sz="2000" b="0" i="0">
                <a:solidFill>
                  <a:srgbClr val="C8C8C8"/>
                </a:solidFill>
                <a:latin typeface="Calibri"/>
              </a:rPr>
              <a:t>Ten minutes. Stretch, refill, check messages. We're back at [TIME] for the Red Pen Review.</a:t>
            </a:r>
          </a:p>
        </p:txBody>
      </p:sp>
      <p:sp>
        <p:nvSpPr>
          <p:cNvPr id="8" name="TextBox 7"/>
          <p:cNvSpPr txBox="1"/>
          <p:nvPr/>
        </p:nvSpPr>
        <p:spPr>
          <a:xfrm>
            <a:off x="868680" y="4937760"/>
            <a:ext cx="10058400" cy="365760"/>
          </a:xfrm>
          <a:prstGeom prst="rect">
            <a:avLst/>
          </a:prstGeom>
          <a:noFill/>
        </p:spPr>
        <p:txBody>
          <a:bodyPr wrap="square" lIns="0" rIns="0" tIns="0" bIns="0">
            <a:spAutoFit/>
          </a:bodyPr>
          <a:lstStyle/>
          <a:p>
            <a:r>
              <a:rPr sz="1000" b="0" i="0">
                <a:solidFill>
                  <a:srgbClr val="8C8C8C"/>
                </a:solidFill>
                <a:latin typeface="Calibri"/>
              </a:rPr>
              <a:t>MODULE 4 STARTS AT THE TOP OF THE HOUR</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28 / 51</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04</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FOUR</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The Trust Problem —</a:t>
            </a:r>
          </a:p>
          <a:p>
            <a:pPr>
              <a:lnSpc>
                <a:spcPct val="100000"/>
              </a:lnSpc>
            </a:pPr>
            <a:r>
              <a:rPr sz="5000" b="1" i="0">
                <a:solidFill>
                  <a:srgbClr val="FFFFFF"/>
                </a:solidFill>
                <a:latin typeface="Calibri"/>
              </a:rPr>
              <a:t>Quality Judgment</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25 MIN</a:t>
            </a:r>
          </a:p>
        </p:txBody>
      </p:sp>
      <p:sp>
        <p:nvSpPr>
          <p:cNvPr id="8" name="Rectangle 7"/>
          <p:cNvSpPr/>
          <p:nvPr/>
        </p:nvSpPr>
        <p:spPr>
          <a:xfrm>
            <a:off x="7251192" y="4754880"/>
            <a:ext cx="2948939"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QUALITY JUDGMENT · FRONTIER RECOGNITION</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29 / 51</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AGENDA</a:t>
            </a:r>
          </a:p>
        </p:txBody>
      </p:sp>
      <p:sp>
        <p:nvSpPr>
          <p:cNvPr id="5" name="TextBox 4"/>
          <p:cNvSpPr txBox="1"/>
          <p:nvPr/>
        </p:nvSpPr>
        <p:spPr>
          <a:xfrm>
            <a:off x="868680" y="1143000"/>
            <a:ext cx="10424160" cy="868680"/>
          </a:xfrm>
          <a:prstGeom prst="rect">
            <a:avLst/>
          </a:prstGeom>
          <a:noFill/>
        </p:spPr>
        <p:txBody>
          <a:bodyPr wrap="square" lIns="0" rIns="0" tIns="0" bIns="0">
            <a:spAutoFit/>
          </a:bodyPr>
          <a:lstStyle/>
          <a:p>
            <a:pPr>
              <a:lnSpc>
                <a:spcPct val="105000"/>
              </a:lnSpc>
            </a:pPr>
            <a:r>
              <a:rPr sz="3000" b="1" i="0">
                <a:solidFill>
                  <a:srgbClr val="1A1A1A"/>
                </a:solidFill>
                <a:latin typeface="Calibri"/>
              </a:rPr>
              <a:t>Six modules. Two hours.</a:t>
            </a:r>
          </a:p>
        </p:txBody>
      </p:sp>
      <p:graphicFrame>
        <p:nvGraphicFramePr>
          <p:cNvPr id="6" name="Table 5"/>
          <p:cNvGraphicFramePr>
            <a:graphicFrameLocks noGrp="1"/>
          </p:cNvGraphicFramePr>
          <p:nvPr/>
        </p:nvGraphicFramePr>
        <p:xfrm>
          <a:off x="868680" y="2011680"/>
          <a:ext cx="10424160" cy="3520440"/>
        </p:xfrm>
        <a:graphic>
          <a:graphicData uri="http://schemas.openxmlformats.org/drawingml/2006/table">
            <a:tbl>
              <a:tblPr firstRow="1" bandRow="1">
                <a:tableStyleId>{5C22544A-7EE6-4342-B048-85BDC9FD1C3A}</a:tableStyleId>
              </a:tblPr>
              <a:tblGrid>
                <a:gridCol w="2194560"/>
                <a:gridCol w="5943600"/>
                <a:gridCol w="2286000"/>
              </a:tblGrid>
              <a:tr h="502920">
                <a:tc>
                  <a:txBody>
                    <a:bodyPr wrap="square"/>
                    <a:lstStyle/>
                    <a:p>
                      <a:r>
                        <a:rPr sz="1200" b="1" i="0">
                          <a:solidFill>
                            <a:srgbClr val="555555"/>
                          </a:solidFill>
                          <a:latin typeface="Calibri"/>
                        </a:rPr>
                        <a:t>0:00 – 0:15</a:t>
                      </a:r>
                    </a:p>
                  </a:txBody>
                  <a:tcPr marL="137160" marR="137160" marT="54864" marB="54864" anchor="ctr">
                    <a:solidFill>
                      <a:srgbClr val="FFFFFF"/>
                    </a:solidFill>
                  </a:tcPr>
                </a:tc>
                <a:tc>
                  <a:txBody>
                    <a:bodyPr wrap="square"/>
                    <a:lstStyle/>
                    <a:p>
                      <a:r>
                        <a:rPr sz="1400" b="1" i="0">
                          <a:solidFill>
                            <a:srgbClr val="1A1A1A"/>
                          </a:solidFill>
                          <a:latin typeface="Calibri"/>
                        </a:rPr>
                        <a:t>1 · Why 80% Quit</a:t>
                      </a:r>
                    </a:p>
                  </a:txBody>
                  <a:tcPr marL="137160" marR="137160" marT="54864" marB="54864" anchor="ctr">
                    <a:solidFill>
                      <a:srgbClr val="FFFFFF"/>
                    </a:solidFill>
                  </a:tcPr>
                </a:tc>
                <a:tc>
                  <a:txBody>
                    <a:bodyPr wrap="square"/>
                    <a:lstStyle/>
                    <a:p>
                      <a:r>
                        <a:rPr sz="1100" b="0" i="0">
                          <a:solidFill>
                            <a:srgbClr val="555555"/>
                          </a:solidFill>
                          <a:latin typeface="Calibri"/>
                        </a:rPr>
                        <a:t>Frontier Recognition</a:t>
                      </a:r>
                    </a:p>
                  </a:txBody>
                  <a:tcPr marL="137160" marR="137160" marT="54864" marB="54864" anchor="ctr">
                    <a:solidFill>
                      <a:srgbClr val="FFFFFF"/>
                    </a:solidFill>
                  </a:tcPr>
                </a:tc>
              </a:tr>
              <a:tr h="502920">
                <a:tc>
                  <a:txBody>
                    <a:bodyPr wrap="square"/>
                    <a:lstStyle/>
                    <a:p>
                      <a:r>
                        <a:rPr sz="1200" b="1" i="0">
                          <a:solidFill>
                            <a:srgbClr val="555555"/>
                          </a:solidFill>
                          <a:latin typeface="Calibri"/>
                        </a:rPr>
                        <a:t>0:15 – 0:40</a:t>
                      </a:r>
                    </a:p>
                  </a:txBody>
                  <a:tcPr marL="137160" marR="137160" marT="54864" marB="54864" anchor="ctr">
                    <a:solidFill>
                      <a:srgbClr val="FAF9F6"/>
                    </a:solidFill>
                  </a:tcPr>
                </a:tc>
                <a:tc>
                  <a:txBody>
                    <a:bodyPr wrap="square"/>
                    <a:lstStyle/>
                    <a:p>
                      <a:r>
                        <a:rPr sz="1400" b="1" i="0">
                          <a:solidFill>
                            <a:srgbClr val="1A1A1A"/>
                          </a:solidFill>
                          <a:latin typeface="Calibri"/>
                        </a:rPr>
                        <a:t>2 · The Six Skills That Actually Matter</a:t>
                      </a:r>
                    </a:p>
                  </a:txBody>
                  <a:tcPr marL="137160" marR="137160" marT="54864" marB="54864" anchor="ctr">
                    <a:solidFill>
                      <a:srgbClr val="FAF9F6"/>
                    </a:solidFill>
                  </a:tcPr>
                </a:tc>
                <a:tc>
                  <a:txBody>
                    <a:bodyPr wrap="square"/>
                    <a:lstStyle/>
                    <a:p>
                      <a:r>
                        <a:rPr sz="1100" b="0" i="0">
                          <a:solidFill>
                            <a:srgbClr val="555555"/>
                          </a:solidFill>
                          <a:latin typeface="Calibri"/>
                        </a:rPr>
                        <a:t>All six — overview</a:t>
                      </a:r>
                    </a:p>
                  </a:txBody>
                  <a:tcPr marL="137160" marR="137160" marT="54864" marB="54864" anchor="ctr">
                    <a:solidFill>
                      <a:srgbClr val="FAF9F6"/>
                    </a:solidFill>
                  </a:tcPr>
                </a:tc>
              </a:tr>
              <a:tr h="502920">
                <a:tc>
                  <a:txBody>
                    <a:bodyPr wrap="square"/>
                    <a:lstStyle/>
                    <a:p>
                      <a:r>
                        <a:rPr sz="1200" b="1" i="0">
                          <a:solidFill>
                            <a:srgbClr val="555555"/>
                          </a:solidFill>
                          <a:latin typeface="Calibri"/>
                        </a:rPr>
                        <a:t>0:40 – 0:55</a:t>
                      </a:r>
                    </a:p>
                  </a:txBody>
                  <a:tcPr marL="137160" marR="137160" marT="54864" marB="54864" anchor="ctr">
                    <a:solidFill>
                      <a:srgbClr val="FFFFFF"/>
                    </a:solidFill>
                  </a:tcPr>
                </a:tc>
                <a:tc>
                  <a:txBody>
                    <a:bodyPr wrap="square"/>
                    <a:lstStyle/>
                    <a:p>
                      <a:r>
                        <a:rPr sz="1400" b="1" i="0">
                          <a:solidFill>
                            <a:srgbClr val="1A1A1A"/>
                          </a:solidFill>
                          <a:latin typeface="Calibri"/>
                        </a:rPr>
                        <a:t>3 · The Delegation Equation</a:t>
                      </a:r>
                    </a:p>
                  </a:txBody>
                  <a:tcPr marL="137160" marR="137160" marT="54864" marB="54864" anchor="ctr">
                    <a:solidFill>
                      <a:srgbClr val="FFFFFF"/>
                    </a:solidFill>
                  </a:tcPr>
                </a:tc>
                <a:tc>
                  <a:txBody>
                    <a:bodyPr wrap="square"/>
                    <a:lstStyle/>
                    <a:p>
                      <a:r>
                        <a:rPr sz="1100" b="0" i="0">
                          <a:solidFill>
                            <a:srgbClr val="555555"/>
                          </a:solidFill>
                          <a:latin typeface="Calibri"/>
                        </a:rPr>
                        <a:t>Task Decomposition, Context Assembly</a:t>
                      </a:r>
                    </a:p>
                  </a:txBody>
                  <a:tcPr marL="137160" marR="137160" marT="54864" marB="54864" anchor="ctr">
                    <a:solidFill>
                      <a:srgbClr val="FFFFFF"/>
                    </a:solidFill>
                  </a:tcPr>
                </a:tc>
              </a:tr>
              <a:tr h="502920">
                <a:tc>
                  <a:txBody>
                    <a:bodyPr wrap="square"/>
                    <a:lstStyle/>
                    <a:p>
                      <a:r>
                        <a:rPr sz="1200" b="1" i="0">
                          <a:solidFill>
                            <a:srgbClr val="555555"/>
                          </a:solidFill>
                          <a:latin typeface="Calibri"/>
                        </a:rPr>
                        <a:t>0:55 – 1:05</a:t>
                      </a:r>
                    </a:p>
                  </a:txBody>
                  <a:tcPr marL="137160" marR="137160" marT="54864" marB="54864" anchor="ctr">
                    <a:solidFill>
                      <a:srgbClr val="FAF9F6"/>
                    </a:solidFill>
                  </a:tcPr>
                </a:tc>
                <a:tc>
                  <a:txBody>
                    <a:bodyPr wrap="square"/>
                    <a:lstStyle/>
                    <a:p>
                      <a:r>
                        <a:rPr sz="1400" b="0" i="0">
                          <a:solidFill>
                            <a:srgbClr val="888888"/>
                          </a:solidFill>
                          <a:latin typeface="Calibri"/>
                        </a:rPr>
                        <a:t>Break</a:t>
                      </a:r>
                    </a:p>
                  </a:txBody>
                  <a:tcPr marL="137160" marR="137160" marT="54864" marB="54864" anchor="ctr">
                    <a:solidFill>
                      <a:srgbClr val="FAF9F6"/>
                    </a:solidFill>
                  </a:tcPr>
                </a:tc>
                <a:tc>
                  <a:txBody>
                    <a:bodyPr wrap="square"/>
                    <a:lstStyle/>
                    <a:p>
                      <a:r>
                        <a:rPr sz="1100" b="0" i="0">
                          <a:solidFill>
                            <a:srgbClr val="555555"/>
                          </a:solidFill>
                          <a:latin typeface="Calibri"/>
                        </a:rPr>
                        <a:t>10 minutes</a:t>
                      </a:r>
                    </a:p>
                  </a:txBody>
                  <a:tcPr marL="137160" marR="137160" marT="54864" marB="54864" anchor="ctr">
                    <a:solidFill>
                      <a:srgbClr val="FAF9F6"/>
                    </a:solidFill>
                  </a:tcPr>
                </a:tc>
              </a:tr>
              <a:tr h="502920">
                <a:tc>
                  <a:txBody>
                    <a:bodyPr wrap="square"/>
                    <a:lstStyle/>
                    <a:p>
                      <a:r>
                        <a:rPr sz="1200" b="1" i="0">
                          <a:solidFill>
                            <a:srgbClr val="555555"/>
                          </a:solidFill>
                          <a:latin typeface="Calibri"/>
                        </a:rPr>
                        <a:t>1:05 – 1:30</a:t>
                      </a:r>
                    </a:p>
                  </a:txBody>
                  <a:tcPr marL="137160" marR="137160" marT="54864" marB="54864" anchor="ctr">
                    <a:solidFill>
                      <a:srgbClr val="FFFFFF"/>
                    </a:solidFill>
                  </a:tcPr>
                </a:tc>
                <a:tc>
                  <a:txBody>
                    <a:bodyPr wrap="square"/>
                    <a:lstStyle/>
                    <a:p>
                      <a:r>
                        <a:rPr sz="1400" b="1" i="0">
                          <a:solidFill>
                            <a:srgbClr val="1A1A1A"/>
                          </a:solidFill>
                          <a:latin typeface="Calibri"/>
                        </a:rPr>
                        <a:t>4 · The Trust Problem — Red Pen Review</a:t>
                      </a:r>
                    </a:p>
                  </a:txBody>
                  <a:tcPr marL="137160" marR="137160" marT="54864" marB="54864" anchor="ctr">
                    <a:solidFill>
                      <a:srgbClr val="FFFFFF"/>
                    </a:solidFill>
                  </a:tcPr>
                </a:tc>
                <a:tc>
                  <a:txBody>
                    <a:bodyPr wrap="square"/>
                    <a:lstStyle/>
                    <a:p>
                      <a:r>
                        <a:rPr sz="1100" b="0" i="0">
                          <a:solidFill>
                            <a:srgbClr val="555555"/>
                          </a:solidFill>
                          <a:latin typeface="Calibri"/>
                        </a:rPr>
                        <a:t>Quality Judgment, Frontier Recognition</a:t>
                      </a:r>
                    </a:p>
                  </a:txBody>
                  <a:tcPr marL="137160" marR="137160" marT="54864" marB="54864" anchor="ctr">
                    <a:solidFill>
                      <a:srgbClr val="FFFFFF"/>
                    </a:solidFill>
                  </a:tcPr>
                </a:tc>
              </a:tr>
              <a:tr h="502920">
                <a:tc>
                  <a:txBody>
                    <a:bodyPr wrap="square"/>
                    <a:lstStyle/>
                    <a:p>
                      <a:r>
                        <a:rPr sz="1200" b="1" i="0">
                          <a:solidFill>
                            <a:srgbClr val="555555"/>
                          </a:solidFill>
                          <a:latin typeface="Calibri"/>
                        </a:rPr>
                        <a:t>1:30 – 1:45</a:t>
                      </a:r>
                    </a:p>
                  </a:txBody>
                  <a:tcPr marL="137160" marR="137160" marT="54864" marB="54864" anchor="ctr">
                    <a:solidFill>
                      <a:srgbClr val="FAF9F6"/>
                    </a:solidFill>
                  </a:tcPr>
                </a:tc>
                <a:tc>
                  <a:txBody>
                    <a:bodyPr wrap="square"/>
                    <a:lstStyle/>
                    <a:p>
                      <a:r>
                        <a:rPr sz="1400" b="1" i="0">
                          <a:solidFill>
                            <a:srgbClr val="1A1A1A"/>
                          </a:solidFill>
                          <a:latin typeface="Calibri"/>
                        </a:rPr>
                        <a:t>5 · Centaur, Cyborg, or Neither</a:t>
                      </a:r>
                    </a:p>
                  </a:txBody>
                  <a:tcPr marL="137160" marR="137160" marT="54864" marB="54864" anchor="ctr">
                    <a:solidFill>
                      <a:srgbClr val="FAF9F6"/>
                    </a:solidFill>
                  </a:tcPr>
                </a:tc>
                <a:tc>
                  <a:txBody>
                    <a:bodyPr wrap="square"/>
                    <a:lstStyle/>
                    <a:p>
                      <a:r>
                        <a:rPr sz="1100" b="0" i="0">
                          <a:solidFill>
                            <a:srgbClr val="555555"/>
                          </a:solidFill>
                          <a:latin typeface="Calibri"/>
                        </a:rPr>
                        <a:t>Workflow Integration</a:t>
                      </a:r>
                    </a:p>
                  </a:txBody>
                  <a:tcPr marL="137160" marR="137160" marT="54864" marB="54864" anchor="ctr">
                    <a:solidFill>
                      <a:srgbClr val="FAF9F6"/>
                    </a:solidFill>
                  </a:tcPr>
                </a:tc>
              </a:tr>
              <a:tr h="502920">
                <a:tc>
                  <a:txBody>
                    <a:bodyPr wrap="square"/>
                    <a:lstStyle/>
                    <a:p>
                      <a:r>
                        <a:rPr sz="1200" b="1" i="0">
                          <a:solidFill>
                            <a:srgbClr val="555555"/>
                          </a:solidFill>
                          <a:latin typeface="Calibri"/>
                        </a:rPr>
                        <a:t>1:45 – 2:00</a:t>
                      </a:r>
                    </a:p>
                  </a:txBody>
                  <a:tcPr marL="137160" marR="137160" marT="54864" marB="54864" anchor="ctr">
                    <a:solidFill>
                      <a:srgbClr val="FFFFFF"/>
                    </a:solidFill>
                  </a:tcPr>
                </a:tc>
                <a:tc>
                  <a:txBody>
                    <a:bodyPr wrap="square"/>
                    <a:lstStyle/>
                    <a:p>
                      <a:r>
                        <a:rPr sz="1400" b="1" i="0">
                          <a:solidFill>
                            <a:srgbClr val="1A1A1A"/>
                          </a:solidFill>
                          <a:latin typeface="Calibri"/>
                        </a:rPr>
                        <a:t>6 · Frontier Mapping &amp; Your Assignment</a:t>
                      </a:r>
                    </a:p>
                  </a:txBody>
                  <a:tcPr marL="137160" marR="137160" marT="54864" marB="54864" anchor="ctr">
                    <a:solidFill>
                      <a:srgbClr val="FFFFFF"/>
                    </a:solidFill>
                  </a:tcPr>
                </a:tc>
                <a:tc>
                  <a:txBody>
                    <a:bodyPr wrap="square"/>
                    <a:lstStyle/>
                    <a:p>
                      <a:r>
                        <a:rPr sz="1100" b="0" i="0">
                          <a:solidFill>
                            <a:srgbClr val="555555"/>
                          </a:solidFill>
                          <a:latin typeface="Calibri"/>
                        </a:rPr>
                        <a:t>Frontier Recognition, all six</a:t>
                      </a:r>
                    </a:p>
                  </a:txBody>
                  <a:tcPr marL="137160" marR="137160" marT="54864" marB="54864" anchor="ctr">
                    <a:solidFill>
                      <a:srgbClr val="FFFFFF"/>
                    </a:solidFill>
                  </a:tcPr>
                </a:tc>
              </a:tr>
            </a:tbl>
          </a:graphicData>
        </a:graphic>
      </p:graphicFrame>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03 / 51</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828800" y="1463040"/>
            <a:ext cx="1828800" cy="1645920"/>
          </a:xfrm>
          <a:prstGeom prst="rect">
            <a:avLst/>
          </a:prstGeom>
          <a:noFill/>
        </p:spPr>
        <p:txBody>
          <a:bodyPr wrap="square" lIns="0" rIns="0" tIns="0" bIns="0">
            <a:spAutoFit/>
          </a:bodyPr>
          <a:lstStyle/>
          <a:p>
            <a:pPr>
              <a:lnSpc>
                <a:spcPct val="60000"/>
              </a:lnSpc>
            </a:pPr>
            <a:r>
              <a:rPr sz="18000" b="1" i="0">
                <a:solidFill>
                  <a:srgbClr val="F5D130"/>
                </a:solidFill>
                <a:latin typeface="Calibri"/>
              </a:rPr>
              <a:t>“</a:t>
            </a:r>
          </a:p>
        </p:txBody>
      </p:sp>
      <p:sp>
        <p:nvSpPr>
          <p:cNvPr id="5" name="TextBox 4"/>
          <p:cNvSpPr txBox="1"/>
          <p:nvPr/>
        </p:nvSpPr>
        <p:spPr>
          <a:xfrm>
            <a:off x="1828800" y="3017520"/>
            <a:ext cx="8503920" cy="2743200"/>
          </a:xfrm>
          <a:prstGeom prst="rect">
            <a:avLst/>
          </a:prstGeom>
          <a:noFill/>
        </p:spPr>
        <p:txBody>
          <a:bodyPr wrap="square" lIns="0" rIns="0" tIns="0" bIns="0">
            <a:spAutoFit/>
          </a:bodyPr>
          <a:lstStyle/>
          <a:p>
            <a:pPr>
              <a:lnSpc>
                <a:spcPct val="110000"/>
              </a:lnSpc>
            </a:pPr>
            <a:r>
              <a:rPr sz="4400" b="1" i="0">
                <a:solidFill>
                  <a:srgbClr val="1A1A1A"/>
                </a:solidFill>
                <a:latin typeface="Calibri"/>
              </a:rPr>
              <a:t>AI is confidently right and confidently wrong — in the same paragraph.</a:t>
            </a:r>
          </a:p>
        </p:txBody>
      </p:sp>
      <p:sp>
        <p:nvSpPr>
          <p:cNvPr id="6" name="TextBox 5"/>
          <p:cNvSpPr txBox="1"/>
          <p:nvPr/>
        </p:nvSpPr>
        <p:spPr>
          <a:xfrm>
            <a:off x="1828800" y="5394960"/>
            <a:ext cx="8503920" cy="457200"/>
          </a:xfrm>
          <a:prstGeom prst="rect">
            <a:avLst/>
          </a:prstGeom>
          <a:noFill/>
        </p:spPr>
        <p:txBody>
          <a:bodyPr wrap="square" lIns="0" rIns="0" tIns="0" bIns="0">
            <a:spAutoFit/>
          </a:bodyPr>
          <a:lstStyle/>
          <a:p>
            <a:r>
              <a:rPr sz="1100" b="1" i="0">
                <a:solidFill>
                  <a:srgbClr val="555555"/>
                </a:solidFill>
                <a:latin typeface="Calibri"/>
              </a:rPr>
              <a:t>THE FUNDAMENTAL QUALITY JUDGMENT PROBLEM</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30 / 51</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5D130"/>
        </a:solidFill>
        <a:effectLst/>
      </p:bgPr>
    </p:bg>
    <p:spTree>
      <p:nvGrpSpPr>
        <p:cNvPr id="1" name=""/>
        <p:cNvGrpSpPr/>
        <p:nvPr/>
      </p:nvGrpSpPr>
      <p:grpSpPr/>
      <p:sp>
        <p:nvSpPr>
          <p:cNvPr id="2" name="Rectangle 1"/>
          <p:cNvSpPr/>
          <p:nvPr/>
        </p:nvSpPr>
        <p:spPr>
          <a:xfrm>
            <a:off x="0" y="0"/>
            <a:ext cx="12191695" cy="73152"/>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68680" y="822960"/>
            <a:ext cx="896112" cy="3657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F5D130"/>
                </a:solidFill>
                <a:latin typeface="Calibri"/>
              </a:rPr>
              <a:t>EXERCISE</a:t>
            </a:r>
          </a:p>
        </p:txBody>
      </p:sp>
      <p:sp>
        <p:nvSpPr>
          <p:cNvPr id="4" name="TextBox 3"/>
          <p:cNvSpPr txBox="1"/>
          <p:nvPr/>
        </p:nvSpPr>
        <p:spPr>
          <a:xfrm>
            <a:off x="1993392" y="859536"/>
            <a:ext cx="7315200" cy="365760"/>
          </a:xfrm>
          <a:prstGeom prst="rect">
            <a:avLst/>
          </a:prstGeom>
          <a:noFill/>
        </p:spPr>
        <p:txBody>
          <a:bodyPr wrap="square" lIns="0" rIns="0" tIns="0" bIns="0">
            <a:spAutoFit/>
          </a:bodyPr>
          <a:lstStyle/>
          <a:p>
            <a:r>
              <a:rPr sz="1100" b="1" i="0">
                <a:solidFill>
                  <a:srgbClr val="1A1A1A"/>
                </a:solidFill>
                <a:latin typeface="Calibri"/>
              </a:rPr>
              <a:t>10 MIN INDIVIDUAL · 5 MIN PAIR · 10 MIN DEBRIEF</a:t>
            </a:r>
          </a:p>
        </p:txBody>
      </p:sp>
      <p:sp>
        <p:nvSpPr>
          <p:cNvPr id="5" name="TextBox 4"/>
          <p:cNvSpPr txBox="1"/>
          <p:nvPr/>
        </p:nvSpPr>
        <p:spPr>
          <a:xfrm>
            <a:off x="868680" y="1463040"/>
            <a:ext cx="10424160" cy="914400"/>
          </a:xfrm>
          <a:prstGeom prst="rect">
            <a:avLst/>
          </a:prstGeom>
          <a:noFill/>
        </p:spPr>
        <p:txBody>
          <a:bodyPr wrap="square" lIns="0" rIns="0" tIns="0" bIns="0">
            <a:spAutoFit/>
          </a:bodyPr>
          <a:lstStyle/>
          <a:p>
            <a:pPr>
              <a:lnSpc>
                <a:spcPct val="105000"/>
              </a:lnSpc>
            </a:pPr>
            <a:r>
              <a:rPr sz="3600" b="1" i="0">
                <a:solidFill>
                  <a:srgbClr val="1A1A1A"/>
                </a:solidFill>
                <a:latin typeface="Calibri"/>
              </a:rPr>
              <a:t>Red Pen Review.</a:t>
            </a:r>
          </a:p>
        </p:txBody>
      </p:sp>
      <p:sp>
        <p:nvSpPr>
          <p:cNvPr id="6" name="TextBox 5"/>
          <p:cNvSpPr txBox="1"/>
          <p:nvPr/>
        </p:nvSpPr>
        <p:spPr>
          <a:xfrm>
            <a:off x="868680" y="2377440"/>
            <a:ext cx="4937760" cy="411480"/>
          </a:xfrm>
          <a:prstGeom prst="rect">
            <a:avLst/>
          </a:prstGeom>
          <a:noFill/>
        </p:spPr>
        <p:txBody>
          <a:bodyPr wrap="square" lIns="0" rIns="0" tIns="0" bIns="0">
            <a:spAutoFit/>
          </a:bodyPr>
          <a:lstStyle/>
          <a:p>
            <a:r>
              <a:rPr sz="1200" b="1" i="0">
                <a:solidFill>
                  <a:srgbClr val="1A1A1A"/>
                </a:solidFill>
                <a:latin typeface="Calibri"/>
              </a:rPr>
              <a:t>YOUR JOB</a:t>
            </a:r>
          </a:p>
        </p:txBody>
      </p:sp>
      <p:sp>
        <p:nvSpPr>
          <p:cNvPr id="7" name="TextBox 6"/>
          <p:cNvSpPr txBox="1"/>
          <p:nvPr/>
        </p:nvSpPr>
        <p:spPr>
          <a:xfrm>
            <a:off x="86868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1A1A1A"/>
                </a:solidFill>
                <a:latin typeface="Calibri"/>
              </a:rPr>
              <a:t>1.  </a:t>
            </a:r>
            <a:r>
              <a:rPr sz="1500" b="0" i="0">
                <a:solidFill>
                  <a:srgbClr val="2A2A2A"/>
                </a:solidFill>
                <a:latin typeface="Calibri"/>
              </a:rPr>
              <a:t>Read each of the three AI-generated documents in the Teams chat.</a:t>
            </a:r>
          </a:p>
          <a:p>
            <a:pPr>
              <a:lnSpc>
                <a:spcPct val="130000"/>
              </a:lnSpc>
              <a:spcAft>
                <a:spcPts val="600"/>
              </a:spcAft>
            </a:pPr>
            <a:r>
              <a:rPr sz="1500" b="1">
                <a:solidFill>
                  <a:srgbClr val="1A1A1A"/>
                </a:solidFill>
                <a:latin typeface="Calibri"/>
              </a:rPr>
              <a:t>2.  </a:t>
            </a:r>
            <a:r>
              <a:rPr sz="1500" b="0" i="0">
                <a:solidFill>
                  <a:srgbClr val="2A2A2A"/>
                </a:solidFill>
                <a:latin typeface="Calibri"/>
              </a:rPr>
              <a:t>Mark every claim you would </a:t>
            </a:r>
            <a:r>
              <a:rPr sz="1500" b="1" i="0">
                <a:solidFill>
                  <a:srgbClr val="2A2A2A"/>
                </a:solidFill>
                <a:latin typeface="Calibri"/>
              </a:rPr>
              <a:t>not sign</a:t>
            </a:r>
            <a:r>
              <a:rPr sz="1500" b="0" i="0">
                <a:solidFill>
                  <a:srgbClr val="2A2A2A"/>
                </a:solidFill>
                <a:latin typeface="Calibri"/>
              </a:rPr>
              <a:t> — facts, references, numbers, procedures, anything.</a:t>
            </a:r>
          </a:p>
          <a:p>
            <a:pPr>
              <a:lnSpc>
                <a:spcPct val="130000"/>
              </a:lnSpc>
              <a:spcAft>
                <a:spcPts val="600"/>
              </a:spcAft>
            </a:pPr>
            <a:r>
              <a:rPr sz="1500" b="1">
                <a:solidFill>
                  <a:srgbClr val="1A1A1A"/>
                </a:solidFill>
                <a:latin typeface="Calibri"/>
              </a:rPr>
              <a:t>3.  </a:t>
            </a:r>
            <a:r>
              <a:rPr sz="1500" b="0" i="0">
                <a:solidFill>
                  <a:srgbClr val="2A2A2A"/>
                </a:solidFill>
                <a:latin typeface="Calibri"/>
              </a:rPr>
              <a:t>Note </a:t>
            </a:r>
            <a:r>
              <a:rPr sz="1500" b="0" i="1">
                <a:solidFill>
                  <a:srgbClr val="2A2A2A"/>
                </a:solidFill>
                <a:latin typeface="Calibri"/>
              </a:rPr>
              <a:t>why</a:t>
            </a:r>
            <a:r>
              <a:rPr sz="1500" b="0" i="0">
                <a:solidFill>
                  <a:srgbClr val="2A2A2A"/>
                </a:solidFill>
                <a:latin typeface="Calibri"/>
              </a:rPr>
              <a:t> you flagged each one.</a:t>
            </a:r>
          </a:p>
        </p:txBody>
      </p:sp>
      <p:sp>
        <p:nvSpPr>
          <p:cNvPr id="8" name="TextBox 7"/>
          <p:cNvSpPr txBox="1"/>
          <p:nvPr/>
        </p:nvSpPr>
        <p:spPr>
          <a:xfrm>
            <a:off x="6172200" y="2377440"/>
            <a:ext cx="4937760" cy="411480"/>
          </a:xfrm>
          <a:prstGeom prst="rect">
            <a:avLst/>
          </a:prstGeom>
          <a:noFill/>
        </p:spPr>
        <p:txBody>
          <a:bodyPr wrap="square" lIns="0" rIns="0" tIns="0" bIns="0">
            <a:spAutoFit/>
          </a:bodyPr>
          <a:lstStyle/>
          <a:p>
            <a:r>
              <a:rPr sz="1200" b="1" i="0">
                <a:solidFill>
                  <a:srgbClr val="1A1A1A"/>
                </a:solidFill>
                <a:latin typeface="Calibri"/>
              </a:rPr>
              <a:t>USE THIS CHECKLIST</a:t>
            </a:r>
          </a:p>
        </p:txBody>
      </p:sp>
      <p:sp>
        <p:nvSpPr>
          <p:cNvPr id="9" name="TextBox 8"/>
          <p:cNvSpPr txBox="1"/>
          <p:nvPr/>
        </p:nvSpPr>
        <p:spPr>
          <a:xfrm>
            <a:off x="617220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CC0000"/>
                </a:solidFill>
                <a:latin typeface="Calibri"/>
              </a:rPr>
              <a:t>▪  </a:t>
            </a:r>
            <a:r>
              <a:rPr sz="1500" b="0" i="0">
                <a:solidFill>
                  <a:srgbClr val="2A2A2A"/>
                </a:solidFill>
                <a:latin typeface="Calibri"/>
              </a:rPr>
              <a:t>References &amp; citations — do they exist?</a:t>
            </a:r>
          </a:p>
          <a:p>
            <a:pPr>
              <a:lnSpc>
                <a:spcPct val="130000"/>
              </a:lnSpc>
              <a:spcAft>
                <a:spcPts val="600"/>
              </a:spcAft>
            </a:pPr>
            <a:r>
              <a:rPr sz="1500" b="1">
                <a:solidFill>
                  <a:srgbClr val="CC0000"/>
                </a:solidFill>
                <a:latin typeface="Calibri"/>
              </a:rPr>
              <a:t>▪  </a:t>
            </a:r>
            <a:r>
              <a:rPr sz="1500" b="0" i="0">
                <a:solidFill>
                  <a:srgbClr val="2A2A2A"/>
                </a:solidFill>
                <a:latin typeface="Calibri"/>
              </a:rPr>
              <a:t>Facts &amp; statistics — verifiable?</a:t>
            </a:r>
          </a:p>
          <a:p>
            <a:pPr>
              <a:lnSpc>
                <a:spcPct val="130000"/>
              </a:lnSpc>
              <a:spcAft>
                <a:spcPts val="600"/>
              </a:spcAft>
            </a:pPr>
            <a:r>
              <a:rPr sz="1500" b="1">
                <a:solidFill>
                  <a:srgbClr val="CC0000"/>
                </a:solidFill>
                <a:latin typeface="Calibri"/>
              </a:rPr>
              <a:t>▪  </a:t>
            </a:r>
            <a:r>
              <a:rPr sz="1500" b="0" i="0">
                <a:solidFill>
                  <a:srgbClr val="2A2A2A"/>
                </a:solidFill>
                <a:latin typeface="Calibri"/>
              </a:rPr>
              <a:t>Internal consistency — do dates / names / units match?</a:t>
            </a:r>
          </a:p>
          <a:p>
            <a:pPr>
              <a:lnSpc>
                <a:spcPct val="130000"/>
              </a:lnSpc>
              <a:spcAft>
                <a:spcPts val="600"/>
              </a:spcAft>
            </a:pPr>
            <a:r>
              <a:rPr sz="1500" b="1">
                <a:solidFill>
                  <a:srgbClr val="CC0000"/>
                </a:solidFill>
                <a:latin typeface="Calibri"/>
              </a:rPr>
              <a:t>▪  </a:t>
            </a:r>
            <a:r>
              <a:rPr sz="1500" b="0" i="0">
                <a:solidFill>
                  <a:srgbClr val="2A2A2A"/>
                </a:solidFill>
                <a:latin typeface="Calibri"/>
              </a:rPr>
              <a:t>Procedural accuracy — is this how it really works?</a:t>
            </a:r>
          </a:p>
          <a:p>
            <a:pPr>
              <a:lnSpc>
                <a:spcPct val="130000"/>
              </a:lnSpc>
              <a:spcAft>
                <a:spcPts val="600"/>
              </a:spcAft>
            </a:pPr>
            <a:r>
              <a:rPr sz="1500" b="1">
                <a:solidFill>
                  <a:srgbClr val="CC0000"/>
                </a:solidFill>
                <a:latin typeface="Calibri"/>
              </a:rPr>
              <a:t>▪  </a:t>
            </a:r>
            <a:r>
              <a:rPr sz="1500" b="0" i="0">
                <a:solidFill>
                  <a:srgbClr val="2A2A2A"/>
                </a:solidFill>
                <a:latin typeface="Calibri"/>
              </a:rPr>
              <a:t>Substance vs style — real content or polished filler?</a:t>
            </a:r>
          </a:p>
          <a:p>
            <a:pPr>
              <a:lnSpc>
                <a:spcPct val="130000"/>
              </a:lnSpc>
              <a:spcAft>
                <a:spcPts val="600"/>
              </a:spcAft>
            </a:pPr>
            <a:r>
              <a:rPr sz="1500" b="1">
                <a:solidFill>
                  <a:srgbClr val="CC0000"/>
                </a:solidFill>
                <a:latin typeface="Calibri"/>
              </a:rPr>
              <a:t>▪  </a:t>
            </a:r>
            <a:r>
              <a:rPr sz="1500" b="0" i="0">
                <a:solidFill>
                  <a:srgbClr val="2A2A2A"/>
                </a:solidFill>
                <a:latin typeface="Calibri"/>
              </a:rPr>
              <a:t>Would you </a:t>
            </a:r>
            <a:r>
              <a:rPr sz="1500" b="1" i="0">
                <a:solidFill>
                  <a:srgbClr val="2A2A2A"/>
                </a:solidFill>
                <a:latin typeface="Calibri"/>
              </a:rPr>
              <a:t>sign it?</a:t>
            </a:r>
          </a:p>
        </p:txBody>
      </p:sp>
      <p:sp>
        <p:nvSpPr>
          <p:cNvPr id="10" name="TextBox 9"/>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1" name="TextBox 10"/>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31 / 51</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THREE DOCUMENTS</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Realistic AI output. Not trick questions.</a:t>
            </a:r>
          </a:p>
        </p:txBody>
      </p:sp>
      <p:sp>
        <p:nvSpPr>
          <p:cNvPr id="6" name="TextBox 5"/>
          <p:cNvSpPr txBox="1"/>
          <p:nvPr/>
        </p:nvSpPr>
        <p:spPr>
          <a:xfrm>
            <a:off x="868680" y="2415540"/>
            <a:ext cx="10424160" cy="169164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Doc 1 · Award narrative.</a:t>
            </a:r>
            <a:r>
              <a:rPr sz="1800" b="0" i="0">
                <a:solidFill>
                  <a:srgbClr val="1A1A1A"/>
                </a:solidFill>
                <a:latin typeface="Calibri"/>
              </a:rPr>
              <a:t> A NAM recommendation for a Corporal — reads polished, looks reasonable.</a:t>
            </a:r>
          </a:p>
          <a:p>
            <a:pPr>
              <a:lnSpc>
                <a:spcPct val="125000"/>
              </a:lnSpc>
              <a:spcAft>
                <a:spcPts val="600"/>
              </a:spcAft>
            </a:pPr>
            <a:r>
              <a:rPr sz="1800" b="1">
                <a:solidFill>
                  <a:srgbClr val="CC0000"/>
                </a:solidFill>
                <a:latin typeface="Calibri"/>
              </a:rPr>
              <a:t>▪  </a:t>
            </a:r>
            <a:r>
              <a:rPr sz="1800" b="1" i="0">
                <a:solidFill>
                  <a:srgbClr val="1A1A1A"/>
                </a:solidFill>
                <a:latin typeface="Calibri"/>
              </a:rPr>
              <a:t>Doc 2 · SOP excerpt.</a:t>
            </a:r>
            <a:r>
              <a:rPr sz="1800" b="0" i="0">
                <a:solidFill>
                  <a:srgbClr val="1A1A1A"/>
                </a:solidFill>
                <a:latin typeface="Calibri"/>
              </a:rPr>
              <a:t> Check-in / check-out procedures with reference numbers and step lists.</a:t>
            </a:r>
          </a:p>
          <a:p>
            <a:pPr>
              <a:lnSpc>
                <a:spcPct val="125000"/>
              </a:lnSpc>
              <a:spcAft>
                <a:spcPts val="600"/>
              </a:spcAft>
            </a:pPr>
            <a:r>
              <a:rPr sz="1800" b="1">
                <a:solidFill>
                  <a:srgbClr val="CC0000"/>
                </a:solidFill>
                <a:latin typeface="Calibri"/>
              </a:rPr>
              <a:t>▪  </a:t>
            </a:r>
            <a:r>
              <a:rPr sz="1800" b="1" i="0">
                <a:solidFill>
                  <a:srgbClr val="1A1A1A"/>
                </a:solidFill>
                <a:latin typeface="Calibri"/>
              </a:rPr>
              <a:t>Doc 3 · Training write-up.</a:t>
            </a:r>
            <a:r>
              <a:rPr sz="1800" b="0" i="0">
                <a:solidFill>
                  <a:srgbClr val="1A1A1A"/>
                </a:solidFill>
                <a:latin typeface="Calibri"/>
              </a:rPr>
              <a:t> An after-action style summary with statistics and dates.</a:t>
            </a:r>
          </a:p>
        </p:txBody>
      </p:sp>
      <p:sp>
        <p:nvSpPr>
          <p:cNvPr id="7" name="TextBox 6"/>
          <p:cNvSpPr txBox="1"/>
          <p:nvPr/>
        </p:nvSpPr>
        <p:spPr>
          <a:xfrm>
            <a:off x="868680" y="4198620"/>
            <a:ext cx="10058400" cy="822960"/>
          </a:xfrm>
          <a:prstGeom prst="rect">
            <a:avLst/>
          </a:prstGeom>
          <a:noFill/>
        </p:spPr>
        <p:txBody>
          <a:bodyPr wrap="square" lIns="0" rIns="0" tIns="0" bIns="0">
            <a:spAutoFit/>
          </a:bodyPr>
          <a:lstStyle/>
          <a:p>
            <a:pPr>
              <a:lnSpc>
                <a:spcPct val="135000"/>
              </a:lnSpc>
              <a:spcAft>
                <a:spcPts val="1000"/>
              </a:spcAft>
            </a:pPr>
            <a:r>
              <a:rPr sz="1500" b="0" i="0">
                <a:solidFill>
                  <a:srgbClr val="555555"/>
                </a:solidFill>
                <a:latin typeface="Calibri"/>
              </a:rPr>
              <a:t>These are not "gotcha" documents with one planted error. They're realistic first drafts — the kind of output AI actually produces, with the kinds of problems it actually creates.</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32 / 51</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DEBRIEF · DOCUMENT 1</a:t>
            </a:r>
          </a:p>
        </p:txBody>
      </p:sp>
      <p:sp>
        <p:nvSpPr>
          <p:cNvPr id="5" name="TextBox 4"/>
          <p:cNvSpPr txBox="1"/>
          <p:nvPr/>
        </p:nvSpPr>
        <p:spPr>
          <a:xfrm>
            <a:off x="868680" y="1143000"/>
            <a:ext cx="10424160" cy="914400"/>
          </a:xfrm>
          <a:prstGeom prst="rect">
            <a:avLst/>
          </a:prstGeom>
          <a:noFill/>
        </p:spPr>
        <p:txBody>
          <a:bodyPr wrap="square" lIns="0" rIns="0" tIns="0" bIns="0">
            <a:spAutoFit/>
          </a:bodyPr>
          <a:lstStyle/>
          <a:p>
            <a:pPr>
              <a:lnSpc>
                <a:spcPct val="105000"/>
              </a:lnSpc>
            </a:pPr>
            <a:r>
              <a:rPr sz="3000" b="1" i="0">
                <a:solidFill>
                  <a:srgbClr val="1A1A1A"/>
                </a:solidFill>
                <a:latin typeface="Calibri"/>
              </a:rPr>
              <a:t>Award narrative for Cpl Hernandez.</a:t>
            </a:r>
          </a:p>
        </p:txBody>
      </p:sp>
      <p:sp>
        <p:nvSpPr>
          <p:cNvPr id="6" name="Rectangle 5"/>
          <p:cNvSpPr/>
          <p:nvPr/>
        </p:nvSpPr>
        <p:spPr>
          <a:xfrm>
            <a:off x="868680" y="1920240"/>
            <a:ext cx="4937760" cy="416052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868680" y="1920240"/>
            <a:ext cx="493776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97280" y="2084832"/>
            <a:ext cx="4480560" cy="365760"/>
          </a:xfrm>
          <a:prstGeom prst="rect">
            <a:avLst/>
          </a:prstGeom>
          <a:noFill/>
        </p:spPr>
        <p:txBody>
          <a:bodyPr wrap="square" lIns="0" rIns="0" tIns="0" bIns="0">
            <a:spAutoFit/>
          </a:bodyPr>
          <a:lstStyle/>
          <a:p>
            <a:r>
              <a:rPr sz="1100" b="1" i="0">
                <a:solidFill>
                  <a:srgbClr val="CC0000"/>
                </a:solidFill>
                <a:latin typeface="Calibri"/>
              </a:rPr>
              <a:t>WHAT'S WRONG</a:t>
            </a:r>
          </a:p>
        </p:txBody>
      </p:sp>
      <p:sp>
        <p:nvSpPr>
          <p:cNvPr id="9" name="TextBox 8"/>
          <p:cNvSpPr txBox="1"/>
          <p:nvPr/>
        </p:nvSpPr>
        <p:spPr>
          <a:xfrm>
            <a:off x="109728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"47% reduction" and "156 man-hours per quarter" are unsupported — AI invented them.</a:t>
            </a:r>
          </a:p>
          <a:p>
            <a:pPr>
              <a:lnSpc>
                <a:spcPct val="135000"/>
              </a:lnSpc>
              <a:spcAft>
                <a:spcPts val="600"/>
              </a:spcAft>
            </a:pPr>
            <a:r>
              <a:rPr sz="1400" b="1">
                <a:solidFill>
                  <a:srgbClr val="CC0000"/>
                </a:solidFill>
                <a:latin typeface="Calibri"/>
              </a:rPr>
              <a:t>▪  </a:t>
            </a:r>
            <a:r>
              <a:rPr sz="1400" b="0" i="0">
                <a:solidFill>
                  <a:srgbClr val="1A1A1A"/>
                </a:solidFill>
                <a:latin typeface="Calibri"/>
              </a:rPr>
              <a:t>Reference to "MARADMIN 045/26" — verify it exists; cited MARADMINs are a common AI fabrication.</a:t>
            </a:r>
          </a:p>
          <a:p>
            <a:pPr>
              <a:lnSpc>
                <a:spcPct val="135000"/>
              </a:lnSpc>
              <a:spcAft>
                <a:spcPts val="600"/>
              </a:spcAft>
            </a:pPr>
            <a:r>
              <a:rPr sz="1400" b="1">
                <a:solidFill>
                  <a:srgbClr val="CC0000"/>
                </a:solidFill>
                <a:latin typeface="Calibri"/>
              </a:rPr>
              <a:t>▪  </a:t>
            </a:r>
            <a:r>
              <a:rPr sz="1400" b="0" i="0">
                <a:solidFill>
                  <a:srgbClr val="1A1A1A"/>
                </a:solidFill>
                <a:latin typeface="Calibri"/>
              </a:rPr>
              <a:t>"Highest mark in the regiment" — bold claim, no source. Awards boards will ask.</a:t>
            </a:r>
          </a:p>
          <a:p>
            <a:pPr>
              <a:lnSpc>
                <a:spcPct val="135000"/>
              </a:lnSpc>
              <a:spcAft>
                <a:spcPts val="600"/>
              </a:spcAft>
            </a:pPr>
            <a:r>
              <a:rPr sz="1400" b="1">
                <a:solidFill>
                  <a:srgbClr val="CC0000"/>
                </a:solidFill>
                <a:latin typeface="Calibri"/>
              </a:rPr>
              <a:t>▪  </a:t>
            </a:r>
            <a:r>
              <a:rPr sz="1400" b="0" i="0">
                <a:solidFill>
                  <a:srgbClr val="1A1A1A"/>
                </a:solidFill>
                <a:latin typeface="Calibri"/>
              </a:rPr>
              <a:t>Filler vocabulary: </a:t>
            </a:r>
            <a:r>
              <a:rPr sz="1400" b="0" i="1">
                <a:solidFill>
                  <a:srgbClr val="1A1A1A"/>
                </a:solidFill>
                <a:latin typeface="Calibri"/>
              </a:rPr>
              <a:t>unparalleled</a:t>
            </a:r>
            <a:r>
              <a:rPr sz="1400" b="0" i="0">
                <a:solidFill>
                  <a:srgbClr val="1A1A1A"/>
                </a:solidFill>
                <a:latin typeface="Calibri"/>
              </a:rPr>
              <a:t>, </a:t>
            </a:r>
            <a:r>
              <a:rPr sz="1400" b="0" i="1">
                <a:solidFill>
                  <a:srgbClr val="1A1A1A"/>
                </a:solidFill>
                <a:latin typeface="Calibri"/>
              </a:rPr>
              <a:t>tireless</a:t>
            </a:r>
            <a:r>
              <a:rPr sz="1400" b="0" i="0">
                <a:solidFill>
                  <a:srgbClr val="1A1A1A"/>
                </a:solidFill>
                <a:latin typeface="Calibri"/>
              </a:rPr>
              <a:t>, </a:t>
            </a:r>
            <a:r>
              <a:rPr sz="1400" b="0" i="1">
                <a:solidFill>
                  <a:srgbClr val="1A1A1A"/>
                </a:solidFill>
                <a:latin typeface="Calibri"/>
              </a:rPr>
              <a:t>selfless</a:t>
            </a:r>
            <a:r>
              <a:rPr sz="1400" b="0" i="0">
                <a:solidFill>
                  <a:srgbClr val="1A1A1A"/>
                </a:solidFill>
                <a:latin typeface="Calibri"/>
              </a:rPr>
              <a:t>. Sound impressive, prove nothing.</a:t>
            </a:r>
          </a:p>
        </p:txBody>
      </p:sp>
      <p:sp>
        <p:nvSpPr>
          <p:cNvPr id="10" name="Rectangle 9"/>
          <p:cNvSpPr/>
          <p:nvPr/>
        </p:nvSpPr>
        <p:spPr>
          <a:xfrm>
            <a:off x="6172200" y="1920240"/>
            <a:ext cx="4937760" cy="4160520"/>
          </a:xfrm>
          <a:prstGeom prst="rect">
            <a:avLst/>
          </a:prstGeom>
          <a:solidFill>
            <a:srgbClr val="EEF5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72200" y="1920240"/>
            <a:ext cx="4937760" cy="54864"/>
          </a:xfrm>
          <a:prstGeom prst="rect">
            <a:avLst/>
          </a:prstGeom>
          <a:solidFill>
            <a:srgbClr val="2E7D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0" y="2084832"/>
            <a:ext cx="4480560" cy="365760"/>
          </a:xfrm>
          <a:prstGeom prst="rect">
            <a:avLst/>
          </a:prstGeom>
          <a:noFill/>
        </p:spPr>
        <p:txBody>
          <a:bodyPr wrap="square" lIns="0" rIns="0" tIns="0" bIns="0">
            <a:spAutoFit/>
          </a:bodyPr>
          <a:lstStyle/>
          <a:p>
            <a:r>
              <a:rPr sz="1100" b="1" i="0">
                <a:solidFill>
                  <a:srgbClr val="2E7D32"/>
                </a:solidFill>
                <a:latin typeface="Calibri"/>
              </a:rPr>
              <a:t>WHAT'S RIGHT</a:t>
            </a:r>
          </a:p>
        </p:txBody>
      </p:sp>
      <p:sp>
        <p:nvSpPr>
          <p:cNvPr id="13" name="TextBox 12"/>
          <p:cNvSpPr txBox="1"/>
          <p:nvPr/>
        </p:nvSpPr>
        <p:spPr>
          <a:xfrm>
            <a:off x="640080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Format follows NAM narrative conventions.</a:t>
            </a:r>
          </a:p>
          <a:p>
            <a:pPr>
              <a:lnSpc>
                <a:spcPct val="135000"/>
              </a:lnSpc>
              <a:spcAft>
                <a:spcPts val="600"/>
              </a:spcAft>
            </a:pPr>
            <a:r>
              <a:rPr sz="1400" b="1">
                <a:solidFill>
                  <a:srgbClr val="CC0000"/>
                </a:solidFill>
                <a:latin typeface="Calibri"/>
              </a:rPr>
              <a:t>▪  </a:t>
            </a:r>
            <a:r>
              <a:rPr sz="1400" b="0" i="0">
                <a:solidFill>
                  <a:srgbClr val="1A1A1A"/>
                </a:solidFill>
                <a:latin typeface="Calibri"/>
              </a:rPr>
              <a:t>Period of service and unit are correctly placed.</a:t>
            </a:r>
          </a:p>
          <a:p>
            <a:pPr>
              <a:lnSpc>
                <a:spcPct val="135000"/>
              </a:lnSpc>
              <a:spcAft>
                <a:spcPts val="600"/>
              </a:spcAft>
            </a:pPr>
            <a:r>
              <a:rPr sz="1400" b="1">
                <a:solidFill>
                  <a:srgbClr val="CC0000"/>
                </a:solidFill>
                <a:latin typeface="Calibri"/>
              </a:rPr>
              <a:t>▪  </a:t>
            </a:r>
            <a:r>
              <a:rPr sz="1400" b="0" i="0">
                <a:solidFill>
                  <a:srgbClr val="1A1A1A"/>
                </a:solidFill>
                <a:latin typeface="Calibri"/>
              </a:rPr>
              <a:t>Closing reflects-credit-upon paragraph is correct boilerplate.</a:t>
            </a:r>
          </a:p>
        </p:txBody>
      </p:sp>
      <p:sp>
        <p:nvSpPr>
          <p:cNvPr id="14" name="TextBox 13"/>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5" name="TextBox 14"/>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33 / 51</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DEBRIEF · DOCUMENT 2</a:t>
            </a:r>
          </a:p>
        </p:txBody>
      </p:sp>
      <p:sp>
        <p:nvSpPr>
          <p:cNvPr id="5" name="TextBox 4"/>
          <p:cNvSpPr txBox="1"/>
          <p:nvPr/>
        </p:nvSpPr>
        <p:spPr>
          <a:xfrm>
            <a:off x="868680" y="1143000"/>
            <a:ext cx="10424160" cy="914400"/>
          </a:xfrm>
          <a:prstGeom prst="rect">
            <a:avLst/>
          </a:prstGeom>
          <a:noFill/>
        </p:spPr>
        <p:txBody>
          <a:bodyPr wrap="square" lIns="0" rIns="0" tIns="0" bIns="0">
            <a:spAutoFit/>
          </a:bodyPr>
          <a:lstStyle/>
          <a:p>
            <a:pPr>
              <a:lnSpc>
                <a:spcPct val="105000"/>
              </a:lnSpc>
            </a:pPr>
            <a:r>
              <a:rPr sz="3000" b="1" i="0">
                <a:solidFill>
                  <a:srgbClr val="1A1A1A"/>
                </a:solidFill>
                <a:latin typeface="Calibri"/>
              </a:rPr>
              <a:t>SOP excerpt — check-in / check-out.</a:t>
            </a:r>
          </a:p>
        </p:txBody>
      </p:sp>
      <p:sp>
        <p:nvSpPr>
          <p:cNvPr id="6" name="Rectangle 5"/>
          <p:cNvSpPr/>
          <p:nvPr/>
        </p:nvSpPr>
        <p:spPr>
          <a:xfrm>
            <a:off x="868680" y="1920240"/>
            <a:ext cx="4937760" cy="416052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868680" y="1920240"/>
            <a:ext cx="493776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97280" y="2084832"/>
            <a:ext cx="4480560" cy="365760"/>
          </a:xfrm>
          <a:prstGeom prst="rect">
            <a:avLst/>
          </a:prstGeom>
          <a:noFill/>
        </p:spPr>
        <p:txBody>
          <a:bodyPr wrap="square" lIns="0" rIns="0" tIns="0" bIns="0">
            <a:spAutoFit/>
          </a:bodyPr>
          <a:lstStyle/>
          <a:p>
            <a:r>
              <a:rPr sz="1100" b="1" i="0">
                <a:solidFill>
                  <a:srgbClr val="CC0000"/>
                </a:solidFill>
                <a:latin typeface="Calibri"/>
              </a:rPr>
              <a:t>WHAT'S WRONG</a:t>
            </a:r>
          </a:p>
        </p:txBody>
      </p:sp>
      <p:sp>
        <p:nvSpPr>
          <p:cNvPr id="9" name="TextBox 8"/>
          <p:cNvSpPr txBox="1"/>
          <p:nvPr/>
        </p:nvSpPr>
        <p:spPr>
          <a:xfrm>
            <a:off x="109728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Reference (a) "MCO 1000.6A" — verify the order and revision letter exist.</a:t>
            </a:r>
          </a:p>
          <a:p>
            <a:pPr>
              <a:lnSpc>
                <a:spcPct val="135000"/>
              </a:lnSpc>
              <a:spcAft>
                <a:spcPts val="600"/>
              </a:spcAft>
            </a:pPr>
            <a:r>
              <a:rPr sz="1400" b="1">
                <a:solidFill>
                  <a:srgbClr val="CC0000"/>
                </a:solidFill>
                <a:latin typeface="Calibri"/>
              </a:rPr>
              <a:t>▪  </a:t>
            </a:r>
            <a:r>
              <a:rPr sz="1400" b="0" i="0">
                <a:solidFill>
                  <a:srgbClr val="1A1A1A"/>
                </a:solidFill>
                <a:latin typeface="Calibri"/>
              </a:rPr>
              <a:t>"CMC Form 4790/142" — AI loves to invent plausible form numbers. Look it up.</a:t>
            </a:r>
          </a:p>
          <a:p>
            <a:pPr>
              <a:lnSpc>
                <a:spcPct val="135000"/>
              </a:lnSpc>
              <a:spcAft>
                <a:spcPts val="600"/>
              </a:spcAft>
            </a:pPr>
            <a:r>
              <a:rPr sz="1400" b="1">
                <a:solidFill>
                  <a:srgbClr val="CC0000"/>
                </a:solidFill>
                <a:latin typeface="Calibri"/>
              </a:rPr>
              <a:t>▪  </a:t>
            </a:r>
            <a:r>
              <a:rPr sz="1400" b="0" i="0">
                <a:solidFill>
                  <a:srgbClr val="1A1A1A"/>
                </a:solidFill>
                <a:latin typeface="Calibri"/>
              </a:rPr>
              <a:t>Times and locations ("Bldg 1284, Rm 203", "every Monday at 0800") — specific enough to look real, but ungrounded in any source you gave the AI.</a:t>
            </a:r>
          </a:p>
          <a:p>
            <a:pPr>
              <a:lnSpc>
                <a:spcPct val="135000"/>
              </a:lnSpc>
              <a:spcAft>
                <a:spcPts val="600"/>
              </a:spcAft>
            </a:pPr>
            <a:r>
              <a:rPr sz="1400" b="1">
                <a:solidFill>
                  <a:srgbClr val="CC0000"/>
                </a:solidFill>
                <a:latin typeface="Calibri"/>
              </a:rPr>
              <a:t>▪  </a:t>
            </a:r>
            <a:r>
              <a:rPr sz="1400" b="0" i="0">
                <a:solidFill>
                  <a:srgbClr val="1A1A1A"/>
                </a:solidFill>
                <a:latin typeface="Calibri"/>
              </a:rPr>
              <a:t>Procedural gap: no mention of the medical, dental, or finance check-in stops most units actually require.</a:t>
            </a:r>
          </a:p>
        </p:txBody>
      </p:sp>
      <p:sp>
        <p:nvSpPr>
          <p:cNvPr id="10" name="Rectangle 9"/>
          <p:cNvSpPr/>
          <p:nvPr/>
        </p:nvSpPr>
        <p:spPr>
          <a:xfrm>
            <a:off x="6172200" y="1920240"/>
            <a:ext cx="4937760" cy="4160520"/>
          </a:xfrm>
          <a:prstGeom prst="rect">
            <a:avLst/>
          </a:prstGeom>
          <a:solidFill>
            <a:srgbClr val="EEF5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72200" y="1920240"/>
            <a:ext cx="4937760" cy="54864"/>
          </a:xfrm>
          <a:prstGeom prst="rect">
            <a:avLst/>
          </a:prstGeom>
          <a:solidFill>
            <a:srgbClr val="2E7D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0" y="2084832"/>
            <a:ext cx="4480560" cy="365760"/>
          </a:xfrm>
          <a:prstGeom prst="rect">
            <a:avLst/>
          </a:prstGeom>
          <a:noFill/>
        </p:spPr>
        <p:txBody>
          <a:bodyPr wrap="square" lIns="0" rIns="0" tIns="0" bIns="0">
            <a:spAutoFit/>
          </a:bodyPr>
          <a:lstStyle/>
          <a:p>
            <a:r>
              <a:rPr sz="1100" b="1" i="0">
                <a:solidFill>
                  <a:srgbClr val="2E7D32"/>
                </a:solidFill>
                <a:latin typeface="Calibri"/>
              </a:rPr>
              <a:t>WHAT'S RIGHT</a:t>
            </a:r>
          </a:p>
        </p:txBody>
      </p:sp>
      <p:sp>
        <p:nvSpPr>
          <p:cNvPr id="13" name="TextBox 12"/>
          <p:cNvSpPr txBox="1"/>
          <p:nvPr/>
        </p:nvSpPr>
        <p:spPr>
          <a:xfrm>
            <a:off x="640080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Document structure and numbering follow standard SOP conventions.</a:t>
            </a:r>
          </a:p>
          <a:p>
            <a:pPr>
              <a:lnSpc>
                <a:spcPct val="135000"/>
              </a:lnSpc>
              <a:spcAft>
                <a:spcPts val="600"/>
              </a:spcAft>
            </a:pPr>
            <a:r>
              <a:rPr sz="1400" b="1">
                <a:solidFill>
                  <a:srgbClr val="CC0000"/>
                </a:solidFill>
                <a:latin typeface="Calibri"/>
              </a:rPr>
              <a:t>▪  </a:t>
            </a:r>
            <a:r>
              <a:rPr sz="1400" b="0" i="0">
                <a:solidFill>
                  <a:srgbClr val="1A1A1A"/>
                </a:solidFill>
                <a:latin typeface="Calibri"/>
              </a:rPr>
              <a:t>Inclusion of an effective date and references section is correct.</a:t>
            </a:r>
          </a:p>
          <a:p>
            <a:pPr>
              <a:lnSpc>
                <a:spcPct val="135000"/>
              </a:lnSpc>
              <a:spcAft>
                <a:spcPts val="600"/>
              </a:spcAft>
            </a:pPr>
            <a:r>
              <a:rPr sz="1400" b="1">
                <a:solidFill>
                  <a:srgbClr val="CC0000"/>
                </a:solidFill>
                <a:latin typeface="Calibri"/>
              </a:rPr>
              <a:t>▪  </a:t>
            </a:r>
            <a:r>
              <a:rPr sz="1400" b="0" i="0">
                <a:solidFill>
                  <a:srgbClr val="1A1A1A"/>
                </a:solidFill>
                <a:latin typeface="Calibri"/>
              </a:rPr>
              <a:t>The 72-hour reporting window is a reasonable default.</a:t>
            </a:r>
          </a:p>
        </p:txBody>
      </p:sp>
      <p:sp>
        <p:nvSpPr>
          <p:cNvPr id="14" name="TextBox 13"/>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5" name="TextBox 14"/>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34 / 51</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DEBRIEF · DOCUMENT 3</a:t>
            </a:r>
          </a:p>
        </p:txBody>
      </p:sp>
      <p:sp>
        <p:nvSpPr>
          <p:cNvPr id="5" name="TextBox 4"/>
          <p:cNvSpPr txBox="1"/>
          <p:nvPr/>
        </p:nvSpPr>
        <p:spPr>
          <a:xfrm>
            <a:off x="868680" y="1143000"/>
            <a:ext cx="10424160" cy="914400"/>
          </a:xfrm>
          <a:prstGeom prst="rect">
            <a:avLst/>
          </a:prstGeom>
          <a:noFill/>
        </p:spPr>
        <p:txBody>
          <a:bodyPr wrap="square" lIns="0" rIns="0" tIns="0" bIns="0">
            <a:spAutoFit/>
          </a:bodyPr>
          <a:lstStyle/>
          <a:p>
            <a:pPr>
              <a:lnSpc>
                <a:spcPct val="105000"/>
              </a:lnSpc>
            </a:pPr>
            <a:r>
              <a:rPr sz="3000" b="1" i="0">
                <a:solidFill>
                  <a:srgbClr val="1A1A1A"/>
                </a:solidFill>
                <a:latin typeface="Calibri"/>
              </a:rPr>
              <a:t>Training event after-action.</a:t>
            </a:r>
          </a:p>
        </p:txBody>
      </p:sp>
      <p:sp>
        <p:nvSpPr>
          <p:cNvPr id="6" name="Rectangle 5"/>
          <p:cNvSpPr/>
          <p:nvPr/>
        </p:nvSpPr>
        <p:spPr>
          <a:xfrm>
            <a:off x="868680" y="1920240"/>
            <a:ext cx="4937760" cy="416052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868680" y="1920240"/>
            <a:ext cx="493776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97280" y="2084832"/>
            <a:ext cx="4480560" cy="365760"/>
          </a:xfrm>
          <a:prstGeom prst="rect">
            <a:avLst/>
          </a:prstGeom>
          <a:noFill/>
        </p:spPr>
        <p:txBody>
          <a:bodyPr wrap="square" lIns="0" rIns="0" tIns="0" bIns="0">
            <a:spAutoFit/>
          </a:bodyPr>
          <a:lstStyle/>
          <a:p>
            <a:r>
              <a:rPr sz="1100" b="1" i="0">
                <a:solidFill>
                  <a:srgbClr val="CC0000"/>
                </a:solidFill>
                <a:latin typeface="Calibri"/>
              </a:rPr>
              <a:t>WHAT'S WRONG</a:t>
            </a:r>
          </a:p>
        </p:txBody>
      </p:sp>
      <p:sp>
        <p:nvSpPr>
          <p:cNvPr id="9" name="TextBox 8"/>
          <p:cNvSpPr txBox="1"/>
          <p:nvPr/>
        </p:nvSpPr>
        <p:spPr>
          <a:xfrm>
            <a:off x="109728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Statistics presented to one decimal place ("98.7%") suggesting precision the source data can't support.</a:t>
            </a:r>
          </a:p>
          <a:p>
            <a:pPr>
              <a:lnSpc>
                <a:spcPct val="135000"/>
              </a:lnSpc>
              <a:spcAft>
                <a:spcPts val="600"/>
              </a:spcAft>
            </a:pPr>
            <a:r>
              <a:rPr sz="1400" b="1">
                <a:solidFill>
                  <a:srgbClr val="CC0000"/>
                </a:solidFill>
                <a:latin typeface="Calibri"/>
              </a:rPr>
              <a:t>▪  </a:t>
            </a:r>
            <a:r>
              <a:rPr sz="1400" b="0" i="0">
                <a:solidFill>
                  <a:srgbClr val="1A1A1A"/>
                </a:solidFill>
                <a:latin typeface="Calibri"/>
              </a:rPr>
              <a:t>Inconsistent attribution — the document credits one billet for work another billet performed.</a:t>
            </a:r>
          </a:p>
          <a:p>
            <a:pPr>
              <a:lnSpc>
                <a:spcPct val="135000"/>
              </a:lnSpc>
              <a:spcAft>
                <a:spcPts val="600"/>
              </a:spcAft>
            </a:pPr>
            <a:r>
              <a:rPr sz="1400" b="1">
                <a:solidFill>
                  <a:srgbClr val="CC0000"/>
                </a:solidFill>
                <a:latin typeface="Calibri"/>
              </a:rPr>
              <a:t>▪  </a:t>
            </a:r>
            <a:r>
              <a:rPr sz="1400" b="0" i="0">
                <a:solidFill>
                  <a:srgbClr val="1A1A1A"/>
                </a:solidFill>
                <a:latin typeface="Calibri"/>
              </a:rPr>
              <a:t>Claims that are positive but unverifiable: "highest in the regiment", "first time in five years".</a:t>
            </a:r>
          </a:p>
          <a:p>
            <a:pPr>
              <a:lnSpc>
                <a:spcPct val="135000"/>
              </a:lnSpc>
              <a:spcAft>
                <a:spcPts val="600"/>
              </a:spcAft>
            </a:pPr>
            <a:r>
              <a:rPr sz="1400" b="1">
                <a:solidFill>
                  <a:srgbClr val="CC0000"/>
                </a:solidFill>
                <a:latin typeface="Calibri"/>
              </a:rPr>
              <a:t>▪  </a:t>
            </a:r>
            <a:r>
              <a:rPr sz="1400" b="0" i="0">
                <a:solidFill>
                  <a:srgbClr val="1A1A1A"/>
                </a:solidFill>
                <a:latin typeface="Calibri"/>
              </a:rPr>
              <a:t>Recommendations section parrots the observations — no real analysis underneath.</a:t>
            </a:r>
          </a:p>
        </p:txBody>
      </p:sp>
      <p:sp>
        <p:nvSpPr>
          <p:cNvPr id="10" name="Rectangle 9"/>
          <p:cNvSpPr/>
          <p:nvPr/>
        </p:nvSpPr>
        <p:spPr>
          <a:xfrm>
            <a:off x="6172200" y="1920240"/>
            <a:ext cx="4937760" cy="4160520"/>
          </a:xfrm>
          <a:prstGeom prst="rect">
            <a:avLst/>
          </a:prstGeom>
          <a:solidFill>
            <a:srgbClr val="EEF5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72200" y="1920240"/>
            <a:ext cx="4937760" cy="54864"/>
          </a:xfrm>
          <a:prstGeom prst="rect">
            <a:avLst/>
          </a:prstGeom>
          <a:solidFill>
            <a:srgbClr val="2E7D3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0" y="2084832"/>
            <a:ext cx="4480560" cy="365760"/>
          </a:xfrm>
          <a:prstGeom prst="rect">
            <a:avLst/>
          </a:prstGeom>
          <a:noFill/>
        </p:spPr>
        <p:txBody>
          <a:bodyPr wrap="square" lIns="0" rIns="0" tIns="0" bIns="0">
            <a:spAutoFit/>
          </a:bodyPr>
          <a:lstStyle/>
          <a:p>
            <a:r>
              <a:rPr sz="1100" b="1" i="0">
                <a:solidFill>
                  <a:srgbClr val="2E7D32"/>
                </a:solidFill>
                <a:latin typeface="Calibri"/>
              </a:rPr>
              <a:t>WHAT'S RIGHT</a:t>
            </a:r>
          </a:p>
        </p:txBody>
      </p:sp>
      <p:sp>
        <p:nvSpPr>
          <p:cNvPr id="13" name="TextBox 12"/>
          <p:cNvSpPr txBox="1"/>
          <p:nvPr/>
        </p:nvSpPr>
        <p:spPr>
          <a:xfrm>
            <a:off x="6400800" y="2560320"/>
            <a:ext cx="4480560" cy="3383280"/>
          </a:xfrm>
          <a:prstGeom prst="rect">
            <a:avLst/>
          </a:prstGeom>
          <a:noFill/>
        </p:spPr>
        <p:txBody>
          <a:bodyPr wrap="square" lIns="0" rIns="0" tIns="0" bIns="0">
            <a:spAutoFit/>
          </a:bodyPr>
          <a:lstStyle/>
          <a:p>
            <a:pPr>
              <a:lnSpc>
                <a:spcPct val="135000"/>
              </a:lnSpc>
              <a:spcAft>
                <a:spcPts val="600"/>
              </a:spcAft>
            </a:pPr>
            <a:r>
              <a:rPr sz="1400" b="1">
                <a:solidFill>
                  <a:srgbClr val="CC0000"/>
                </a:solidFill>
                <a:latin typeface="Calibri"/>
              </a:rPr>
              <a:t>▪  </a:t>
            </a:r>
            <a:r>
              <a:rPr sz="1400" b="0" i="0">
                <a:solidFill>
                  <a:srgbClr val="1A1A1A"/>
                </a:solidFill>
                <a:latin typeface="Calibri"/>
              </a:rPr>
              <a:t>Five-paragraph after-action structure is correctly applied.</a:t>
            </a:r>
          </a:p>
          <a:p>
            <a:pPr>
              <a:lnSpc>
                <a:spcPct val="135000"/>
              </a:lnSpc>
              <a:spcAft>
                <a:spcPts val="600"/>
              </a:spcAft>
            </a:pPr>
            <a:r>
              <a:rPr sz="1400" b="1">
                <a:solidFill>
                  <a:srgbClr val="CC0000"/>
                </a:solidFill>
                <a:latin typeface="Calibri"/>
              </a:rPr>
              <a:t>▪  </a:t>
            </a:r>
            <a:r>
              <a:rPr sz="1400" b="0" i="0">
                <a:solidFill>
                  <a:srgbClr val="1A1A1A"/>
                </a:solidFill>
                <a:latin typeface="Calibri"/>
              </a:rPr>
              <a:t>Tone is appropriate — descriptive, not adversarial.</a:t>
            </a:r>
          </a:p>
          <a:p>
            <a:pPr>
              <a:lnSpc>
                <a:spcPct val="135000"/>
              </a:lnSpc>
              <a:spcAft>
                <a:spcPts val="600"/>
              </a:spcAft>
            </a:pPr>
            <a:r>
              <a:rPr sz="1400" b="1">
                <a:solidFill>
                  <a:srgbClr val="CC0000"/>
                </a:solidFill>
                <a:latin typeface="Calibri"/>
              </a:rPr>
              <a:t>▪  </a:t>
            </a:r>
            <a:r>
              <a:rPr sz="1400" b="0" i="0">
                <a:solidFill>
                  <a:srgbClr val="1A1A1A"/>
                </a:solidFill>
                <a:latin typeface="Calibri"/>
              </a:rPr>
              <a:t>Useful as a starting structure if you replace the invented specifics with real ones.</a:t>
            </a:r>
          </a:p>
        </p:txBody>
      </p:sp>
      <p:sp>
        <p:nvSpPr>
          <p:cNvPr id="14" name="TextBox 13"/>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5" name="TextBox 14"/>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35 / 51</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VERIFICATION HIERARCHY</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Match the depth of review to the cost of being wrong.</a:t>
            </a:r>
          </a:p>
        </p:txBody>
      </p:sp>
      <p:sp>
        <p:nvSpPr>
          <p:cNvPr id="6" name="TextBox 5"/>
          <p:cNvSpPr txBox="1"/>
          <p:nvPr/>
        </p:nvSpPr>
        <p:spPr>
          <a:xfrm>
            <a:off x="868680" y="2415540"/>
            <a:ext cx="10424160" cy="169164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High-stakes documents</a:t>
            </a:r>
            <a:r>
              <a:rPr sz="1800" b="0" i="0">
                <a:solidFill>
                  <a:srgbClr val="1A1A1A"/>
                </a:solidFill>
                <a:latin typeface="Calibri"/>
              </a:rPr>
              <a:t> (legal, personnel, financial) — line-by-line verification of every fact, reference, and number. Centaur mode. Human verifies everything.</a:t>
            </a:r>
          </a:p>
          <a:p>
            <a:pPr>
              <a:lnSpc>
                <a:spcPct val="125000"/>
              </a:lnSpc>
              <a:spcAft>
                <a:spcPts val="600"/>
              </a:spcAft>
            </a:pPr>
            <a:r>
              <a:rPr sz="1800" b="1">
                <a:solidFill>
                  <a:srgbClr val="CC0000"/>
                </a:solidFill>
                <a:latin typeface="Calibri"/>
              </a:rPr>
              <a:t>▪  </a:t>
            </a:r>
            <a:r>
              <a:rPr sz="1800" b="1" i="0">
                <a:solidFill>
                  <a:srgbClr val="1A1A1A"/>
                </a:solidFill>
                <a:latin typeface="Calibri"/>
              </a:rPr>
              <a:t>Medium-stakes documents</a:t>
            </a:r>
            <a:r>
              <a:rPr sz="1800" b="0" i="0">
                <a:solidFill>
                  <a:srgbClr val="1A1A1A"/>
                </a:solidFill>
                <a:latin typeface="Calibri"/>
              </a:rPr>
              <a:t> (correspondence, reports, briefings) — spot-check key claims, verify references, check tone. Mixed mode.</a:t>
            </a:r>
          </a:p>
          <a:p>
            <a:pPr>
              <a:lnSpc>
                <a:spcPct val="125000"/>
              </a:lnSpc>
              <a:spcAft>
                <a:spcPts val="600"/>
              </a:spcAft>
            </a:pPr>
            <a:r>
              <a:rPr sz="1800" b="1">
                <a:solidFill>
                  <a:srgbClr val="CC0000"/>
                </a:solidFill>
                <a:latin typeface="Calibri"/>
              </a:rPr>
              <a:t>▪  </a:t>
            </a:r>
            <a:r>
              <a:rPr sz="1800" b="1" i="0">
                <a:solidFill>
                  <a:srgbClr val="1A1A1A"/>
                </a:solidFill>
                <a:latin typeface="Calibri"/>
              </a:rPr>
              <a:t>Low-stakes documents</a:t>
            </a:r>
            <a:r>
              <a:rPr sz="1800" b="0" i="0">
                <a:solidFill>
                  <a:srgbClr val="1A1A1A"/>
                </a:solidFill>
                <a:latin typeface="Calibri"/>
              </a:rPr>
              <a:t> (first drafts, brainstorming, formatting) — quick review for obvious errors. Cyborg mode.</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36 / 51</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68680" y="868680"/>
            <a:ext cx="2295144" cy="38404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1A1A1A"/>
                </a:solidFill>
                <a:latin typeface="Calibri"/>
              </a:rPr>
              <a:t>KNOWLEDGE CHECK — MODULE 4</a:t>
            </a:r>
          </a:p>
        </p:txBody>
      </p:sp>
      <p:sp>
        <p:nvSpPr>
          <p:cNvPr id="5" name="TextBox 4"/>
          <p:cNvSpPr txBox="1"/>
          <p:nvPr/>
        </p:nvSpPr>
        <p:spPr>
          <a:xfrm>
            <a:off x="868680" y="1645920"/>
            <a:ext cx="10424160" cy="2011680"/>
          </a:xfrm>
          <a:prstGeom prst="rect">
            <a:avLst/>
          </a:prstGeom>
          <a:noFill/>
        </p:spPr>
        <p:txBody>
          <a:bodyPr wrap="square" lIns="0" rIns="0" tIns="0" bIns="0">
            <a:spAutoFit/>
          </a:bodyPr>
          <a:lstStyle/>
          <a:p>
            <a:pPr>
              <a:lnSpc>
                <a:spcPct val="115000"/>
              </a:lnSpc>
            </a:pPr>
            <a:r>
              <a:rPr sz="3000" b="1" i="0">
                <a:solidFill>
                  <a:srgbClr val="FFFFFF"/>
                </a:solidFill>
                <a:latin typeface="Calibri"/>
              </a:rPr>
              <a:t>An AI document includes a confident reference to "MCO 5215.1J". You don't recognize it. Action?</a:t>
            </a:r>
          </a:p>
        </p:txBody>
      </p:sp>
      <p:sp>
        <p:nvSpPr>
          <p:cNvPr id="6" name="Rectangle 5"/>
          <p:cNvSpPr/>
          <p:nvPr/>
        </p:nvSpPr>
        <p:spPr>
          <a:xfrm>
            <a:off x="868680" y="2971800"/>
            <a:ext cx="1828800" cy="3657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3154680"/>
            <a:ext cx="10424160" cy="2971800"/>
          </a:xfrm>
          <a:prstGeom prst="rect">
            <a:avLst/>
          </a:prstGeom>
          <a:noFill/>
        </p:spPr>
        <p:txBody>
          <a:bodyPr wrap="square" lIns="0" rIns="0" tIns="0" bIns="0">
            <a:spAutoFit/>
          </a:bodyPr>
          <a:lstStyle/>
          <a:p>
            <a:pPr>
              <a:lnSpc>
                <a:spcPct val="140000"/>
              </a:lnSpc>
              <a:spcAft>
                <a:spcPts val="800"/>
              </a:spcAft>
            </a:pPr>
            <a:r>
              <a:rPr sz="1600" b="1" i="0">
                <a:solidFill>
                  <a:srgbClr val="C8C8C8"/>
                </a:solidFill>
                <a:latin typeface="Calibri"/>
              </a:rPr>
              <a:t>Look it up.</a:t>
            </a:r>
            <a:r>
              <a:rPr sz="1600" b="0" i="0">
                <a:solidFill>
                  <a:srgbClr val="C8C8C8"/>
                </a:solidFill>
                <a:latin typeface="Calibri"/>
              </a:rPr>
              <a:t> Always. AI invents Marine Corps order numbers in confident, plausible formats — correct prefix, correct format, completely fabricated content.</a:t>
            </a:r>
          </a:p>
          <a:p>
            <a:pPr>
              <a:lnSpc>
                <a:spcPct val="140000"/>
              </a:lnSpc>
              <a:spcAft>
                <a:spcPts val="800"/>
              </a:spcAft>
            </a:pPr>
            <a:r>
              <a:rPr sz="1600" b="0" i="0">
                <a:solidFill>
                  <a:srgbClr val="C8C8C8"/>
                </a:solidFill>
                <a:latin typeface="Calibri"/>
              </a:rPr>
              <a:t>If a reference can't be verified in MCO Library / EPME / your reference library, it's fabricated. Strike it. </a:t>
            </a:r>
            <a:r>
              <a:rPr sz="1600" b="1" i="0">
                <a:solidFill>
                  <a:srgbClr val="C8C8C8"/>
                </a:solidFill>
                <a:latin typeface="Calibri"/>
              </a:rPr>
              <a:t>Verifiable references go in. Made-up ones don't.</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37 / 51</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05</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FIVE</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Centaur, Cyborg,</a:t>
            </a:r>
          </a:p>
          <a:p>
            <a:pPr>
              <a:lnSpc>
                <a:spcPct val="100000"/>
              </a:lnSpc>
            </a:pPr>
            <a:r>
              <a:rPr sz="5000" b="1" i="0">
                <a:solidFill>
                  <a:srgbClr val="FFFFFF"/>
                </a:solidFill>
                <a:latin typeface="Calibri"/>
              </a:rPr>
              <a:t>or Neither</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15 MIN</a:t>
            </a:r>
          </a:p>
        </p:txBody>
      </p:sp>
      <p:sp>
        <p:nvSpPr>
          <p:cNvPr id="8" name="Rectangle 7"/>
          <p:cNvSpPr/>
          <p:nvPr/>
        </p:nvSpPr>
        <p:spPr>
          <a:xfrm>
            <a:off x="7251192" y="4754880"/>
            <a:ext cx="1645920"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WORKFLOW INTEGRATION</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38 / 51</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TWO PATTERNS — BCG × HARVARD, 2023</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Pick the pattern that fits the task. Don't pick one and apply it to everything.</a:t>
            </a:r>
          </a:p>
        </p:txBody>
      </p:sp>
      <p:sp>
        <p:nvSpPr>
          <p:cNvPr id="6" name="TextBox 5"/>
          <p:cNvSpPr txBox="1"/>
          <p:nvPr/>
        </p:nvSpPr>
        <p:spPr>
          <a:xfrm>
            <a:off x="868680" y="2392680"/>
            <a:ext cx="4937760" cy="411480"/>
          </a:xfrm>
          <a:prstGeom prst="rect">
            <a:avLst/>
          </a:prstGeom>
          <a:noFill/>
        </p:spPr>
        <p:txBody>
          <a:bodyPr wrap="square" lIns="0" rIns="0" tIns="0" bIns="0">
            <a:spAutoFit/>
          </a:bodyPr>
          <a:lstStyle/>
          <a:p>
            <a:r>
              <a:rPr sz="1200" b="1" i="0">
                <a:solidFill>
                  <a:srgbClr val="CC0000"/>
                </a:solidFill>
                <a:latin typeface="Calibri"/>
              </a:rPr>
              <a:t>CENTAUR</a:t>
            </a:r>
          </a:p>
        </p:txBody>
      </p:sp>
      <p:sp>
        <p:nvSpPr>
          <p:cNvPr id="7" name="Rectangle 6"/>
          <p:cNvSpPr/>
          <p:nvPr/>
        </p:nvSpPr>
        <p:spPr>
          <a:xfrm>
            <a:off x="868680" y="2776728"/>
            <a:ext cx="4937760" cy="2286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2941320"/>
            <a:ext cx="4937760" cy="3139440"/>
          </a:xfrm>
          <a:prstGeom prst="rect">
            <a:avLst/>
          </a:prstGeom>
          <a:noFill/>
        </p:spPr>
        <p:txBody>
          <a:bodyPr wrap="square" lIns="0" rIns="0" tIns="0" bIns="0">
            <a:spAutoFit/>
          </a:bodyPr>
          <a:lstStyle/>
          <a:p>
            <a:pPr>
              <a:lnSpc>
                <a:spcPct val="140000"/>
              </a:lnSpc>
              <a:spcAft>
                <a:spcPts val="1000"/>
              </a:spcAft>
            </a:pPr>
            <a:r>
              <a:rPr sz="1500" b="1" i="0">
                <a:solidFill>
                  <a:srgbClr val="1A1A1A"/>
                </a:solidFill>
                <a:latin typeface="Calibri"/>
              </a:rPr>
              <a:t>Clear division of labour.</a:t>
            </a:r>
            <a:r>
              <a:rPr sz="1500" b="0" i="0">
                <a:solidFill>
                  <a:srgbClr val="1A1A1A"/>
                </a:solidFill>
                <a:latin typeface="Calibri"/>
              </a:rPr>
              <a:t> Human does Phase 1, hands off to AI for Phase 2, human reviews in Phase 3. Distinct responsibilities, clear handoff points, verification at every boundary.</a:t>
            </a:r>
          </a:p>
          <a:p>
            <a:pPr>
              <a:lnSpc>
                <a:spcPct val="140000"/>
              </a:lnSpc>
              <a:spcAft>
                <a:spcPts val="1000"/>
              </a:spcAft>
            </a:pPr>
            <a:r>
              <a:rPr sz="1500" b="1" i="0">
                <a:solidFill>
                  <a:srgbClr val="1A1A1A"/>
                </a:solidFill>
                <a:latin typeface="Calibri"/>
              </a:rPr>
              <a:t>Best for:</a:t>
            </a:r>
            <a:r>
              <a:rPr sz="1500" b="0" i="0">
                <a:solidFill>
                  <a:srgbClr val="1A1A1A"/>
                </a:solidFill>
                <a:latin typeface="Calibri"/>
              </a:rPr>
              <a:t> high-stakes work that needs accountability. Legal review, admin separations, security packages, fitrep drafts.</a:t>
            </a:r>
          </a:p>
        </p:txBody>
      </p:sp>
      <p:sp>
        <p:nvSpPr>
          <p:cNvPr id="9" name="TextBox 8"/>
          <p:cNvSpPr txBox="1"/>
          <p:nvPr/>
        </p:nvSpPr>
        <p:spPr>
          <a:xfrm>
            <a:off x="6172200" y="2392680"/>
            <a:ext cx="4937760" cy="411480"/>
          </a:xfrm>
          <a:prstGeom prst="rect">
            <a:avLst/>
          </a:prstGeom>
          <a:noFill/>
        </p:spPr>
        <p:txBody>
          <a:bodyPr wrap="square" lIns="0" rIns="0" tIns="0" bIns="0">
            <a:spAutoFit/>
          </a:bodyPr>
          <a:lstStyle/>
          <a:p>
            <a:r>
              <a:rPr sz="1200" b="1" i="0">
                <a:solidFill>
                  <a:srgbClr val="D4B11A"/>
                </a:solidFill>
                <a:latin typeface="Calibri"/>
              </a:rPr>
              <a:t>CYBORG</a:t>
            </a:r>
          </a:p>
        </p:txBody>
      </p:sp>
      <p:sp>
        <p:nvSpPr>
          <p:cNvPr id="10" name="Rectangle 9"/>
          <p:cNvSpPr/>
          <p:nvPr/>
        </p:nvSpPr>
        <p:spPr>
          <a:xfrm>
            <a:off x="6172200" y="2776728"/>
            <a:ext cx="4937760" cy="2286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172200" y="2941320"/>
            <a:ext cx="4937760" cy="3139440"/>
          </a:xfrm>
          <a:prstGeom prst="rect">
            <a:avLst/>
          </a:prstGeom>
          <a:noFill/>
        </p:spPr>
        <p:txBody>
          <a:bodyPr wrap="square" lIns="0" rIns="0" tIns="0" bIns="0">
            <a:spAutoFit/>
          </a:bodyPr>
          <a:lstStyle/>
          <a:p>
            <a:pPr>
              <a:lnSpc>
                <a:spcPct val="140000"/>
              </a:lnSpc>
              <a:spcAft>
                <a:spcPts val="1000"/>
              </a:spcAft>
            </a:pPr>
            <a:r>
              <a:rPr sz="1500" b="1" i="0">
                <a:solidFill>
                  <a:srgbClr val="1A1A1A"/>
                </a:solidFill>
                <a:latin typeface="Calibri"/>
              </a:rPr>
              <a:t>Continuous integration.</a:t>
            </a:r>
            <a:r>
              <a:rPr sz="1500" b="0" i="0">
                <a:solidFill>
                  <a:srgbClr val="1A1A1A"/>
                </a:solidFill>
                <a:latin typeface="Calibri"/>
              </a:rPr>
              <a:t> Constant back-and-forth between human and AI. The boundary is fluid — sometimes you write, sometimes AI does, sometimes you edit each other.</a:t>
            </a:r>
          </a:p>
          <a:p>
            <a:pPr>
              <a:lnSpc>
                <a:spcPct val="140000"/>
              </a:lnSpc>
              <a:spcAft>
                <a:spcPts val="1000"/>
              </a:spcAft>
            </a:pPr>
            <a:r>
              <a:rPr sz="1500" b="1" i="0">
                <a:solidFill>
                  <a:srgbClr val="1A1A1A"/>
                </a:solidFill>
                <a:latin typeface="Calibri"/>
              </a:rPr>
              <a:t>Best for:</a:t>
            </a:r>
            <a:r>
              <a:rPr sz="1500" b="0" i="0">
                <a:solidFill>
                  <a:srgbClr val="1A1A1A"/>
                </a:solidFill>
                <a:latin typeface="Calibri"/>
              </a:rPr>
              <a:t> creative and iterative work. Building Power Apps, writing SOPs, drafting training materials, exploratory data analysis.</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39 / 51</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01</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ONE</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Why 80% Quit</a:t>
            </a:r>
          </a:p>
          <a:p>
            <a:pPr>
              <a:lnSpc>
                <a:spcPct val="100000"/>
              </a:lnSpc>
            </a:pPr>
            <a:r>
              <a:rPr sz="5000" b="1" i="0">
                <a:solidFill>
                  <a:srgbClr val="FFFFFF"/>
                </a:solidFill>
                <a:latin typeface="Calibri"/>
              </a:rPr>
              <a:t>(and how you won't)</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15 MIN</a:t>
            </a:r>
          </a:p>
        </p:txBody>
      </p:sp>
      <p:sp>
        <p:nvSpPr>
          <p:cNvPr id="8" name="Rectangle 7"/>
          <p:cNvSpPr/>
          <p:nvPr/>
        </p:nvSpPr>
        <p:spPr>
          <a:xfrm>
            <a:off x="7251192" y="4754880"/>
            <a:ext cx="2400299"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201 SKILL: FRONTIER RECOGNITION</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04 / 51</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CENTAUR, IN PRACTICE</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Phase. Handoff. Phase. Handoff.</a:t>
            </a:r>
          </a:p>
        </p:txBody>
      </p:sp>
      <p:sp>
        <p:nvSpPr>
          <p:cNvPr id="6" name="TextBox 5"/>
          <p:cNvSpPr txBox="1"/>
          <p:nvPr/>
        </p:nvSpPr>
        <p:spPr>
          <a:xfrm>
            <a:off x="868680" y="2103120"/>
            <a:ext cx="10424160" cy="269748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Human designs.</a:t>
            </a:r>
            <a:r>
              <a:rPr sz="1800" b="0" i="0">
                <a:solidFill>
                  <a:srgbClr val="1A1A1A"/>
                </a:solidFill>
                <a:latin typeface="Calibri"/>
              </a:rPr>
              <a:t> You decide what's needed, what good looks like, and the rules.</a:t>
            </a:r>
          </a:p>
          <a:p>
            <a:pPr>
              <a:lnSpc>
                <a:spcPct val="125000"/>
              </a:lnSpc>
              <a:spcAft>
                <a:spcPts val="600"/>
              </a:spcAft>
            </a:pPr>
            <a:r>
              <a:rPr sz="1800" b="1">
                <a:solidFill>
                  <a:srgbClr val="CC0000"/>
                </a:solidFill>
                <a:latin typeface="Calibri"/>
              </a:rPr>
              <a:t>▪  </a:t>
            </a:r>
            <a:r>
              <a:rPr sz="1800" b="1" i="0">
                <a:solidFill>
                  <a:srgbClr val="1A1A1A"/>
                </a:solidFill>
                <a:latin typeface="Calibri"/>
              </a:rPr>
              <a:t>AI executes.</a:t>
            </a:r>
            <a:r>
              <a:rPr sz="1800" b="0" i="0">
                <a:solidFill>
                  <a:srgbClr val="1A1A1A"/>
                </a:solidFill>
                <a:latin typeface="Calibri"/>
              </a:rPr>
              <a:t> AI drafts, formats, summarizes — whatever the design calls for.</a:t>
            </a:r>
          </a:p>
          <a:p>
            <a:pPr>
              <a:lnSpc>
                <a:spcPct val="125000"/>
              </a:lnSpc>
              <a:spcAft>
                <a:spcPts val="600"/>
              </a:spcAft>
            </a:pPr>
            <a:r>
              <a:rPr sz="1800" b="1">
                <a:solidFill>
                  <a:srgbClr val="CC0000"/>
                </a:solidFill>
                <a:latin typeface="Calibri"/>
              </a:rPr>
              <a:t>▪  </a:t>
            </a:r>
            <a:r>
              <a:rPr sz="1800" b="1" i="0">
                <a:solidFill>
                  <a:srgbClr val="1A1A1A"/>
                </a:solidFill>
                <a:latin typeface="Calibri"/>
              </a:rPr>
              <a:t>Human verifies.</a:t>
            </a:r>
            <a:r>
              <a:rPr sz="1800" b="0" i="0">
                <a:solidFill>
                  <a:srgbClr val="1A1A1A"/>
                </a:solidFill>
                <a:latin typeface="Calibri"/>
              </a:rPr>
              <a:t> Every fact, every reference, every number — line by line.</a:t>
            </a:r>
          </a:p>
          <a:p>
            <a:pPr>
              <a:lnSpc>
                <a:spcPct val="125000"/>
              </a:lnSpc>
              <a:spcAft>
                <a:spcPts val="600"/>
              </a:spcAft>
            </a:pPr>
            <a:r>
              <a:rPr sz="1800" b="1">
                <a:solidFill>
                  <a:srgbClr val="CC0000"/>
                </a:solidFill>
                <a:latin typeface="Calibri"/>
              </a:rPr>
              <a:t>▪  </a:t>
            </a:r>
            <a:r>
              <a:rPr sz="1800" b="1" i="0">
                <a:solidFill>
                  <a:srgbClr val="1A1A1A"/>
                </a:solidFill>
                <a:latin typeface="Calibri"/>
              </a:rPr>
              <a:t>AI refines.</a:t>
            </a:r>
            <a:r>
              <a:rPr sz="1800" b="0" i="0">
                <a:solidFill>
                  <a:srgbClr val="1A1A1A"/>
                </a:solidFill>
                <a:latin typeface="Calibri"/>
              </a:rPr>
              <a:t> You hand back specific corrections; AI applies them.</a:t>
            </a:r>
          </a:p>
          <a:p>
            <a:pPr>
              <a:lnSpc>
                <a:spcPct val="125000"/>
              </a:lnSpc>
              <a:spcAft>
                <a:spcPts val="600"/>
              </a:spcAft>
            </a:pPr>
            <a:r>
              <a:rPr sz="1800" b="1">
                <a:solidFill>
                  <a:srgbClr val="CC0000"/>
                </a:solidFill>
                <a:latin typeface="Calibri"/>
              </a:rPr>
              <a:t>▪  </a:t>
            </a:r>
            <a:r>
              <a:rPr sz="1800" b="1" i="0">
                <a:solidFill>
                  <a:srgbClr val="1A1A1A"/>
                </a:solidFill>
                <a:latin typeface="Calibri"/>
              </a:rPr>
              <a:t>Human accepts.</a:t>
            </a:r>
            <a:r>
              <a:rPr sz="1800" b="0" i="0">
                <a:solidFill>
                  <a:srgbClr val="1A1A1A"/>
                </a:solidFill>
                <a:latin typeface="Calibri"/>
              </a:rPr>
              <a:t> Final review before your name goes on it.</a:t>
            </a:r>
          </a:p>
        </p:txBody>
      </p:sp>
      <p:sp>
        <p:nvSpPr>
          <p:cNvPr id="7" name="TextBox 6"/>
          <p:cNvSpPr txBox="1"/>
          <p:nvPr/>
        </p:nvSpPr>
        <p:spPr>
          <a:xfrm>
            <a:off x="868680" y="493776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Verification at every boundary. This is the pattern for anything you sign.</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40 / 51</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CYBORG, IN PRACTICE</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Continuous back-and-forth. Both hands on the wheel.</a:t>
            </a:r>
          </a:p>
        </p:txBody>
      </p:sp>
      <p:sp>
        <p:nvSpPr>
          <p:cNvPr id="6" name="TextBox 5"/>
          <p:cNvSpPr txBox="1"/>
          <p:nvPr/>
        </p:nvSpPr>
        <p:spPr>
          <a:xfrm>
            <a:off x="868680" y="2415540"/>
            <a:ext cx="10424160" cy="219456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0" i="0">
                <a:solidFill>
                  <a:srgbClr val="1A1A1A"/>
                </a:solidFill>
                <a:latin typeface="Calibri"/>
              </a:rPr>
              <a:t>Start with a rough idea: </a:t>
            </a:r>
            <a:r>
              <a:rPr sz="1800" b="0" i="1">
                <a:solidFill>
                  <a:srgbClr val="1A1A1A"/>
                </a:solidFill>
                <a:latin typeface="Calibri"/>
              </a:rPr>
              <a:t>"I need to see who's overdue on annual training."</a:t>
            </a:r>
          </a:p>
          <a:p>
            <a:pPr>
              <a:lnSpc>
                <a:spcPct val="125000"/>
              </a:lnSpc>
              <a:spcAft>
                <a:spcPts val="600"/>
              </a:spcAft>
            </a:pPr>
            <a:r>
              <a:rPr sz="1800" b="1">
                <a:solidFill>
                  <a:srgbClr val="CC0000"/>
                </a:solidFill>
                <a:latin typeface="Calibri"/>
              </a:rPr>
              <a:t>▪  </a:t>
            </a:r>
            <a:r>
              <a:rPr sz="1800" b="0" i="0">
                <a:solidFill>
                  <a:srgbClr val="1A1A1A"/>
                </a:solidFill>
                <a:latin typeface="Calibri"/>
              </a:rPr>
              <a:t>Build incrementally — data model, input, dashboard, reports.</a:t>
            </a:r>
          </a:p>
          <a:p>
            <a:pPr>
              <a:lnSpc>
                <a:spcPct val="125000"/>
              </a:lnSpc>
              <a:spcAft>
                <a:spcPts val="600"/>
              </a:spcAft>
            </a:pPr>
            <a:r>
              <a:rPr sz="1800" b="1">
                <a:solidFill>
                  <a:srgbClr val="CC0000"/>
                </a:solidFill>
                <a:latin typeface="Calibri"/>
              </a:rPr>
              <a:t>▪  </a:t>
            </a:r>
            <a:r>
              <a:rPr sz="1800" b="0" i="0">
                <a:solidFill>
                  <a:srgbClr val="1A1A1A"/>
                </a:solidFill>
                <a:latin typeface="Calibri"/>
              </a:rPr>
              <a:t>At each step, evaluate and redirect: </a:t>
            </a:r>
            <a:r>
              <a:rPr sz="1800" b="0" i="1">
                <a:solidFill>
                  <a:srgbClr val="1A1A1A"/>
                </a:solidFill>
                <a:latin typeface="Calibri"/>
              </a:rPr>
              <a:t>"That chart shows it by person; I need it by date."</a:t>
            </a:r>
          </a:p>
          <a:p>
            <a:pPr>
              <a:lnSpc>
                <a:spcPct val="125000"/>
              </a:lnSpc>
              <a:spcAft>
                <a:spcPts val="600"/>
              </a:spcAft>
            </a:pPr>
            <a:r>
              <a:rPr sz="1800" b="1">
                <a:solidFill>
                  <a:srgbClr val="CC0000"/>
                </a:solidFill>
                <a:latin typeface="Calibri"/>
              </a:rPr>
              <a:t>▪  </a:t>
            </a:r>
            <a:r>
              <a:rPr sz="1800" b="0" i="0">
                <a:solidFill>
                  <a:srgbClr val="1A1A1A"/>
                </a:solidFill>
                <a:latin typeface="Calibri"/>
              </a:rPr>
              <a:t>Sometimes you type. Sometimes AI generates. The boundary is fluid.</a:t>
            </a:r>
          </a:p>
        </p:txBody>
      </p:sp>
      <p:sp>
        <p:nvSpPr>
          <p:cNvPr id="7" name="TextBox 6"/>
          <p:cNvSpPr txBox="1"/>
          <p:nvPr/>
        </p:nvSpPr>
        <p:spPr>
          <a:xfrm>
            <a:off x="868680" y="474726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Use this for creative work, prototyping, and exploration — not for documents you sign.</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41 / 51</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5D130"/>
        </a:solidFill>
        <a:effectLst/>
      </p:bgPr>
    </p:bg>
    <p:spTree>
      <p:nvGrpSpPr>
        <p:cNvPr id="1" name=""/>
        <p:cNvGrpSpPr/>
        <p:nvPr/>
      </p:nvGrpSpPr>
      <p:grpSpPr/>
      <p:sp>
        <p:nvSpPr>
          <p:cNvPr id="2" name="Rectangle 1"/>
          <p:cNvSpPr/>
          <p:nvPr/>
        </p:nvSpPr>
        <p:spPr>
          <a:xfrm>
            <a:off x="0" y="0"/>
            <a:ext cx="12191695" cy="73152"/>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68680" y="822960"/>
            <a:ext cx="896112" cy="3657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F5D130"/>
                </a:solidFill>
                <a:latin typeface="Calibri"/>
              </a:rPr>
              <a:t>EXERCISE</a:t>
            </a:r>
          </a:p>
        </p:txBody>
      </p:sp>
      <p:sp>
        <p:nvSpPr>
          <p:cNvPr id="4" name="TextBox 3"/>
          <p:cNvSpPr txBox="1"/>
          <p:nvPr/>
        </p:nvSpPr>
        <p:spPr>
          <a:xfrm>
            <a:off x="1993392" y="859536"/>
            <a:ext cx="7315200" cy="365760"/>
          </a:xfrm>
          <a:prstGeom prst="rect">
            <a:avLst/>
          </a:prstGeom>
          <a:noFill/>
        </p:spPr>
        <p:txBody>
          <a:bodyPr wrap="square" lIns="0" rIns="0" tIns="0" bIns="0">
            <a:spAutoFit/>
          </a:bodyPr>
          <a:lstStyle/>
          <a:p>
            <a:r>
              <a:rPr sz="1100" b="1" i="0">
                <a:solidFill>
                  <a:srgbClr val="1A1A1A"/>
                </a:solidFill>
                <a:latin typeface="Calibri"/>
              </a:rPr>
              <a:t>7 MIN INDIVIDUAL · 3 MIN SHARE-OUT</a:t>
            </a:r>
          </a:p>
        </p:txBody>
      </p:sp>
      <p:sp>
        <p:nvSpPr>
          <p:cNvPr id="5" name="TextBox 4"/>
          <p:cNvSpPr txBox="1"/>
          <p:nvPr/>
        </p:nvSpPr>
        <p:spPr>
          <a:xfrm>
            <a:off x="868680" y="1463040"/>
            <a:ext cx="10424160" cy="914400"/>
          </a:xfrm>
          <a:prstGeom prst="rect">
            <a:avLst/>
          </a:prstGeom>
          <a:noFill/>
        </p:spPr>
        <p:txBody>
          <a:bodyPr wrap="square" lIns="0" rIns="0" tIns="0" bIns="0">
            <a:spAutoFit/>
          </a:bodyPr>
          <a:lstStyle/>
          <a:p>
            <a:pPr>
              <a:lnSpc>
                <a:spcPct val="105000"/>
              </a:lnSpc>
            </a:pPr>
            <a:r>
              <a:rPr sz="3600" b="1" i="0">
                <a:solidFill>
                  <a:srgbClr val="1A1A1A"/>
                </a:solidFill>
                <a:latin typeface="Calibri"/>
              </a:rPr>
              <a:t>Map one of your workflows.</a:t>
            </a:r>
          </a:p>
        </p:txBody>
      </p:sp>
      <p:sp>
        <p:nvSpPr>
          <p:cNvPr id="6" name="TextBox 5"/>
          <p:cNvSpPr txBox="1"/>
          <p:nvPr/>
        </p:nvSpPr>
        <p:spPr>
          <a:xfrm>
            <a:off x="868680" y="2377440"/>
            <a:ext cx="4937760" cy="411480"/>
          </a:xfrm>
          <a:prstGeom prst="rect">
            <a:avLst/>
          </a:prstGeom>
          <a:noFill/>
        </p:spPr>
        <p:txBody>
          <a:bodyPr wrap="square" lIns="0" rIns="0" tIns="0" bIns="0">
            <a:spAutoFit/>
          </a:bodyPr>
          <a:lstStyle/>
          <a:p>
            <a:r>
              <a:rPr sz="1200" b="1" i="0">
                <a:solidFill>
                  <a:srgbClr val="1A1A1A"/>
                </a:solidFill>
                <a:latin typeface="Calibri"/>
              </a:rPr>
              <a:t>ON YOUR NOTEPAD</a:t>
            </a:r>
          </a:p>
        </p:txBody>
      </p:sp>
      <p:sp>
        <p:nvSpPr>
          <p:cNvPr id="7" name="TextBox 6"/>
          <p:cNvSpPr txBox="1"/>
          <p:nvPr/>
        </p:nvSpPr>
        <p:spPr>
          <a:xfrm>
            <a:off x="86868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1A1A1A"/>
                </a:solidFill>
                <a:latin typeface="Calibri"/>
              </a:rPr>
              <a:t>1.  </a:t>
            </a:r>
            <a:r>
              <a:rPr sz="1500" b="0" i="0">
                <a:solidFill>
                  <a:srgbClr val="2A2A2A"/>
                </a:solidFill>
                <a:latin typeface="Calibri"/>
              </a:rPr>
              <a:t>Pick </a:t>
            </a:r>
            <a:r>
              <a:rPr sz="1500" b="1" i="0">
                <a:solidFill>
                  <a:srgbClr val="2A2A2A"/>
                </a:solidFill>
                <a:latin typeface="Calibri"/>
              </a:rPr>
              <a:t>one recurring task</a:t>
            </a:r>
            <a:r>
              <a:rPr sz="1500" b="0" i="0">
                <a:solidFill>
                  <a:srgbClr val="2A2A2A"/>
                </a:solidFill>
                <a:latin typeface="Calibri"/>
              </a:rPr>
              <a:t> from your real job.</a:t>
            </a:r>
          </a:p>
          <a:p>
            <a:pPr>
              <a:lnSpc>
                <a:spcPct val="130000"/>
              </a:lnSpc>
              <a:spcAft>
                <a:spcPts val="600"/>
              </a:spcAft>
            </a:pPr>
            <a:r>
              <a:rPr sz="1500" b="1">
                <a:solidFill>
                  <a:srgbClr val="1A1A1A"/>
                </a:solidFill>
                <a:latin typeface="Calibri"/>
              </a:rPr>
              <a:t>2.  </a:t>
            </a:r>
            <a:r>
              <a:rPr sz="1500" b="0" i="0">
                <a:solidFill>
                  <a:srgbClr val="2A2A2A"/>
                </a:solidFill>
                <a:latin typeface="Calibri"/>
              </a:rPr>
              <a:t>Break it into 3–5 subtasks.</a:t>
            </a:r>
          </a:p>
          <a:p>
            <a:pPr>
              <a:lnSpc>
                <a:spcPct val="130000"/>
              </a:lnSpc>
              <a:spcAft>
                <a:spcPts val="600"/>
              </a:spcAft>
            </a:pPr>
            <a:r>
              <a:rPr sz="1500" b="1">
                <a:solidFill>
                  <a:srgbClr val="1A1A1A"/>
                </a:solidFill>
                <a:latin typeface="Calibri"/>
              </a:rPr>
              <a:t>3.  </a:t>
            </a:r>
            <a:r>
              <a:rPr sz="1500" b="0" i="0">
                <a:solidFill>
                  <a:srgbClr val="2A2A2A"/>
                </a:solidFill>
                <a:latin typeface="Calibri"/>
              </a:rPr>
              <a:t>Mark each subtask: </a:t>
            </a:r>
            <a:r>
              <a:rPr sz="1500" b="1" i="0">
                <a:solidFill>
                  <a:srgbClr val="2A2A2A"/>
                </a:solidFill>
                <a:latin typeface="Calibri"/>
              </a:rPr>
              <a:t>Human only</a:t>
            </a:r>
            <a:r>
              <a:rPr sz="1500" b="0" i="0">
                <a:solidFill>
                  <a:srgbClr val="2A2A2A"/>
                </a:solidFill>
                <a:latin typeface="Calibri"/>
              </a:rPr>
              <a:t> / </a:t>
            </a:r>
            <a:r>
              <a:rPr sz="1500" b="1" i="0">
                <a:solidFill>
                  <a:srgbClr val="2A2A2A"/>
                </a:solidFill>
                <a:latin typeface="Calibri"/>
              </a:rPr>
              <a:t>AI could help</a:t>
            </a:r>
            <a:r>
              <a:rPr sz="1500" b="0" i="0">
                <a:solidFill>
                  <a:srgbClr val="2A2A2A"/>
                </a:solidFill>
                <a:latin typeface="Calibri"/>
              </a:rPr>
              <a:t> / </a:t>
            </a:r>
            <a:r>
              <a:rPr sz="1500" b="1" i="0">
                <a:solidFill>
                  <a:srgbClr val="2A2A2A"/>
                </a:solidFill>
                <a:latin typeface="Calibri"/>
              </a:rPr>
              <a:t>AI should do this</a:t>
            </a:r>
            <a:r>
              <a:rPr sz="1500" b="0" i="0">
                <a:solidFill>
                  <a:srgbClr val="2A2A2A"/>
                </a:solidFill>
                <a:latin typeface="Calibri"/>
              </a:rPr>
              <a:t>.</a:t>
            </a:r>
          </a:p>
          <a:p>
            <a:pPr>
              <a:lnSpc>
                <a:spcPct val="130000"/>
              </a:lnSpc>
              <a:spcAft>
                <a:spcPts val="600"/>
              </a:spcAft>
            </a:pPr>
            <a:r>
              <a:rPr sz="1500" b="1">
                <a:solidFill>
                  <a:srgbClr val="1A1A1A"/>
                </a:solidFill>
                <a:latin typeface="Calibri"/>
              </a:rPr>
              <a:t>4.  </a:t>
            </a:r>
            <a:r>
              <a:rPr sz="1500" b="0" i="0">
                <a:solidFill>
                  <a:srgbClr val="2A2A2A"/>
                </a:solidFill>
                <a:latin typeface="Calibri"/>
              </a:rPr>
              <a:t>Decide: is this </a:t>
            </a:r>
            <a:r>
              <a:rPr sz="1500" b="1" i="0">
                <a:solidFill>
                  <a:srgbClr val="2A2A2A"/>
                </a:solidFill>
                <a:latin typeface="Calibri"/>
              </a:rPr>
              <a:t>centaur</a:t>
            </a:r>
            <a:r>
              <a:rPr sz="1500" b="0" i="0">
                <a:solidFill>
                  <a:srgbClr val="2A2A2A"/>
                </a:solidFill>
                <a:latin typeface="Calibri"/>
              </a:rPr>
              <a:t> or </a:t>
            </a:r>
            <a:r>
              <a:rPr sz="1500" b="1" i="0">
                <a:solidFill>
                  <a:srgbClr val="2A2A2A"/>
                </a:solidFill>
                <a:latin typeface="Calibri"/>
              </a:rPr>
              <a:t>cyborg</a:t>
            </a:r>
            <a:r>
              <a:rPr sz="1500" b="0" i="0">
                <a:solidFill>
                  <a:srgbClr val="2A2A2A"/>
                </a:solidFill>
                <a:latin typeface="Calibri"/>
              </a:rPr>
              <a:t>?</a:t>
            </a:r>
          </a:p>
          <a:p>
            <a:pPr>
              <a:lnSpc>
                <a:spcPct val="130000"/>
              </a:lnSpc>
              <a:spcAft>
                <a:spcPts val="600"/>
              </a:spcAft>
            </a:pPr>
            <a:r>
              <a:rPr sz="1500" b="1">
                <a:solidFill>
                  <a:srgbClr val="1A1A1A"/>
                </a:solidFill>
                <a:latin typeface="Calibri"/>
              </a:rPr>
              <a:t>5.  </a:t>
            </a:r>
            <a:r>
              <a:rPr sz="1500" b="0" i="0">
                <a:solidFill>
                  <a:srgbClr val="2A2A2A"/>
                </a:solidFill>
                <a:latin typeface="Calibri"/>
              </a:rPr>
              <a:t>Estimate time saved if AI handled the appropriate subtasks.</a:t>
            </a:r>
          </a:p>
        </p:txBody>
      </p:sp>
      <p:sp>
        <p:nvSpPr>
          <p:cNvPr id="8" name="TextBox 7"/>
          <p:cNvSpPr txBox="1"/>
          <p:nvPr/>
        </p:nvSpPr>
        <p:spPr>
          <a:xfrm>
            <a:off x="6172200" y="2377440"/>
            <a:ext cx="4937760" cy="411480"/>
          </a:xfrm>
          <a:prstGeom prst="rect">
            <a:avLst/>
          </a:prstGeom>
          <a:noFill/>
        </p:spPr>
        <p:txBody>
          <a:bodyPr wrap="square" lIns="0" rIns="0" tIns="0" bIns="0">
            <a:spAutoFit/>
          </a:bodyPr>
          <a:lstStyle/>
          <a:p>
            <a:r>
              <a:rPr sz="1200" b="1" i="0">
                <a:solidFill>
                  <a:srgbClr val="1A1A1A"/>
                </a:solidFill>
                <a:latin typeface="Calibri"/>
              </a:rPr>
              <a:t>THEN</a:t>
            </a:r>
          </a:p>
        </p:txBody>
      </p:sp>
      <p:sp>
        <p:nvSpPr>
          <p:cNvPr id="9" name="TextBox 8"/>
          <p:cNvSpPr txBox="1"/>
          <p:nvPr/>
        </p:nvSpPr>
        <p:spPr>
          <a:xfrm>
            <a:off x="617220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CC0000"/>
                </a:solidFill>
                <a:latin typeface="Calibri"/>
              </a:rPr>
              <a:t>▪  </a:t>
            </a:r>
            <a:r>
              <a:rPr sz="1500" b="0" i="0">
                <a:solidFill>
                  <a:srgbClr val="2A2A2A"/>
                </a:solidFill>
                <a:latin typeface="Calibri"/>
              </a:rPr>
              <a:t>Two volunteers will share their map.</a:t>
            </a:r>
          </a:p>
          <a:p>
            <a:pPr>
              <a:lnSpc>
                <a:spcPct val="130000"/>
              </a:lnSpc>
              <a:spcAft>
                <a:spcPts val="600"/>
              </a:spcAft>
            </a:pPr>
            <a:r>
              <a:rPr sz="1500" b="1">
                <a:solidFill>
                  <a:srgbClr val="CC0000"/>
                </a:solidFill>
                <a:latin typeface="Calibri"/>
              </a:rPr>
              <a:t>▪  </a:t>
            </a:r>
            <a:r>
              <a:rPr sz="1500" b="0" i="0">
                <a:solidFill>
                  <a:srgbClr val="2A2A2A"/>
                </a:solidFill>
                <a:latin typeface="Calibri"/>
              </a:rPr>
              <a:t>The room reacts: did they put a subtask in the wrong column?</a:t>
            </a:r>
          </a:p>
          <a:p>
            <a:pPr>
              <a:lnSpc>
                <a:spcPct val="130000"/>
              </a:lnSpc>
              <a:spcAft>
                <a:spcPts val="600"/>
              </a:spcAft>
            </a:pPr>
            <a:r>
              <a:rPr sz="1500" b="1">
                <a:solidFill>
                  <a:srgbClr val="CC0000"/>
                </a:solidFill>
                <a:latin typeface="Calibri"/>
              </a:rPr>
              <a:t>▪  </a:t>
            </a:r>
            <a:r>
              <a:rPr sz="1500" b="0" i="0">
                <a:solidFill>
                  <a:srgbClr val="2A2A2A"/>
                </a:solidFill>
                <a:latin typeface="Calibri"/>
              </a:rPr>
              <a:t>Common pattern: </a:t>
            </a:r>
            <a:r>
              <a:rPr sz="1500" b="1" i="0">
                <a:solidFill>
                  <a:srgbClr val="2A2A2A"/>
                </a:solidFill>
                <a:latin typeface="Calibri"/>
              </a:rPr>
              <a:t>30–50%</a:t>
            </a:r>
            <a:r>
              <a:rPr sz="1500" b="0" i="0">
                <a:solidFill>
                  <a:srgbClr val="2A2A2A"/>
                </a:solidFill>
                <a:latin typeface="Calibri"/>
              </a:rPr>
              <a:t> of recurring work has AI-appropriate subtasks people have never tried delegating.</a:t>
            </a:r>
          </a:p>
        </p:txBody>
      </p:sp>
      <p:sp>
        <p:nvSpPr>
          <p:cNvPr id="10" name="TextBox 9"/>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1" name="TextBox 10"/>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42 / 51</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68680" y="868680"/>
            <a:ext cx="2295144" cy="38404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1A1A1A"/>
                </a:solidFill>
                <a:latin typeface="Calibri"/>
              </a:rPr>
              <a:t>KNOWLEDGE CHECK — MODULE 5</a:t>
            </a:r>
          </a:p>
        </p:txBody>
      </p:sp>
      <p:sp>
        <p:nvSpPr>
          <p:cNvPr id="5" name="TextBox 4"/>
          <p:cNvSpPr txBox="1"/>
          <p:nvPr/>
        </p:nvSpPr>
        <p:spPr>
          <a:xfrm>
            <a:off x="868680" y="1645920"/>
            <a:ext cx="10424160" cy="2011680"/>
          </a:xfrm>
          <a:prstGeom prst="rect">
            <a:avLst/>
          </a:prstGeom>
          <a:noFill/>
        </p:spPr>
        <p:txBody>
          <a:bodyPr wrap="square" lIns="0" rIns="0" tIns="0" bIns="0">
            <a:spAutoFit/>
          </a:bodyPr>
          <a:lstStyle/>
          <a:p>
            <a:pPr>
              <a:lnSpc>
                <a:spcPct val="115000"/>
              </a:lnSpc>
            </a:pPr>
            <a:r>
              <a:rPr sz="3000" b="1" i="0">
                <a:solidFill>
                  <a:srgbClr val="FFFFFF"/>
                </a:solidFill>
                <a:latin typeface="Calibri"/>
              </a:rPr>
              <a:t>You're prototyping a Power App. Centaur or cyborg?</a:t>
            </a:r>
          </a:p>
        </p:txBody>
      </p:sp>
      <p:sp>
        <p:nvSpPr>
          <p:cNvPr id="6" name="Rectangle 5"/>
          <p:cNvSpPr/>
          <p:nvPr/>
        </p:nvSpPr>
        <p:spPr>
          <a:xfrm>
            <a:off x="868680" y="2971800"/>
            <a:ext cx="1828800" cy="3657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3154680"/>
            <a:ext cx="10424160" cy="2971800"/>
          </a:xfrm>
          <a:prstGeom prst="rect">
            <a:avLst/>
          </a:prstGeom>
          <a:noFill/>
        </p:spPr>
        <p:txBody>
          <a:bodyPr wrap="square" lIns="0" rIns="0" tIns="0" bIns="0">
            <a:spAutoFit/>
          </a:bodyPr>
          <a:lstStyle/>
          <a:p>
            <a:pPr>
              <a:lnSpc>
                <a:spcPct val="140000"/>
              </a:lnSpc>
              <a:spcAft>
                <a:spcPts val="800"/>
              </a:spcAft>
            </a:pPr>
            <a:r>
              <a:rPr sz="1600" b="1" i="0">
                <a:solidFill>
                  <a:srgbClr val="C8C8C8"/>
                </a:solidFill>
                <a:latin typeface="Calibri"/>
              </a:rPr>
              <a:t>Cyborg.</a:t>
            </a:r>
            <a:r>
              <a:rPr sz="1600" b="0" i="0">
                <a:solidFill>
                  <a:srgbClr val="C8C8C8"/>
                </a:solidFill>
                <a:latin typeface="Calibri"/>
              </a:rPr>
              <a:t> Prototyping is creative, iterative, exploratory — the boundary between you and AI is fluid. You're not signing anything; you're discovering what the right tool looks like.</a:t>
            </a:r>
          </a:p>
          <a:p>
            <a:pPr>
              <a:lnSpc>
                <a:spcPct val="140000"/>
              </a:lnSpc>
              <a:spcAft>
                <a:spcPts val="800"/>
              </a:spcAft>
            </a:pPr>
            <a:r>
              <a:rPr sz="1600" b="0" i="0">
                <a:solidFill>
                  <a:srgbClr val="C8C8C8"/>
                </a:solidFill>
                <a:latin typeface="Calibri"/>
              </a:rPr>
              <a:t>Once the prototype works and you're documenting it for production — switch back to centaur. Verify everything before your name goes on the user guide.</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43 / 51</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005840"/>
            <a:ext cx="5029200" cy="4572000"/>
          </a:xfrm>
          <a:prstGeom prst="rect">
            <a:avLst/>
          </a:prstGeom>
          <a:noFill/>
        </p:spPr>
        <p:txBody>
          <a:bodyPr wrap="square" lIns="0" rIns="0" tIns="0" bIns="0" anchor="ctr">
            <a:spAutoFit/>
          </a:bodyPr>
          <a:lstStyle/>
          <a:p>
            <a:pPr>
              <a:lnSpc>
                <a:spcPct val="85000"/>
              </a:lnSpc>
            </a:pPr>
            <a:r>
              <a:rPr sz="24000" b="1" i="0">
                <a:solidFill>
                  <a:srgbClr val="CC0000"/>
                </a:solidFill>
                <a:latin typeface="Calibri"/>
              </a:rPr>
              <a:t>06</a:t>
            </a:r>
          </a:p>
        </p:txBody>
      </p:sp>
      <p:sp>
        <p:nvSpPr>
          <p:cNvPr id="5" name="TextBox 4"/>
          <p:cNvSpPr txBox="1"/>
          <p:nvPr/>
        </p:nvSpPr>
        <p:spPr>
          <a:xfrm>
            <a:off x="6400800" y="1828800"/>
            <a:ext cx="5120640" cy="292608"/>
          </a:xfrm>
          <a:prstGeom prst="rect">
            <a:avLst/>
          </a:prstGeom>
          <a:noFill/>
        </p:spPr>
        <p:txBody>
          <a:bodyPr wrap="square" lIns="0" rIns="0" tIns="0" bIns="0">
            <a:spAutoFit/>
          </a:bodyPr>
          <a:lstStyle/>
          <a:p>
            <a:r>
              <a:rPr sz="1100" b="1" i="0">
                <a:solidFill>
                  <a:srgbClr val="F5D130"/>
                </a:solidFill>
                <a:latin typeface="Calibri"/>
              </a:rPr>
              <a:t>MODULE SIX</a:t>
            </a:r>
          </a:p>
        </p:txBody>
      </p:sp>
      <p:sp>
        <p:nvSpPr>
          <p:cNvPr id="6" name="TextBox 5"/>
          <p:cNvSpPr txBox="1"/>
          <p:nvPr/>
        </p:nvSpPr>
        <p:spPr>
          <a:xfrm>
            <a:off x="6400800" y="2286000"/>
            <a:ext cx="5120640" cy="2560320"/>
          </a:xfrm>
          <a:prstGeom prst="rect">
            <a:avLst/>
          </a:prstGeom>
          <a:noFill/>
        </p:spPr>
        <p:txBody>
          <a:bodyPr wrap="square" lIns="0" rIns="0" tIns="0" bIns="0">
            <a:spAutoFit/>
          </a:bodyPr>
          <a:lstStyle/>
          <a:p>
            <a:pPr>
              <a:lnSpc>
                <a:spcPct val="100000"/>
              </a:lnSpc>
            </a:pPr>
            <a:r>
              <a:rPr sz="5000" b="1" i="0">
                <a:solidFill>
                  <a:srgbClr val="FFFFFF"/>
                </a:solidFill>
                <a:latin typeface="Calibri"/>
              </a:rPr>
              <a:t>Frontier Mapping</a:t>
            </a:r>
          </a:p>
          <a:p>
            <a:pPr>
              <a:lnSpc>
                <a:spcPct val="100000"/>
              </a:lnSpc>
            </a:pPr>
            <a:r>
              <a:rPr sz="5000" b="1" i="0">
                <a:solidFill>
                  <a:srgbClr val="FFFFFF"/>
                </a:solidFill>
                <a:latin typeface="Calibri"/>
              </a:rPr>
              <a:t>&amp; Your Assignment</a:t>
            </a:r>
          </a:p>
        </p:txBody>
      </p:sp>
      <p:sp>
        <p:nvSpPr>
          <p:cNvPr id="7" name="Rectangle 6"/>
          <p:cNvSpPr/>
          <p:nvPr/>
        </p:nvSpPr>
        <p:spPr>
          <a:xfrm>
            <a:off x="6400800" y="4754880"/>
            <a:ext cx="685800" cy="329184"/>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1" i="0">
                <a:solidFill>
                  <a:srgbClr val="1A1A1A"/>
                </a:solidFill>
                <a:latin typeface="Calibri"/>
              </a:rPr>
              <a:t>15 MIN</a:t>
            </a:r>
          </a:p>
        </p:txBody>
      </p:sp>
      <p:sp>
        <p:nvSpPr>
          <p:cNvPr id="8" name="Rectangle 7"/>
          <p:cNvSpPr/>
          <p:nvPr/>
        </p:nvSpPr>
        <p:spPr>
          <a:xfrm>
            <a:off x="7251192" y="4754880"/>
            <a:ext cx="2331720" cy="329184"/>
          </a:xfrm>
          <a:prstGeom prst="rect">
            <a:avLst/>
          </a:prstGeom>
          <a:solidFill>
            <a:srgbClr val="1A1A1A"/>
          </a:solidFill>
          <a:ln w="9525">
            <a:solidFill>
              <a:srgbClr val="40404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36576" bIns="36576" wrap="square"/>
          <a:lstStyle/>
          <a:p>
            <a:pPr algn="ctr"/>
            <a:r>
              <a:rPr sz="1000" b="0" i="0">
                <a:solidFill>
                  <a:srgbClr val="C8C8C8"/>
                </a:solidFill>
                <a:latin typeface="Calibri"/>
              </a:rPr>
              <a:t>FRONTIER RECOGNITION · ALL SIX</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44 / 51</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JAGGED FRONTIER</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The line is uneven. The line moves. Map it for your work.</a:t>
            </a:r>
          </a:p>
        </p:txBody>
      </p:sp>
      <p:sp>
        <p:nvSpPr>
          <p:cNvPr id="6" name="TextBox 5"/>
          <p:cNvSpPr txBox="1"/>
          <p:nvPr/>
        </p:nvSpPr>
        <p:spPr>
          <a:xfrm>
            <a:off x="868680" y="2392680"/>
            <a:ext cx="4937760" cy="411480"/>
          </a:xfrm>
          <a:prstGeom prst="rect">
            <a:avLst/>
          </a:prstGeom>
          <a:noFill/>
        </p:spPr>
        <p:txBody>
          <a:bodyPr wrap="square" lIns="0" rIns="0" tIns="0" bIns="0">
            <a:spAutoFit/>
          </a:bodyPr>
          <a:lstStyle/>
          <a:p>
            <a:r>
              <a:rPr sz="1200" b="1" i="0">
                <a:solidFill>
                  <a:srgbClr val="CC0000"/>
                </a:solidFill>
                <a:latin typeface="Calibri"/>
              </a:rPr>
              <a:t>AI HANDLES WELL TODAY</a:t>
            </a:r>
          </a:p>
        </p:txBody>
      </p:sp>
      <p:sp>
        <p:nvSpPr>
          <p:cNvPr id="7" name="Rectangle 6"/>
          <p:cNvSpPr/>
          <p:nvPr/>
        </p:nvSpPr>
        <p:spPr>
          <a:xfrm>
            <a:off x="868680" y="2776728"/>
            <a:ext cx="4937760" cy="2286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2941320"/>
            <a:ext cx="4937760" cy="3139440"/>
          </a:xfrm>
          <a:prstGeom prst="rect">
            <a:avLst/>
          </a:prstGeom>
          <a:noFill/>
        </p:spPr>
        <p:txBody>
          <a:bodyPr wrap="square" lIns="0" rIns="0" tIns="0" bIns="0">
            <a:spAutoFit/>
          </a:bodyPr>
          <a:lstStyle/>
          <a:p>
            <a:pPr>
              <a:lnSpc>
                <a:spcPct val="140000"/>
              </a:lnSpc>
              <a:spcAft>
                <a:spcPts val="1000"/>
              </a:spcAft>
            </a:pPr>
            <a:r>
              <a:rPr sz="1500" b="0" i="0">
                <a:solidFill>
                  <a:srgbClr val="1A1A1A"/>
                </a:solidFill>
                <a:latin typeface="Calibri"/>
              </a:rPr>
              <a:t>Drafting correspondence · summarizing long documents · restructuring text · brainstorming · formatting · explaining concepts · translating between styles.</a:t>
            </a:r>
          </a:p>
        </p:txBody>
      </p:sp>
      <p:sp>
        <p:nvSpPr>
          <p:cNvPr id="9" name="TextBox 8"/>
          <p:cNvSpPr txBox="1"/>
          <p:nvPr/>
        </p:nvSpPr>
        <p:spPr>
          <a:xfrm>
            <a:off x="6172200" y="2392680"/>
            <a:ext cx="4937760" cy="411480"/>
          </a:xfrm>
          <a:prstGeom prst="rect">
            <a:avLst/>
          </a:prstGeom>
          <a:noFill/>
        </p:spPr>
        <p:txBody>
          <a:bodyPr wrap="square" lIns="0" rIns="0" tIns="0" bIns="0">
            <a:spAutoFit/>
          </a:bodyPr>
          <a:lstStyle/>
          <a:p>
            <a:r>
              <a:rPr sz="1200" b="1" i="0">
                <a:solidFill>
                  <a:srgbClr val="555555"/>
                </a:solidFill>
                <a:latin typeface="Calibri"/>
              </a:rPr>
              <a:t>AI HANDLES POORLY TODAY</a:t>
            </a:r>
          </a:p>
        </p:txBody>
      </p:sp>
      <p:sp>
        <p:nvSpPr>
          <p:cNvPr id="10" name="Rectangle 9"/>
          <p:cNvSpPr/>
          <p:nvPr/>
        </p:nvSpPr>
        <p:spPr>
          <a:xfrm>
            <a:off x="6172200" y="2776728"/>
            <a:ext cx="4937760" cy="22860"/>
          </a:xfrm>
          <a:prstGeom prst="rect">
            <a:avLst/>
          </a:prstGeom>
          <a:solidFill>
            <a:srgbClr val="55555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172200" y="2941320"/>
            <a:ext cx="4937760" cy="3139440"/>
          </a:xfrm>
          <a:prstGeom prst="rect">
            <a:avLst/>
          </a:prstGeom>
          <a:noFill/>
        </p:spPr>
        <p:txBody>
          <a:bodyPr wrap="square" lIns="0" rIns="0" tIns="0" bIns="0">
            <a:spAutoFit/>
          </a:bodyPr>
          <a:lstStyle/>
          <a:p>
            <a:pPr>
              <a:lnSpc>
                <a:spcPct val="140000"/>
              </a:lnSpc>
              <a:spcAft>
                <a:spcPts val="1000"/>
              </a:spcAft>
            </a:pPr>
            <a:r>
              <a:rPr sz="1500" b="0" i="0">
                <a:solidFill>
                  <a:srgbClr val="1A1A1A"/>
                </a:solidFill>
                <a:latin typeface="Calibri"/>
              </a:rPr>
              <a:t>Specific MCO interpretation · TIS/TIG calculations · current personnel data · anything classified · anything where institutional knowledge isn't in its training set.</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45 / 51</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5D130"/>
        </a:solidFill>
        <a:effectLst/>
      </p:bgPr>
    </p:bg>
    <p:spTree>
      <p:nvGrpSpPr>
        <p:cNvPr id="1" name=""/>
        <p:cNvGrpSpPr/>
        <p:nvPr/>
      </p:nvGrpSpPr>
      <p:grpSpPr/>
      <p:sp>
        <p:nvSpPr>
          <p:cNvPr id="2" name="Rectangle 1"/>
          <p:cNvSpPr/>
          <p:nvPr/>
        </p:nvSpPr>
        <p:spPr>
          <a:xfrm>
            <a:off x="0" y="0"/>
            <a:ext cx="12191695" cy="73152"/>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68680" y="822960"/>
            <a:ext cx="896112" cy="3657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F5D130"/>
                </a:solidFill>
                <a:latin typeface="Calibri"/>
              </a:rPr>
              <a:t>EXERCISE</a:t>
            </a:r>
          </a:p>
        </p:txBody>
      </p:sp>
      <p:sp>
        <p:nvSpPr>
          <p:cNvPr id="4" name="TextBox 3"/>
          <p:cNvSpPr txBox="1"/>
          <p:nvPr/>
        </p:nvSpPr>
        <p:spPr>
          <a:xfrm>
            <a:off x="1993392" y="859536"/>
            <a:ext cx="7315200" cy="365760"/>
          </a:xfrm>
          <a:prstGeom prst="rect">
            <a:avLst/>
          </a:prstGeom>
          <a:noFill/>
        </p:spPr>
        <p:txBody>
          <a:bodyPr wrap="square" lIns="0" rIns="0" tIns="0" bIns="0">
            <a:spAutoFit/>
          </a:bodyPr>
          <a:lstStyle/>
          <a:p>
            <a:r>
              <a:rPr sz="1100" b="1" i="0">
                <a:solidFill>
                  <a:srgbClr val="1A1A1A"/>
                </a:solidFill>
                <a:latin typeface="Calibri"/>
              </a:rPr>
              <a:t>5 MIN INDIVIDUAL · 5 MIN SHARE-OUT</a:t>
            </a:r>
          </a:p>
        </p:txBody>
      </p:sp>
      <p:sp>
        <p:nvSpPr>
          <p:cNvPr id="5" name="TextBox 4"/>
          <p:cNvSpPr txBox="1"/>
          <p:nvPr/>
        </p:nvSpPr>
        <p:spPr>
          <a:xfrm>
            <a:off x="868680" y="1463040"/>
            <a:ext cx="10424160" cy="914400"/>
          </a:xfrm>
          <a:prstGeom prst="rect">
            <a:avLst/>
          </a:prstGeom>
          <a:noFill/>
        </p:spPr>
        <p:txBody>
          <a:bodyPr wrap="square" lIns="0" rIns="0" tIns="0" bIns="0">
            <a:spAutoFit/>
          </a:bodyPr>
          <a:lstStyle/>
          <a:p>
            <a:pPr>
              <a:lnSpc>
                <a:spcPct val="105000"/>
              </a:lnSpc>
            </a:pPr>
            <a:r>
              <a:rPr sz="3600" b="1" i="0">
                <a:solidFill>
                  <a:srgbClr val="1A1A1A"/>
                </a:solidFill>
                <a:latin typeface="Calibri"/>
              </a:rPr>
              <a:t>Seed your section's frontier map.</a:t>
            </a:r>
          </a:p>
        </p:txBody>
      </p:sp>
      <p:sp>
        <p:nvSpPr>
          <p:cNvPr id="6" name="TextBox 5"/>
          <p:cNvSpPr txBox="1"/>
          <p:nvPr/>
        </p:nvSpPr>
        <p:spPr>
          <a:xfrm>
            <a:off x="868680" y="2377440"/>
            <a:ext cx="4937760" cy="411480"/>
          </a:xfrm>
          <a:prstGeom prst="rect">
            <a:avLst/>
          </a:prstGeom>
          <a:noFill/>
        </p:spPr>
        <p:txBody>
          <a:bodyPr wrap="square" lIns="0" rIns="0" tIns="0" bIns="0">
            <a:spAutoFit/>
          </a:bodyPr>
          <a:lstStyle/>
          <a:p>
            <a:r>
              <a:rPr sz="1200" b="1" i="0">
                <a:solidFill>
                  <a:srgbClr val="1A1A1A"/>
                </a:solidFill>
                <a:latin typeface="Calibri"/>
              </a:rPr>
              <a:t>ON YOUR NOTEPAD</a:t>
            </a:r>
          </a:p>
        </p:txBody>
      </p:sp>
      <p:sp>
        <p:nvSpPr>
          <p:cNvPr id="7" name="TextBox 6"/>
          <p:cNvSpPr txBox="1"/>
          <p:nvPr/>
        </p:nvSpPr>
        <p:spPr>
          <a:xfrm>
            <a:off x="86868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1A1A1A"/>
                </a:solidFill>
                <a:latin typeface="Calibri"/>
              </a:rPr>
              <a:t>1.  </a:t>
            </a:r>
            <a:r>
              <a:rPr sz="1500" b="0" i="0">
                <a:solidFill>
                  <a:srgbClr val="2A2A2A"/>
                </a:solidFill>
                <a:latin typeface="Calibri"/>
              </a:rPr>
              <a:t>Write three columns: </a:t>
            </a:r>
            <a:r>
              <a:rPr sz="1500" b="1" i="0">
                <a:solidFill>
                  <a:srgbClr val="2A2A2A"/>
                </a:solidFill>
                <a:latin typeface="Calibri"/>
              </a:rPr>
              <a:t>Handles well</a:t>
            </a:r>
            <a:r>
              <a:rPr sz="1500" b="0" i="0">
                <a:solidFill>
                  <a:srgbClr val="2A2A2A"/>
                </a:solidFill>
                <a:latin typeface="Calibri"/>
              </a:rPr>
              <a:t>, </a:t>
            </a:r>
            <a:r>
              <a:rPr sz="1500" b="1" i="0">
                <a:solidFill>
                  <a:srgbClr val="2A2A2A"/>
                </a:solidFill>
                <a:latin typeface="Calibri"/>
              </a:rPr>
              <a:t>Handles poorly</a:t>
            </a:r>
            <a:r>
              <a:rPr sz="1500" b="0" i="0">
                <a:solidFill>
                  <a:srgbClr val="2A2A2A"/>
                </a:solidFill>
                <a:latin typeface="Calibri"/>
              </a:rPr>
              <a:t>, </a:t>
            </a:r>
            <a:r>
              <a:rPr sz="1500" b="1" i="0">
                <a:solidFill>
                  <a:srgbClr val="2A2A2A"/>
                </a:solidFill>
                <a:latin typeface="Calibri"/>
              </a:rPr>
              <a:t>Moving frontier</a:t>
            </a:r>
            <a:r>
              <a:rPr sz="1500" b="0" i="0">
                <a:solidFill>
                  <a:srgbClr val="2A2A2A"/>
                </a:solidFill>
                <a:latin typeface="Calibri"/>
              </a:rPr>
              <a:t>.</a:t>
            </a:r>
          </a:p>
          <a:p>
            <a:pPr>
              <a:lnSpc>
                <a:spcPct val="130000"/>
              </a:lnSpc>
              <a:spcAft>
                <a:spcPts val="600"/>
              </a:spcAft>
            </a:pPr>
            <a:r>
              <a:rPr sz="1500" b="1">
                <a:solidFill>
                  <a:srgbClr val="1A1A1A"/>
                </a:solidFill>
                <a:latin typeface="Calibri"/>
              </a:rPr>
              <a:t>2.  </a:t>
            </a:r>
            <a:r>
              <a:rPr sz="1500" b="0" i="0">
                <a:solidFill>
                  <a:srgbClr val="2A2A2A"/>
                </a:solidFill>
                <a:latin typeface="Calibri"/>
              </a:rPr>
              <a:t>Add at least </a:t>
            </a:r>
            <a:r>
              <a:rPr sz="1500" b="1" i="0">
                <a:solidFill>
                  <a:srgbClr val="2A2A2A"/>
                </a:solidFill>
                <a:latin typeface="Calibri"/>
              </a:rPr>
              <a:t>two examples</a:t>
            </a:r>
            <a:r>
              <a:rPr sz="1500" b="0" i="0">
                <a:solidFill>
                  <a:srgbClr val="2A2A2A"/>
                </a:solidFill>
                <a:latin typeface="Calibri"/>
              </a:rPr>
              <a:t> per column from your real work.</a:t>
            </a:r>
          </a:p>
          <a:p>
            <a:pPr>
              <a:lnSpc>
                <a:spcPct val="130000"/>
              </a:lnSpc>
              <a:spcAft>
                <a:spcPts val="600"/>
              </a:spcAft>
            </a:pPr>
            <a:r>
              <a:rPr sz="1500" b="1">
                <a:solidFill>
                  <a:srgbClr val="1A1A1A"/>
                </a:solidFill>
                <a:latin typeface="Calibri"/>
              </a:rPr>
              <a:t>3.  </a:t>
            </a:r>
            <a:r>
              <a:rPr sz="1500" b="0" i="0">
                <a:solidFill>
                  <a:srgbClr val="2A2A2A"/>
                </a:solidFill>
                <a:latin typeface="Calibri"/>
              </a:rPr>
              <a:t>Star the failure cases that surprised you.</a:t>
            </a:r>
          </a:p>
        </p:txBody>
      </p:sp>
      <p:sp>
        <p:nvSpPr>
          <p:cNvPr id="8" name="TextBox 7"/>
          <p:cNvSpPr txBox="1"/>
          <p:nvPr/>
        </p:nvSpPr>
        <p:spPr>
          <a:xfrm>
            <a:off x="6172200" y="2377440"/>
            <a:ext cx="4937760" cy="411480"/>
          </a:xfrm>
          <a:prstGeom prst="rect">
            <a:avLst/>
          </a:prstGeom>
          <a:noFill/>
        </p:spPr>
        <p:txBody>
          <a:bodyPr wrap="square" lIns="0" rIns="0" tIns="0" bIns="0">
            <a:spAutoFit/>
          </a:bodyPr>
          <a:lstStyle/>
          <a:p>
            <a:r>
              <a:rPr sz="1200" b="1" i="0">
                <a:solidFill>
                  <a:srgbClr val="1A1A1A"/>
                </a:solidFill>
                <a:latin typeface="Calibri"/>
              </a:rPr>
              <a:t>THEN</a:t>
            </a:r>
          </a:p>
        </p:txBody>
      </p:sp>
      <p:sp>
        <p:nvSpPr>
          <p:cNvPr id="9" name="TextBox 8"/>
          <p:cNvSpPr txBox="1"/>
          <p:nvPr/>
        </p:nvSpPr>
        <p:spPr>
          <a:xfrm>
            <a:off x="617220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CC0000"/>
                </a:solidFill>
                <a:latin typeface="Calibri"/>
              </a:rPr>
              <a:t>▪  </a:t>
            </a:r>
            <a:r>
              <a:rPr sz="1500" b="0" i="0">
                <a:solidFill>
                  <a:srgbClr val="2A2A2A"/>
                </a:solidFill>
                <a:latin typeface="Calibri"/>
              </a:rPr>
              <a:t>Three volunteers share one example from each column.</a:t>
            </a:r>
          </a:p>
          <a:p>
            <a:pPr>
              <a:lnSpc>
                <a:spcPct val="130000"/>
              </a:lnSpc>
              <a:spcAft>
                <a:spcPts val="600"/>
              </a:spcAft>
            </a:pPr>
            <a:r>
              <a:rPr sz="1500" b="1">
                <a:solidFill>
                  <a:srgbClr val="CC0000"/>
                </a:solidFill>
                <a:latin typeface="Calibri"/>
              </a:rPr>
              <a:t>▪  </a:t>
            </a:r>
            <a:r>
              <a:rPr sz="1500" b="0" i="0">
                <a:solidFill>
                  <a:srgbClr val="2A2A2A"/>
                </a:solidFill>
                <a:latin typeface="Calibri"/>
              </a:rPr>
              <a:t>The room adds to the master list in the Teams chat.</a:t>
            </a:r>
          </a:p>
          <a:p>
            <a:pPr>
              <a:lnSpc>
                <a:spcPct val="130000"/>
              </a:lnSpc>
              <a:spcAft>
                <a:spcPts val="600"/>
              </a:spcAft>
            </a:pPr>
            <a:r>
              <a:rPr sz="1500" b="1">
                <a:solidFill>
                  <a:srgbClr val="CC0000"/>
                </a:solidFill>
                <a:latin typeface="Calibri"/>
              </a:rPr>
              <a:t>▪  </a:t>
            </a:r>
            <a:r>
              <a:rPr sz="1500" b="0" i="0">
                <a:solidFill>
                  <a:srgbClr val="2A2A2A"/>
                </a:solidFill>
                <a:latin typeface="Calibri"/>
              </a:rPr>
              <a:t>That list goes home with you — it's your section's starter map.</a:t>
            </a:r>
          </a:p>
        </p:txBody>
      </p:sp>
      <p:sp>
        <p:nvSpPr>
          <p:cNvPr id="10" name="TextBox 9"/>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1" name="TextBox 10"/>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46 / 51</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YOUR ASSIGNMENT — BEFORE NEXT WEEK</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Three things. One week.</a:t>
            </a:r>
          </a:p>
        </p:txBody>
      </p:sp>
      <p:sp>
        <p:nvSpPr>
          <p:cNvPr id="6" name="TextBox 5"/>
          <p:cNvSpPr txBox="1"/>
          <p:nvPr/>
        </p:nvSpPr>
        <p:spPr>
          <a:xfrm>
            <a:off x="868680" y="2103120"/>
            <a:ext cx="10424160" cy="169164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1" i="0">
                <a:solidFill>
                  <a:srgbClr val="1A1A1A"/>
                </a:solidFill>
                <a:latin typeface="Calibri"/>
              </a:rPr>
              <a:t>1.</a:t>
            </a:r>
            <a:r>
              <a:rPr sz="1800" b="0" i="0">
                <a:solidFill>
                  <a:srgbClr val="1A1A1A"/>
                </a:solidFill>
                <a:latin typeface="Calibri"/>
              </a:rPr>
              <a:t> Pick one recurring task from your workflow map (Module 5).</a:t>
            </a:r>
          </a:p>
          <a:p>
            <a:pPr>
              <a:lnSpc>
                <a:spcPct val="125000"/>
              </a:lnSpc>
              <a:spcAft>
                <a:spcPts val="600"/>
              </a:spcAft>
            </a:pPr>
            <a:r>
              <a:rPr sz="1800" b="1">
                <a:solidFill>
                  <a:srgbClr val="CC0000"/>
                </a:solidFill>
                <a:latin typeface="Calibri"/>
              </a:rPr>
              <a:t>▪  </a:t>
            </a:r>
            <a:r>
              <a:rPr sz="1800" b="1" i="0">
                <a:solidFill>
                  <a:srgbClr val="1A1A1A"/>
                </a:solidFill>
                <a:latin typeface="Calibri"/>
              </a:rPr>
              <a:t>2.</a:t>
            </a:r>
            <a:r>
              <a:rPr sz="1800" b="0" i="0">
                <a:solidFill>
                  <a:srgbClr val="1A1A1A"/>
                </a:solidFill>
                <a:latin typeface="Calibri"/>
              </a:rPr>
              <a:t> Try AI on it this week — centaur or cyborg, your call.</a:t>
            </a:r>
          </a:p>
          <a:p>
            <a:pPr>
              <a:lnSpc>
                <a:spcPct val="125000"/>
              </a:lnSpc>
              <a:spcAft>
                <a:spcPts val="600"/>
              </a:spcAft>
            </a:pPr>
            <a:r>
              <a:rPr sz="1800" b="1">
                <a:solidFill>
                  <a:srgbClr val="CC0000"/>
                </a:solidFill>
                <a:latin typeface="Calibri"/>
              </a:rPr>
              <a:t>▪  </a:t>
            </a:r>
            <a:r>
              <a:rPr sz="1800" b="1" i="0">
                <a:solidFill>
                  <a:srgbClr val="1A1A1A"/>
                </a:solidFill>
                <a:latin typeface="Calibri"/>
              </a:rPr>
              <a:t>3.</a:t>
            </a:r>
            <a:r>
              <a:rPr sz="1800" b="0" i="0">
                <a:solidFill>
                  <a:srgbClr val="1A1A1A"/>
                </a:solidFill>
                <a:latin typeface="Calibri"/>
              </a:rPr>
              <a:t> Bring your results — especially your </a:t>
            </a:r>
            <a:r>
              <a:rPr sz="1800" b="1" i="0">
                <a:solidFill>
                  <a:srgbClr val="1A1A1A"/>
                </a:solidFill>
                <a:latin typeface="Calibri"/>
              </a:rPr>
              <a:t>failure cases</a:t>
            </a:r>
            <a:r>
              <a:rPr sz="1800" b="0" i="0">
                <a:solidFill>
                  <a:srgbClr val="1A1A1A"/>
                </a:solidFill>
                <a:latin typeface="Calibri"/>
              </a:rPr>
              <a:t> — to share with your section.</a:t>
            </a:r>
          </a:p>
        </p:txBody>
      </p:sp>
      <p:sp>
        <p:nvSpPr>
          <p:cNvPr id="7" name="TextBox 6"/>
          <p:cNvSpPr txBox="1"/>
          <p:nvPr/>
        </p:nvSpPr>
        <p:spPr>
          <a:xfrm>
            <a:off x="868680" y="393192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If you're continuing to Builder Orientation: bring a problem you want to </a:t>
            </a:r>
            <a:r>
              <a:rPr sz="2200" b="1" i="0">
                <a:solidFill>
                  <a:srgbClr val="1A1A1A"/>
                </a:solidFill>
                <a:latin typeface="Calibri"/>
              </a:rPr>
              <a:t>build a tool to solve</a:t>
            </a:r>
            <a:r>
              <a:rPr sz="2200" b="0" i="0">
                <a:solidFill>
                  <a:srgbClr val="1A1A1A"/>
                </a:solidFill>
                <a:latin typeface="Calibri"/>
              </a:rPr>
              <a:t>.</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47 / 51</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COURSE RECAP</a:t>
            </a:r>
          </a:p>
        </p:txBody>
      </p:sp>
      <p:sp>
        <p:nvSpPr>
          <p:cNvPr id="5" name="TextBox 4"/>
          <p:cNvSpPr txBox="1"/>
          <p:nvPr/>
        </p:nvSpPr>
        <p:spPr>
          <a:xfrm>
            <a:off x="868680" y="1143000"/>
            <a:ext cx="10424160" cy="822960"/>
          </a:xfrm>
          <a:prstGeom prst="rect">
            <a:avLst/>
          </a:prstGeom>
          <a:noFill/>
        </p:spPr>
        <p:txBody>
          <a:bodyPr wrap="square" lIns="0" rIns="0" tIns="0" bIns="0">
            <a:spAutoFit/>
          </a:bodyPr>
          <a:lstStyle/>
          <a:p>
            <a:pPr>
              <a:lnSpc>
                <a:spcPct val="105000"/>
              </a:lnSpc>
            </a:pPr>
            <a:r>
              <a:rPr sz="3000" b="1" i="0">
                <a:solidFill>
                  <a:srgbClr val="1A1A1A"/>
                </a:solidFill>
                <a:latin typeface="Calibri"/>
              </a:rPr>
              <a:t>What you take with you.</a:t>
            </a:r>
          </a:p>
        </p:txBody>
      </p:sp>
      <p:sp>
        <p:nvSpPr>
          <p:cNvPr id="6" name="Rectangle 5"/>
          <p:cNvSpPr/>
          <p:nvPr/>
        </p:nvSpPr>
        <p:spPr>
          <a:xfrm>
            <a:off x="868680" y="2057400"/>
            <a:ext cx="3352800" cy="19202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051560" y="2194560"/>
            <a:ext cx="2987040" cy="1188720"/>
          </a:xfrm>
          <a:prstGeom prst="rect">
            <a:avLst/>
          </a:prstGeom>
          <a:noFill/>
        </p:spPr>
        <p:txBody>
          <a:bodyPr wrap="square" lIns="0" rIns="0" tIns="0" bIns="0">
            <a:spAutoFit/>
          </a:bodyPr>
          <a:lstStyle/>
          <a:p>
            <a:pPr>
              <a:lnSpc>
                <a:spcPct val="90000"/>
              </a:lnSpc>
            </a:pPr>
            <a:r>
              <a:rPr sz="6000" b="1">
                <a:solidFill>
                  <a:srgbClr val="FFFFFF"/>
                </a:solidFill>
                <a:latin typeface="Calibri"/>
              </a:rPr>
              <a:t>6</a:t>
            </a:r>
          </a:p>
        </p:txBody>
      </p:sp>
      <p:sp>
        <p:nvSpPr>
          <p:cNvPr id="8" name="TextBox 7"/>
          <p:cNvSpPr txBox="1"/>
          <p:nvPr/>
        </p:nvSpPr>
        <p:spPr>
          <a:xfrm>
            <a:off x="1051560" y="3383280"/>
            <a:ext cx="2987040" cy="502920"/>
          </a:xfrm>
          <a:prstGeom prst="rect">
            <a:avLst/>
          </a:prstGeom>
          <a:noFill/>
        </p:spPr>
        <p:txBody>
          <a:bodyPr wrap="square" lIns="0" rIns="0" tIns="0" bIns="0">
            <a:spAutoFit/>
          </a:bodyPr>
          <a:lstStyle/>
          <a:p>
            <a:pPr>
              <a:lnSpc>
                <a:spcPct val="130000"/>
              </a:lnSpc>
            </a:pPr>
            <a:r>
              <a:rPr sz="1200" b="1" i="0">
                <a:solidFill>
                  <a:srgbClr val="FFFFFF"/>
                </a:solidFill>
                <a:latin typeface="Calibri"/>
              </a:rPr>
              <a:t>Skills.</a:t>
            </a:r>
            <a:r>
              <a:rPr sz="1200" b="0" i="0">
                <a:solidFill>
                  <a:srgbClr val="FFFFFF"/>
                </a:solidFill>
                <a:latin typeface="Calibri"/>
              </a:rPr>
              <a:t> Context, Quality, Decomposition, Iteration, Workflow, Frontier. None are prompt formulas.</a:t>
            </a:r>
          </a:p>
        </p:txBody>
      </p:sp>
      <p:sp>
        <p:nvSpPr>
          <p:cNvPr id="9" name="Rectangle 8"/>
          <p:cNvSpPr/>
          <p:nvPr/>
        </p:nvSpPr>
        <p:spPr>
          <a:xfrm>
            <a:off x="4404360" y="2057400"/>
            <a:ext cx="3352800" cy="19202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87240" y="2194560"/>
            <a:ext cx="2987040" cy="1188720"/>
          </a:xfrm>
          <a:prstGeom prst="rect">
            <a:avLst/>
          </a:prstGeom>
          <a:noFill/>
        </p:spPr>
        <p:txBody>
          <a:bodyPr wrap="square" lIns="0" rIns="0" tIns="0" bIns="0">
            <a:spAutoFit/>
          </a:bodyPr>
          <a:lstStyle/>
          <a:p>
            <a:pPr>
              <a:lnSpc>
                <a:spcPct val="90000"/>
              </a:lnSpc>
            </a:pPr>
            <a:r>
              <a:rPr sz="6000" b="1">
                <a:solidFill>
                  <a:srgbClr val="1A1A1A"/>
                </a:solidFill>
                <a:latin typeface="Calibri"/>
              </a:rPr>
              <a:t>3</a:t>
            </a:r>
          </a:p>
        </p:txBody>
      </p:sp>
      <p:sp>
        <p:nvSpPr>
          <p:cNvPr id="11" name="TextBox 10"/>
          <p:cNvSpPr txBox="1"/>
          <p:nvPr/>
        </p:nvSpPr>
        <p:spPr>
          <a:xfrm>
            <a:off x="4587240" y="3383280"/>
            <a:ext cx="2987040" cy="502920"/>
          </a:xfrm>
          <a:prstGeom prst="rect">
            <a:avLst/>
          </a:prstGeom>
          <a:noFill/>
        </p:spPr>
        <p:txBody>
          <a:bodyPr wrap="square" lIns="0" rIns="0" tIns="0" bIns="0">
            <a:spAutoFit/>
          </a:bodyPr>
          <a:lstStyle/>
          <a:p>
            <a:pPr>
              <a:lnSpc>
                <a:spcPct val="130000"/>
              </a:lnSpc>
            </a:pPr>
            <a:r>
              <a:rPr sz="1200" b="1" i="0">
                <a:solidFill>
                  <a:srgbClr val="1A1A1A"/>
                </a:solidFill>
                <a:latin typeface="Calibri"/>
              </a:rPr>
              <a:t>Numbers in the equation.</a:t>
            </a:r>
            <a:r>
              <a:rPr sz="1200" b="0" i="0">
                <a:solidFill>
                  <a:srgbClr val="1A1A1A"/>
                </a:solidFill>
                <a:latin typeface="Calibri"/>
              </a:rPr>
              <a:t> Human baseline. Probability of success. AI process time — including evaluation.</a:t>
            </a:r>
          </a:p>
        </p:txBody>
      </p:sp>
      <p:sp>
        <p:nvSpPr>
          <p:cNvPr id="12" name="Rectangle 11"/>
          <p:cNvSpPr/>
          <p:nvPr/>
        </p:nvSpPr>
        <p:spPr>
          <a:xfrm>
            <a:off x="7940040" y="2057400"/>
            <a:ext cx="3352800" cy="19202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122920" y="2194560"/>
            <a:ext cx="2987040" cy="1188720"/>
          </a:xfrm>
          <a:prstGeom prst="rect">
            <a:avLst/>
          </a:prstGeom>
          <a:noFill/>
        </p:spPr>
        <p:txBody>
          <a:bodyPr wrap="square" lIns="0" rIns="0" tIns="0" bIns="0">
            <a:spAutoFit/>
          </a:bodyPr>
          <a:lstStyle/>
          <a:p>
            <a:pPr>
              <a:lnSpc>
                <a:spcPct val="90000"/>
              </a:lnSpc>
            </a:pPr>
            <a:r>
              <a:rPr sz="6000" b="1">
                <a:solidFill>
                  <a:srgbClr val="1A1A1A"/>
                </a:solidFill>
                <a:latin typeface="Calibri"/>
              </a:rPr>
              <a:t>2</a:t>
            </a:r>
          </a:p>
        </p:txBody>
      </p:sp>
      <p:sp>
        <p:nvSpPr>
          <p:cNvPr id="14" name="TextBox 13"/>
          <p:cNvSpPr txBox="1"/>
          <p:nvPr/>
        </p:nvSpPr>
        <p:spPr>
          <a:xfrm>
            <a:off x="8122920" y="3383280"/>
            <a:ext cx="2987040" cy="502920"/>
          </a:xfrm>
          <a:prstGeom prst="rect">
            <a:avLst/>
          </a:prstGeom>
          <a:noFill/>
        </p:spPr>
        <p:txBody>
          <a:bodyPr wrap="square" lIns="0" rIns="0" tIns="0" bIns="0">
            <a:spAutoFit/>
          </a:bodyPr>
          <a:lstStyle/>
          <a:p>
            <a:pPr>
              <a:lnSpc>
                <a:spcPct val="130000"/>
              </a:lnSpc>
            </a:pPr>
            <a:r>
              <a:rPr sz="1200" b="1" i="0">
                <a:solidFill>
                  <a:srgbClr val="1A1A1A"/>
                </a:solidFill>
                <a:latin typeface="Calibri"/>
              </a:rPr>
              <a:t>Patterns.</a:t>
            </a:r>
            <a:r>
              <a:rPr sz="1200" b="0" i="0">
                <a:solidFill>
                  <a:srgbClr val="1A1A1A"/>
                </a:solidFill>
                <a:latin typeface="Calibri"/>
              </a:rPr>
              <a:t> Centaur for what you sign. Cyborg for what you explore. Switch as the task changes.</a:t>
            </a:r>
          </a:p>
        </p:txBody>
      </p:sp>
      <p:sp>
        <p:nvSpPr>
          <p:cNvPr id="15" name="Rectangle 14"/>
          <p:cNvSpPr/>
          <p:nvPr/>
        </p:nvSpPr>
        <p:spPr>
          <a:xfrm>
            <a:off x="868680" y="4160520"/>
            <a:ext cx="3352800" cy="19202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51560" y="4297680"/>
            <a:ext cx="2987040" cy="1188720"/>
          </a:xfrm>
          <a:prstGeom prst="rect">
            <a:avLst/>
          </a:prstGeom>
          <a:noFill/>
        </p:spPr>
        <p:txBody>
          <a:bodyPr wrap="square" lIns="0" rIns="0" tIns="0" bIns="0">
            <a:spAutoFit/>
          </a:bodyPr>
          <a:lstStyle/>
          <a:p>
            <a:pPr>
              <a:lnSpc>
                <a:spcPct val="90000"/>
              </a:lnSpc>
            </a:pPr>
            <a:r>
              <a:rPr sz="6000" b="1">
                <a:solidFill>
                  <a:srgbClr val="1A1A1A"/>
                </a:solidFill>
                <a:latin typeface="Calibri"/>
              </a:rPr>
              <a:t>1</a:t>
            </a:r>
          </a:p>
        </p:txBody>
      </p:sp>
      <p:sp>
        <p:nvSpPr>
          <p:cNvPr id="17" name="TextBox 16"/>
          <p:cNvSpPr txBox="1"/>
          <p:nvPr/>
        </p:nvSpPr>
        <p:spPr>
          <a:xfrm>
            <a:off x="1051560" y="5486400"/>
            <a:ext cx="2987040" cy="502920"/>
          </a:xfrm>
          <a:prstGeom prst="rect">
            <a:avLst/>
          </a:prstGeom>
          <a:noFill/>
        </p:spPr>
        <p:txBody>
          <a:bodyPr wrap="square" lIns="0" rIns="0" tIns="0" bIns="0">
            <a:spAutoFit/>
          </a:bodyPr>
          <a:lstStyle/>
          <a:p>
            <a:pPr>
              <a:lnSpc>
                <a:spcPct val="130000"/>
              </a:lnSpc>
            </a:pPr>
            <a:r>
              <a:rPr sz="1200" b="1" i="0">
                <a:solidFill>
                  <a:srgbClr val="1A1A1A"/>
                </a:solidFill>
                <a:latin typeface="Calibri"/>
              </a:rPr>
              <a:t>Habit.</a:t>
            </a:r>
            <a:r>
              <a:rPr sz="1200" b="0" i="0">
                <a:solidFill>
                  <a:srgbClr val="1A1A1A"/>
                </a:solidFill>
                <a:latin typeface="Calibri"/>
              </a:rPr>
              <a:t> Always look up references. Always count evaluation time. Always share failure cases.</a:t>
            </a:r>
          </a:p>
        </p:txBody>
      </p:sp>
      <p:sp>
        <p:nvSpPr>
          <p:cNvPr id="18" name="Rectangle 17"/>
          <p:cNvSpPr/>
          <p:nvPr/>
        </p:nvSpPr>
        <p:spPr>
          <a:xfrm>
            <a:off x="4404360" y="4160520"/>
            <a:ext cx="3352800" cy="1920240"/>
          </a:xfrm>
          <a:prstGeom prst="rect">
            <a:avLst/>
          </a:prstGeom>
          <a:solidFill>
            <a:srgbClr val="F6F4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87240" y="4297680"/>
            <a:ext cx="2987040" cy="1188720"/>
          </a:xfrm>
          <a:prstGeom prst="rect">
            <a:avLst/>
          </a:prstGeom>
          <a:noFill/>
        </p:spPr>
        <p:txBody>
          <a:bodyPr wrap="square" lIns="0" rIns="0" tIns="0" bIns="0">
            <a:spAutoFit/>
          </a:bodyPr>
          <a:lstStyle/>
          <a:p>
            <a:pPr>
              <a:lnSpc>
                <a:spcPct val="90000"/>
              </a:lnSpc>
            </a:pPr>
            <a:r>
              <a:rPr sz="6000" b="1">
                <a:solidFill>
                  <a:srgbClr val="1A1A1A"/>
                </a:solidFill>
                <a:latin typeface="Calibri"/>
              </a:rPr>
              <a:t>11</a:t>
            </a:r>
          </a:p>
        </p:txBody>
      </p:sp>
      <p:sp>
        <p:nvSpPr>
          <p:cNvPr id="20" name="TextBox 19"/>
          <p:cNvSpPr txBox="1"/>
          <p:nvPr/>
        </p:nvSpPr>
        <p:spPr>
          <a:xfrm>
            <a:off x="4587240" y="5486400"/>
            <a:ext cx="2987040" cy="502920"/>
          </a:xfrm>
          <a:prstGeom prst="rect">
            <a:avLst/>
          </a:prstGeom>
          <a:noFill/>
        </p:spPr>
        <p:txBody>
          <a:bodyPr wrap="square" lIns="0" rIns="0" tIns="0" bIns="0">
            <a:spAutoFit/>
          </a:bodyPr>
          <a:lstStyle/>
          <a:p>
            <a:pPr>
              <a:lnSpc>
                <a:spcPct val="130000"/>
              </a:lnSpc>
            </a:pPr>
            <a:r>
              <a:rPr sz="1200" b="1" i="0">
                <a:solidFill>
                  <a:srgbClr val="1A1A1A"/>
                </a:solidFill>
                <a:latin typeface="Calibri"/>
              </a:rPr>
              <a:t>Weeks.</a:t>
            </a:r>
            <a:r>
              <a:rPr sz="1200" b="0" i="0">
                <a:solidFill>
                  <a:srgbClr val="1A1A1A"/>
                </a:solidFill>
                <a:latin typeface="Calibri"/>
              </a:rPr>
              <a:t> The time it takes to build the AI habit. You are on Day 1. Stay on the curve.</a:t>
            </a:r>
          </a:p>
        </p:txBody>
      </p:sp>
      <p:sp>
        <p:nvSpPr>
          <p:cNvPr id="21" name="Rectangle 20"/>
          <p:cNvSpPr/>
          <p:nvPr/>
        </p:nvSpPr>
        <p:spPr>
          <a:xfrm>
            <a:off x="7940040" y="4160520"/>
            <a:ext cx="3352800" cy="19202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122920" y="4297680"/>
            <a:ext cx="2987040" cy="1188720"/>
          </a:xfrm>
          <a:prstGeom prst="rect">
            <a:avLst/>
          </a:prstGeom>
          <a:noFill/>
        </p:spPr>
        <p:txBody>
          <a:bodyPr wrap="square" lIns="0" rIns="0" tIns="0" bIns="0">
            <a:spAutoFit/>
          </a:bodyPr>
          <a:lstStyle/>
          <a:p>
            <a:pPr>
              <a:lnSpc>
                <a:spcPct val="90000"/>
              </a:lnSpc>
            </a:pPr>
            <a:r>
              <a:rPr sz="6000" b="1">
                <a:solidFill>
                  <a:srgbClr val="FFFFFF"/>
                </a:solidFill>
                <a:latin typeface="Calibri"/>
              </a:rPr>
              <a:t>80</a:t>
            </a:r>
            <a:r>
              <a:rPr sz="2800" b="1">
                <a:solidFill>
                  <a:srgbClr val="FFFFFF"/>
                </a:solidFill>
                <a:latin typeface="Calibri"/>
              </a:rPr>
              <a:t>%</a:t>
            </a:r>
          </a:p>
        </p:txBody>
      </p:sp>
      <p:sp>
        <p:nvSpPr>
          <p:cNvPr id="23" name="TextBox 22"/>
          <p:cNvSpPr txBox="1"/>
          <p:nvPr/>
        </p:nvSpPr>
        <p:spPr>
          <a:xfrm>
            <a:off x="8122920" y="5486400"/>
            <a:ext cx="2987040" cy="502920"/>
          </a:xfrm>
          <a:prstGeom prst="rect">
            <a:avLst/>
          </a:prstGeom>
          <a:noFill/>
        </p:spPr>
        <p:txBody>
          <a:bodyPr wrap="square" lIns="0" rIns="0" tIns="0" bIns="0">
            <a:spAutoFit/>
          </a:bodyPr>
          <a:lstStyle/>
          <a:p>
            <a:pPr>
              <a:lnSpc>
                <a:spcPct val="130000"/>
              </a:lnSpc>
            </a:pPr>
            <a:r>
              <a:rPr sz="1200" b="1" i="0">
                <a:solidFill>
                  <a:srgbClr val="FFFFFF"/>
                </a:solidFill>
                <a:latin typeface="Calibri"/>
              </a:rPr>
              <a:t>Quit.</a:t>
            </a:r>
            <a:r>
              <a:rPr sz="1200" b="0" i="0">
                <a:solidFill>
                  <a:srgbClr val="FFFFFF"/>
                </a:solidFill>
                <a:latin typeface="Calibri"/>
              </a:rPr>
              <a:t> They didn't have what you have now. You will be in the other 20.</a:t>
            </a:r>
          </a:p>
        </p:txBody>
      </p:sp>
      <p:sp>
        <p:nvSpPr>
          <p:cNvPr id="24" name="TextBox 23"/>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25" name="TextBox 24"/>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48 / 51</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WHERE YOU GO FROM HERE</a:t>
            </a:r>
          </a:p>
        </p:txBody>
      </p:sp>
      <p:sp>
        <p:nvSpPr>
          <p:cNvPr id="5" name="TextBox 4"/>
          <p:cNvSpPr txBox="1"/>
          <p:nvPr/>
        </p:nvSpPr>
        <p:spPr>
          <a:xfrm>
            <a:off x="868680" y="1143000"/>
            <a:ext cx="10424160" cy="1021080"/>
          </a:xfrm>
          <a:prstGeom prst="rect">
            <a:avLst/>
          </a:prstGeom>
          <a:noFill/>
        </p:spPr>
        <p:txBody>
          <a:bodyPr wrap="square" lIns="0" rIns="0" tIns="0" bIns="0">
            <a:spAutoFit/>
          </a:bodyPr>
          <a:lstStyle/>
          <a:p>
            <a:pPr>
              <a:lnSpc>
                <a:spcPct val="110000"/>
              </a:lnSpc>
            </a:pPr>
            <a:r>
              <a:rPr sz="3000" b="1" i="0">
                <a:solidFill>
                  <a:srgbClr val="1A1A1A"/>
                </a:solidFill>
                <a:latin typeface="Calibri"/>
              </a:rPr>
              <a:t>If you want to use AI better — you're done. If you want to </a:t>
            </a:r>
            <a:r>
              <a:rPr sz="3000" b="1" i="1">
                <a:solidFill>
                  <a:srgbClr val="1A1A1A"/>
                </a:solidFill>
                <a:latin typeface="Calibri"/>
              </a:rPr>
              <a:t>build</a:t>
            </a:r>
            <a:r>
              <a:rPr sz="3000" b="1" i="0">
                <a:solidFill>
                  <a:srgbClr val="1A1A1A"/>
                </a:solidFill>
                <a:latin typeface="Calibri"/>
              </a:rPr>
              <a:t> — Course 2 is next.</a:t>
            </a:r>
          </a:p>
        </p:txBody>
      </p:sp>
      <p:sp>
        <p:nvSpPr>
          <p:cNvPr id="6" name="TextBox 5"/>
          <p:cNvSpPr txBox="1"/>
          <p:nvPr/>
        </p:nvSpPr>
        <p:spPr>
          <a:xfrm>
            <a:off x="868680" y="2392680"/>
            <a:ext cx="4937760" cy="411480"/>
          </a:xfrm>
          <a:prstGeom prst="rect">
            <a:avLst/>
          </a:prstGeom>
          <a:noFill/>
        </p:spPr>
        <p:txBody>
          <a:bodyPr wrap="square" lIns="0" rIns="0" tIns="0" bIns="0">
            <a:spAutoFit/>
          </a:bodyPr>
          <a:lstStyle/>
          <a:p>
            <a:r>
              <a:rPr sz="1200" b="1" i="0">
                <a:solidFill>
                  <a:srgbClr val="CC0000"/>
                </a:solidFill>
                <a:latin typeface="Calibri"/>
              </a:rPr>
              <a:t>COURSE 2 · BUILDER ORIENTATION</a:t>
            </a:r>
          </a:p>
        </p:txBody>
      </p:sp>
      <p:sp>
        <p:nvSpPr>
          <p:cNvPr id="7" name="Rectangle 6"/>
          <p:cNvSpPr/>
          <p:nvPr/>
        </p:nvSpPr>
        <p:spPr>
          <a:xfrm>
            <a:off x="868680" y="2776728"/>
            <a:ext cx="4937760" cy="2286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2941320"/>
            <a:ext cx="4937760" cy="3139440"/>
          </a:xfrm>
          <a:prstGeom prst="rect">
            <a:avLst/>
          </a:prstGeom>
          <a:noFill/>
        </p:spPr>
        <p:txBody>
          <a:bodyPr wrap="square" lIns="0" rIns="0" tIns="0" bIns="0">
            <a:spAutoFit/>
          </a:bodyPr>
          <a:lstStyle/>
          <a:p>
            <a:pPr>
              <a:lnSpc>
                <a:spcPct val="140000"/>
              </a:lnSpc>
              <a:spcAft>
                <a:spcPts val="1000"/>
              </a:spcAft>
            </a:pPr>
            <a:r>
              <a:rPr sz="1500" b="1" i="0">
                <a:solidFill>
                  <a:srgbClr val="1A1A1A"/>
                </a:solidFill>
                <a:latin typeface="Calibri"/>
              </a:rPr>
              <a:t>2 hours. Aspiring builders.</a:t>
            </a:r>
            <a:r>
              <a:rPr sz="1500" b="0" i="0">
                <a:solidFill>
                  <a:srgbClr val="1A1A1A"/>
                </a:solidFill>
                <a:latin typeface="Calibri"/>
              </a:rPr>
              <a:t> From user to builder. Live builds. Debugging with AI. Decomposition exercises on a real problem you bring.</a:t>
            </a:r>
          </a:p>
          <a:p>
            <a:pPr>
              <a:lnSpc>
                <a:spcPct val="140000"/>
              </a:lnSpc>
              <a:spcAft>
                <a:spcPts val="1000"/>
              </a:spcAft>
            </a:pPr>
            <a:r>
              <a:rPr sz="1500" b="1" i="0">
                <a:solidFill>
                  <a:srgbClr val="1A1A1A"/>
                </a:solidFill>
                <a:latin typeface="Calibri"/>
              </a:rPr>
              <a:t>Bring:</a:t>
            </a:r>
            <a:r>
              <a:rPr sz="1500" b="0" i="0">
                <a:solidFill>
                  <a:srgbClr val="1A1A1A"/>
                </a:solidFill>
                <a:latin typeface="Calibri"/>
              </a:rPr>
              <a:t> a problem in your workflow you want to solve with a tool.</a:t>
            </a:r>
          </a:p>
        </p:txBody>
      </p:sp>
      <p:sp>
        <p:nvSpPr>
          <p:cNvPr id="9" name="TextBox 8"/>
          <p:cNvSpPr txBox="1"/>
          <p:nvPr/>
        </p:nvSpPr>
        <p:spPr>
          <a:xfrm>
            <a:off x="6172200" y="2392680"/>
            <a:ext cx="4937760" cy="411480"/>
          </a:xfrm>
          <a:prstGeom prst="rect">
            <a:avLst/>
          </a:prstGeom>
          <a:noFill/>
        </p:spPr>
        <p:txBody>
          <a:bodyPr wrap="square" lIns="0" rIns="0" tIns="0" bIns="0">
            <a:spAutoFit/>
          </a:bodyPr>
          <a:lstStyle/>
          <a:p>
            <a:r>
              <a:rPr sz="1200" b="1" i="0">
                <a:solidFill>
                  <a:srgbClr val="D4B11A"/>
                </a:solidFill>
                <a:latin typeface="Calibri"/>
              </a:rPr>
              <a:t>FOR EVERYONE ELSE</a:t>
            </a:r>
          </a:p>
        </p:txBody>
      </p:sp>
      <p:sp>
        <p:nvSpPr>
          <p:cNvPr id="10" name="Rectangle 9"/>
          <p:cNvSpPr/>
          <p:nvPr/>
        </p:nvSpPr>
        <p:spPr>
          <a:xfrm>
            <a:off x="6172200" y="2776728"/>
            <a:ext cx="4937760" cy="2286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172200" y="2941320"/>
            <a:ext cx="4937760" cy="3139440"/>
          </a:xfrm>
          <a:prstGeom prst="rect">
            <a:avLst/>
          </a:prstGeom>
          <a:noFill/>
        </p:spPr>
        <p:txBody>
          <a:bodyPr wrap="square" lIns="0" rIns="0" tIns="0" bIns="0">
            <a:spAutoFit/>
          </a:bodyPr>
          <a:lstStyle/>
          <a:p>
            <a:pPr>
              <a:lnSpc>
                <a:spcPct val="140000"/>
              </a:lnSpc>
              <a:spcAft>
                <a:spcPts val="1000"/>
              </a:spcAft>
            </a:pPr>
            <a:r>
              <a:rPr sz="1500" b="0" i="0">
                <a:solidFill>
                  <a:srgbClr val="1A1A1A"/>
                </a:solidFill>
                <a:latin typeface="Calibri"/>
              </a:rPr>
              <a:t>Keep applying the six skills this week. Re-take this course on the EDD site any time. Add to your section's frontier map. Recommend the course to one person who hasn't taken it.</a:t>
            </a:r>
          </a:p>
        </p:txBody>
      </p:sp>
      <p:sp>
        <p:nvSpPr>
          <p:cNvPr id="12" name="TextBox 11"/>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3" name="TextBox 12"/>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49 / 51</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AF9F6"/>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371600"/>
            <a:ext cx="5669280" cy="4389120"/>
          </a:xfrm>
          <a:prstGeom prst="rect">
            <a:avLst/>
          </a:prstGeom>
          <a:noFill/>
        </p:spPr>
        <p:txBody>
          <a:bodyPr wrap="square" lIns="0" rIns="0" tIns="0" bIns="0">
            <a:spAutoFit/>
          </a:bodyPr>
          <a:lstStyle/>
          <a:p>
            <a:pPr>
              <a:lnSpc>
                <a:spcPct val="90000"/>
              </a:lnSpc>
            </a:pPr>
            <a:r>
              <a:rPr sz="17000" b="1">
                <a:solidFill>
                  <a:srgbClr val="CC0000"/>
                </a:solidFill>
                <a:latin typeface="Calibri"/>
              </a:rPr>
              <a:t>80</a:t>
            </a:r>
            <a:r>
              <a:rPr sz="7000" b="1">
                <a:solidFill>
                  <a:srgbClr val="1A1A1A"/>
                </a:solidFill>
                <a:latin typeface="Calibri"/>
              </a:rPr>
              <a:t> %</a:t>
            </a:r>
          </a:p>
        </p:txBody>
      </p:sp>
      <p:sp>
        <p:nvSpPr>
          <p:cNvPr id="5" name="TextBox 4"/>
          <p:cNvSpPr txBox="1"/>
          <p:nvPr/>
        </p:nvSpPr>
        <p:spPr>
          <a:xfrm>
            <a:off x="6949440" y="1828800"/>
            <a:ext cx="4572000" cy="292608"/>
          </a:xfrm>
          <a:prstGeom prst="rect">
            <a:avLst/>
          </a:prstGeom>
          <a:noFill/>
        </p:spPr>
        <p:txBody>
          <a:bodyPr wrap="square" lIns="0" rIns="0" tIns="0" bIns="0">
            <a:spAutoFit/>
          </a:bodyPr>
          <a:lstStyle/>
          <a:p>
            <a:r>
              <a:rPr sz="1100" b="1" i="0">
                <a:solidFill>
                  <a:srgbClr val="CC0000"/>
                </a:solidFill>
                <a:latin typeface="Calibri"/>
              </a:rPr>
              <a:t>MICROSOFT WORK TREND INDEX</a:t>
            </a:r>
          </a:p>
        </p:txBody>
      </p:sp>
      <p:sp>
        <p:nvSpPr>
          <p:cNvPr id="6" name="TextBox 5"/>
          <p:cNvSpPr txBox="1"/>
          <p:nvPr/>
        </p:nvSpPr>
        <p:spPr>
          <a:xfrm>
            <a:off x="6949440" y="2194560"/>
            <a:ext cx="4572000" cy="1828800"/>
          </a:xfrm>
          <a:prstGeom prst="rect">
            <a:avLst/>
          </a:prstGeom>
          <a:noFill/>
        </p:spPr>
        <p:txBody>
          <a:bodyPr wrap="square" lIns="0" rIns="0" tIns="0" bIns="0">
            <a:spAutoFit/>
          </a:bodyPr>
          <a:lstStyle/>
          <a:p>
            <a:pPr>
              <a:lnSpc>
                <a:spcPct val="115000"/>
              </a:lnSpc>
            </a:pPr>
            <a:r>
              <a:rPr sz="2600" b="1" i="0">
                <a:solidFill>
                  <a:srgbClr val="1A1A1A"/>
                </a:solidFill>
                <a:latin typeface="Calibri"/>
              </a:rPr>
              <a:t>Three weeks of excitement. Then a crater.</a:t>
            </a:r>
          </a:p>
        </p:txBody>
      </p:sp>
      <p:sp>
        <p:nvSpPr>
          <p:cNvPr id="7" name="TextBox 6"/>
          <p:cNvSpPr txBox="1"/>
          <p:nvPr/>
        </p:nvSpPr>
        <p:spPr>
          <a:xfrm>
            <a:off x="6949440" y="3657600"/>
            <a:ext cx="4572000" cy="2286000"/>
          </a:xfrm>
          <a:prstGeom prst="rect">
            <a:avLst/>
          </a:prstGeom>
          <a:noFill/>
        </p:spPr>
        <p:txBody>
          <a:bodyPr wrap="square" lIns="0" rIns="0" tIns="0" bIns="0">
            <a:spAutoFit/>
          </a:bodyPr>
          <a:lstStyle/>
          <a:p>
            <a:pPr>
              <a:lnSpc>
                <a:spcPct val="140000"/>
              </a:lnSpc>
              <a:spcAft>
                <a:spcPts val="1000"/>
              </a:spcAft>
            </a:pPr>
            <a:r>
              <a:rPr sz="1400" b="0" i="0">
                <a:solidFill>
                  <a:srgbClr val="555555"/>
                </a:solidFill>
                <a:latin typeface="Calibri"/>
              </a:rPr>
              <a:t>Microsoft tracked AI tool adoption across 300,000+ employees. Excitement peaked at three weeks. Then most people quietly stopped.</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05 / 51</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5D130"/>
        </a:solidFill>
        <a:effectLst/>
      </p:bgPr>
    </p:bg>
    <p:spTree>
      <p:nvGrpSpPr>
        <p:cNvPr id="1" name=""/>
        <p:cNvGrpSpPr/>
        <p:nvPr/>
      </p:nvGrpSpPr>
      <p:grpSpPr/>
      <p:sp>
        <p:nvSpPr>
          <p:cNvPr id="2" name="Rectangle 1"/>
          <p:cNvSpPr/>
          <p:nvPr/>
        </p:nvSpPr>
        <p:spPr>
          <a:xfrm>
            <a:off x="0" y="0"/>
            <a:ext cx="12191695" cy="73152"/>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68680" y="822960"/>
            <a:ext cx="1440180" cy="36576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lIns="137160" rIns="137160" tIns="36576" bIns="36576" wrap="square"/>
          <a:lstStyle/>
          <a:p>
            <a:pPr algn="ctr"/>
            <a:r>
              <a:rPr sz="1100" b="1" i="0">
                <a:solidFill>
                  <a:srgbClr val="F5D130"/>
                </a:solidFill>
                <a:latin typeface="Calibri"/>
              </a:rPr>
              <a:t>INSTRUCTOR ONLY</a:t>
            </a:r>
          </a:p>
        </p:txBody>
      </p:sp>
      <p:sp>
        <p:nvSpPr>
          <p:cNvPr id="4" name="TextBox 3"/>
          <p:cNvSpPr txBox="1"/>
          <p:nvPr/>
        </p:nvSpPr>
        <p:spPr>
          <a:xfrm>
            <a:off x="2537460" y="859536"/>
            <a:ext cx="7315200" cy="365760"/>
          </a:xfrm>
          <a:prstGeom prst="rect">
            <a:avLst/>
          </a:prstGeom>
          <a:noFill/>
        </p:spPr>
        <p:txBody>
          <a:bodyPr wrap="square" lIns="0" rIns="0" tIns="0" bIns="0">
            <a:spAutoFit/>
          </a:bodyPr>
          <a:lstStyle/>
          <a:p>
            <a:r>
              <a:rPr sz="1100" b="1" i="0">
                <a:solidFill>
                  <a:srgbClr val="1A1A1A"/>
                </a:solidFill>
                <a:latin typeface="Calibri"/>
              </a:rPr>
              <a:t>AFTER CLASS — BEFORE YOU FORGET</a:t>
            </a:r>
          </a:p>
        </p:txBody>
      </p:sp>
      <p:sp>
        <p:nvSpPr>
          <p:cNvPr id="5" name="TextBox 4"/>
          <p:cNvSpPr txBox="1"/>
          <p:nvPr/>
        </p:nvSpPr>
        <p:spPr>
          <a:xfrm>
            <a:off x="868680" y="1463040"/>
            <a:ext cx="10424160" cy="914400"/>
          </a:xfrm>
          <a:prstGeom prst="rect">
            <a:avLst/>
          </a:prstGeom>
          <a:noFill/>
        </p:spPr>
        <p:txBody>
          <a:bodyPr wrap="square" lIns="0" rIns="0" tIns="0" bIns="0">
            <a:spAutoFit/>
          </a:bodyPr>
          <a:lstStyle/>
          <a:p>
            <a:pPr>
              <a:lnSpc>
                <a:spcPct val="105000"/>
              </a:lnSpc>
            </a:pPr>
            <a:r>
              <a:rPr sz="3600" b="1" i="0">
                <a:solidFill>
                  <a:srgbClr val="1A1A1A"/>
                </a:solidFill>
                <a:latin typeface="Calibri"/>
              </a:rPr>
              <a:t>What to do once the room clears.</a:t>
            </a:r>
          </a:p>
        </p:txBody>
      </p:sp>
      <p:sp>
        <p:nvSpPr>
          <p:cNvPr id="6" name="TextBox 5"/>
          <p:cNvSpPr txBox="1"/>
          <p:nvPr/>
        </p:nvSpPr>
        <p:spPr>
          <a:xfrm>
            <a:off x="868680" y="2377440"/>
            <a:ext cx="4937760" cy="411480"/>
          </a:xfrm>
          <a:prstGeom prst="rect">
            <a:avLst/>
          </a:prstGeom>
          <a:noFill/>
        </p:spPr>
        <p:txBody>
          <a:bodyPr wrap="square" lIns="0" rIns="0" tIns="0" bIns="0">
            <a:spAutoFit/>
          </a:bodyPr>
          <a:lstStyle/>
          <a:p>
            <a:r>
              <a:rPr sz="1200" b="1" i="0">
                <a:solidFill>
                  <a:srgbClr val="1A1A1A"/>
                </a:solidFill>
                <a:latin typeface="Calibri"/>
              </a:rPr>
              <a:t>TODAY (WITHIN 1 HOUR)</a:t>
            </a:r>
          </a:p>
        </p:txBody>
      </p:sp>
      <p:sp>
        <p:nvSpPr>
          <p:cNvPr id="7" name="TextBox 6"/>
          <p:cNvSpPr txBox="1"/>
          <p:nvPr/>
        </p:nvSpPr>
        <p:spPr>
          <a:xfrm>
            <a:off x="86868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1A1A1A"/>
                </a:solidFill>
                <a:latin typeface="Calibri"/>
              </a:rPr>
              <a:t>1.  </a:t>
            </a:r>
            <a:r>
              <a:rPr sz="1500" b="0" i="0">
                <a:solidFill>
                  <a:srgbClr val="2A2A2A"/>
                </a:solidFill>
                <a:latin typeface="Calibri"/>
              </a:rPr>
              <a:t>Send the Teams chat transcript — especially the seeded frontier map — to every attendee.</a:t>
            </a:r>
          </a:p>
          <a:p>
            <a:pPr>
              <a:lnSpc>
                <a:spcPct val="130000"/>
              </a:lnSpc>
              <a:spcAft>
                <a:spcPts val="600"/>
              </a:spcAft>
            </a:pPr>
            <a:r>
              <a:rPr sz="1500" b="1">
                <a:solidFill>
                  <a:srgbClr val="1A1A1A"/>
                </a:solidFill>
                <a:latin typeface="Calibri"/>
              </a:rPr>
              <a:t>2.  </a:t>
            </a:r>
            <a:r>
              <a:rPr sz="1500" b="0" i="0">
                <a:solidFill>
                  <a:srgbClr val="2A2A2A"/>
                </a:solidFill>
                <a:latin typeface="Calibri"/>
              </a:rPr>
              <a:t>Note which knowledge-check questions caused the longest pause; flag for next delivery.</a:t>
            </a:r>
          </a:p>
          <a:p>
            <a:pPr>
              <a:lnSpc>
                <a:spcPct val="130000"/>
              </a:lnSpc>
              <a:spcAft>
                <a:spcPts val="600"/>
              </a:spcAft>
            </a:pPr>
            <a:r>
              <a:rPr sz="1500" b="1">
                <a:solidFill>
                  <a:srgbClr val="1A1A1A"/>
                </a:solidFill>
                <a:latin typeface="Calibri"/>
              </a:rPr>
              <a:t>3.  </a:t>
            </a:r>
            <a:r>
              <a:rPr sz="1500" b="0" i="0">
                <a:solidFill>
                  <a:srgbClr val="2A2A2A"/>
                </a:solidFill>
                <a:latin typeface="Calibri"/>
              </a:rPr>
              <a:t>Capture any failure cases the room shared — they're examples for the next cohort.</a:t>
            </a:r>
          </a:p>
        </p:txBody>
      </p:sp>
      <p:sp>
        <p:nvSpPr>
          <p:cNvPr id="8" name="TextBox 7"/>
          <p:cNvSpPr txBox="1"/>
          <p:nvPr/>
        </p:nvSpPr>
        <p:spPr>
          <a:xfrm>
            <a:off x="6172200" y="2377440"/>
            <a:ext cx="4937760" cy="411480"/>
          </a:xfrm>
          <a:prstGeom prst="rect">
            <a:avLst/>
          </a:prstGeom>
          <a:noFill/>
        </p:spPr>
        <p:txBody>
          <a:bodyPr wrap="square" lIns="0" rIns="0" tIns="0" bIns="0">
            <a:spAutoFit/>
          </a:bodyPr>
          <a:lstStyle/>
          <a:p>
            <a:r>
              <a:rPr sz="1200" b="1" i="0">
                <a:solidFill>
                  <a:srgbClr val="1A1A1A"/>
                </a:solidFill>
                <a:latin typeface="Calibri"/>
              </a:rPr>
              <a:t>THIS WEEK</a:t>
            </a:r>
          </a:p>
        </p:txBody>
      </p:sp>
      <p:sp>
        <p:nvSpPr>
          <p:cNvPr id="9" name="TextBox 8"/>
          <p:cNvSpPr txBox="1"/>
          <p:nvPr/>
        </p:nvSpPr>
        <p:spPr>
          <a:xfrm>
            <a:off x="6172200" y="2834640"/>
            <a:ext cx="4937760" cy="3246120"/>
          </a:xfrm>
          <a:prstGeom prst="rect">
            <a:avLst/>
          </a:prstGeom>
          <a:noFill/>
        </p:spPr>
        <p:txBody>
          <a:bodyPr wrap="square" lIns="0" rIns="0" tIns="0" bIns="0">
            <a:spAutoFit/>
          </a:bodyPr>
          <a:lstStyle/>
          <a:p>
            <a:pPr>
              <a:lnSpc>
                <a:spcPct val="130000"/>
              </a:lnSpc>
              <a:spcAft>
                <a:spcPts val="600"/>
              </a:spcAft>
            </a:pPr>
            <a:r>
              <a:rPr sz="1500" b="1">
                <a:solidFill>
                  <a:srgbClr val="1A1A1A"/>
                </a:solidFill>
                <a:latin typeface="Calibri"/>
              </a:rPr>
              <a:t>1.  </a:t>
            </a:r>
            <a:r>
              <a:rPr sz="1500" b="0" i="0">
                <a:solidFill>
                  <a:srgbClr val="2A2A2A"/>
                </a:solidFill>
                <a:latin typeface="Calibri"/>
              </a:rPr>
              <a:t>One-week follow-up message: ask attendees what they tried and what failed.</a:t>
            </a:r>
          </a:p>
          <a:p>
            <a:pPr>
              <a:lnSpc>
                <a:spcPct val="130000"/>
              </a:lnSpc>
              <a:spcAft>
                <a:spcPts val="600"/>
              </a:spcAft>
            </a:pPr>
            <a:r>
              <a:rPr sz="1500" b="1">
                <a:solidFill>
                  <a:srgbClr val="1A1A1A"/>
                </a:solidFill>
                <a:latin typeface="Calibri"/>
              </a:rPr>
              <a:t>2.  </a:t>
            </a:r>
            <a:r>
              <a:rPr sz="1500" b="0" i="0">
                <a:solidFill>
                  <a:srgbClr val="2A2A2A"/>
                </a:solidFill>
                <a:latin typeface="Calibri"/>
              </a:rPr>
              <a:t>Forward Builder Orientation sign-ups to the program coordinator.</a:t>
            </a:r>
          </a:p>
          <a:p>
            <a:pPr>
              <a:lnSpc>
                <a:spcPct val="130000"/>
              </a:lnSpc>
              <a:spcAft>
                <a:spcPts val="600"/>
              </a:spcAft>
            </a:pPr>
            <a:r>
              <a:rPr sz="1500" b="1">
                <a:solidFill>
                  <a:srgbClr val="1A1A1A"/>
                </a:solidFill>
                <a:latin typeface="Calibri"/>
              </a:rPr>
              <a:t>3.  </a:t>
            </a:r>
            <a:r>
              <a:rPr sz="1500" b="0" i="0">
                <a:solidFill>
                  <a:srgbClr val="2A2A2A"/>
                </a:solidFill>
                <a:latin typeface="Calibri"/>
              </a:rPr>
              <a:t>Update the EDD frontier-map page with new examples from the cohort.</a:t>
            </a:r>
          </a:p>
          <a:p>
            <a:pPr>
              <a:lnSpc>
                <a:spcPct val="130000"/>
              </a:lnSpc>
              <a:spcAft>
                <a:spcPts val="600"/>
              </a:spcAft>
            </a:pPr>
            <a:r>
              <a:rPr sz="1500" b="1">
                <a:solidFill>
                  <a:srgbClr val="1A1A1A"/>
                </a:solidFill>
                <a:latin typeface="Calibri"/>
              </a:rPr>
              <a:t>4.  </a:t>
            </a:r>
            <a:r>
              <a:rPr sz="1500" b="0" i="0">
                <a:solidFill>
                  <a:srgbClr val="2A2A2A"/>
                </a:solidFill>
                <a:latin typeface="Calibri"/>
              </a:rPr>
              <a:t>Schedule the next session before momentum decays. </a:t>
            </a:r>
            <a:r>
              <a:rPr sz="1500" b="1" i="0">
                <a:solidFill>
                  <a:srgbClr val="2A2A2A"/>
                </a:solidFill>
                <a:latin typeface="Calibri"/>
              </a:rPr>
              <a:t>11 weeks to habit, remember.</a:t>
            </a:r>
          </a:p>
        </p:txBody>
      </p:sp>
      <p:sp>
        <p:nvSpPr>
          <p:cNvPr id="10" name="TextBox 9"/>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11" name="TextBox 10"/>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50 / 51</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1A1A1A"/>
        </a:solidFill>
        <a:effectLst/>
      </p:bgPr>
    </p:bg>
    <p:spTree>
      <p:nvGrpSpPr>
        <p:cNvPr id="1" name=""/>
        <p:cNvGrpSpPr/>
        <p:nvPr/>
      </p:nvGrpSpPr>
      <p:grpSpPr/>
      <p:sp>
        <p:nvSpPr>
          <p:cNvPr id="2" name="Rectangle 1"/>
          <p:cNvSpPr/>
          <p:nvPr/>
        </p:nvSpPr>
        <p:spPr>
          <a:xfrm>
            <a:off x="0" y="0"/>
            <a:ext cx="8534186" cy="12801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12801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2011680"/>
            <a:ext cx="10058400" cy="365760"/>
          </a:xfrm>
          <a:prstGeom prst="rect">
            <a:avLst/>
          </a:prstGeom>
          <a:noFill/>
        </p:spPr>
        <p:txBody>
          <a:bodyPr wrap="square" lIns="0" rIns="0" tIns="0" bIns="0">
            <a:spAutoFit/>
          </a:bodyPr>
          <a:lstStyle/>
          <a:p>
            <a:r>
              <a:rPr sz="1200" b="1" i="0">
                <a:solidFill>
                  <a:srgbClr val="F5D130"/>
                </a:solidFill>
                <a:latin typeface="Calibri"/>
              </a:rPr>
              <a:t>THANK YOU</a:t>
            </a:r>
          </a:p>
        </p:txBody>
      </p:sp>
      <p:sp>
        <p:nvSpPr>
          <p:cNvPr id="5" name="TextBox 4"/>
          <p:cNvSpPr txBox="1"/>
          <p:nvPr/>
        </p:nvSpPr>
        <p:spPr>
          <a:xfrm>
            <a:off x="868680" y="2514600"/>
            <a:ext cx="10424160" cy="1645920"/>
          </a:xfrm>
          <a:prstGeom prst="rect">
            <a:avLst/>
          </a:prstGeom>
          <a:noFill/>
        </p:spPr>
        <p:txBody>
          <a:bodyPr wrap="square" lIns="0" rIns="0" tIns="0" bIns="0">
            <a:spAutoFit/>
          </a:bodyPr>
          <a:lstStyle/>
          <a:p>
            <a:pPr>
              <a:lnSpc>
                <a:spcPct val="100000"/>
              </a:lnSpc>
            </a:pPr>
            <a:r>
              <a:rPr sz="7000" b="1" i="0">
                <a:solidFill>
                  <a:srgbClr val="FFFFFF"/>
                </a:solidFill>
                <a:latin typeface="Calibri"/>
              </a:rPr>
              <a:t>Questions?</a:t>
            </a:r>
          </a:p>
        </p:txBody>
      </p:sp>
      <p:sp>
        <p:nvSpPr>
          <p:cNvPr id="6" name="Rectangle 5"/>
          <p:cNvSpPr/>
          <p:nvPr/>
        </p:nvSpPr>
        <p:spPr>
          <a:xfrm>
            <a:off x="868680" y="4069080"/>
            <a:ext cx="146304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4343400"/>
            <a:ext cx="10424160" cy="1371600"/>
          </a:xfrm>
          <a:prstGeom prst="rect">
            <a:avLst/>
          </a:prstGeom>
          <a:noFill/>
        </p:spPr>
        <p:txBody>
          <a:bodyPr wrap="square" lIns="0" rIns="0" tIns="0" bIns="0">
            <a:spAutoFit/>
          </a:bodyPr>
          <a:lstStyle/>
          <a:p>
            <a:pPr>
              <a:lnSpc>
                <a:spcPct val="135000"/>
              </a:lnSpc>
            </a:pPr>
            <a:r>
              <a:rPr sz="1800" b="0" i="0">
                <a:solidFill>
                  <a:srgbClr val="C8C8C8"/>
                </a:solidFill>
                <a:latin typeface="Calibri"/>
              </a:rPr>
              <a:t>You now have the framework that separates the 20% who stick from the 80% who quit. The tools will keep changing. The six skills won't.</a:t>
            </a:r>
          </a:p>
        </p:txBody>
      </p:sp>
      <p:sp>
        <p:nvSpPr>
          <p:cNvPr id="8" name="TextBox 7"/>
          <p:cNvSpPr txBox="1"/>
          <p:nvPr/>
        </p:nvSpPr>
        <p:spPr>
          <a:xfrm>
            <a:off x="868680" y="5623560"/>
            <a:ext cx="10058400" cy="365760"/>
          </a:xfrm>
          <a:prstGeom prst="rect">
            <a:avLst/>
          </a:prstGeom>
          <a:noFill/>
        </p:spPr>
        <p:txBody>
          <a:bodyPr wrap="square" lIns="0" rIns="0" tIns="0" bIns="0">
            <a:spAutoFit/>
          </a:bodyPr>
          <a:lstStyle/>
          <a:p>
            <a:r>
              <a:rPr sz="1000" b="0" i="0">
                <a:solidFill>
                  <a:srgbClr val="8C8C8C"/>
                </a:solidFill>
                <a:latin typeface="Calibri"/>
              </a:rPr>
              <a:t>EXPERT-DRIVEN DEVELOPMENT · MCD-MONTEREY · UNCLASSIFIED</a:t>
            </a:r>
          </a:p>
        </p:txBody>
      </p:sp>
      <p:sp>
        <p:nvSpPr>
          <p:cNvPr id="9" name="TextBox 8"/>
          <p:cNvSpPr txBox="1"/>
          <p:nvPr/>
        </p:nvSpPr>
        <p:spPr>
          <a:xfrm>
            <a:off x="868680" y="6565392"/>
            <a:ext cx="7315200" cy="228600"/>
          </a:xfrm>
          <a:prstGeom prst="rect">
            <a:avLst/>
          </a:prstGeom>
          <a:noFill/>
        </p:spPr>
        <p:txBody>
          <a:bodyPr wrap="square" lIns="0" rIns="0" tIns="0" bIns="0">
            <a:spAutoFit/>
          </a:bodyPr>
          <a:lstStyle/>
          <a:p>
            <a:r>
              <a:rPr sz="900" b="0" i="0">
                <a:solidFill>
                  <a:srgbClr val="8C8C8C"/>
                </a:solidFill>
                <a:latin typeface="Calibri"/>
              </a:rPr>
              <a:t>COURSE 1 · AI FLUENCY FUNDAMENTALS</a:t>
            </a:r>
          </a:p>
        </p:txBody>
      </p:sp>
      <p:sp>
        <p:nvSpPr>
          <p:cNvPr id="10" name="TextBox 9"/>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C8C8C"/>
                </a:solidFill>
                <a:latin typeface="Calibri"/>
              </a:rPr>
              <a:t>51 / 51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FAILURE LOOP</a:t>
            </a:r>
          </a:p>
        </p:txBody>
      </p:sp>
      <p:sp>
        <p:nvSpPr>
          <p:cNvPr id="5" name="TextBox 4"/>
          <p:cNvSpPr txBox="1"/>
          <p:nvPr/>
        </p:nvSpPr>
        <p:spPr>
          <a:xfrm>
            <a:off x="868680" y="1143000"/>
            <a:ext cx="10424160" cy="777240"/>
          </a:xfrm>
          <a:prstGeom prst="rect">
            <a:avLst/>
          </a:prstGeom>
          <a:noFill/>
        </p:spPr>
        <p:txBody>
          <a:bodyPr wrap="square" lIns="0" rIns="0" tIns="0" bIns="0">
            <a:spAutoFit/>
          </a:bodyPr>
          <a:lstStyle/>
          <a:p>
            <a:pPr>
              <a:lnSpc>
                <a:spcPct val="105000"/>
              </a:lnSpc>
            </a:pPr>
            <a:r>
              <a:rPr sz="3400" b="1" i="0">
                <a:solidFill>
                  <a:srgbClr val="1A1A1A"/>
                </a:solidFill>
                <a:latin typeface="Calibri"/>
              </a:rPr>
              <a:t>It always looks the same.</a:t>
            </a:r>
          </a:p>
        </p:txBody>
      </p:sp>
      <p:sp>
        <p:nvSpPr>
          <p:cNvPr id="6" name="TextBox 5"/>
          <p:cNvSpPr txBox="1"/>
          <p:nvPr/>
        </p:nvSpPr>
        <p:spPr>
          <a:xfrm>
            <a:off x="868680" y="2103120"/>
            <a:ext cx="10424160" cy="219456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0" i="0">
                <a:solidFill>
                  <a:srgbClr val="1A1A1A"/>
                </a:solidFill>
                <a:latin typeface="Calibri"/>
              </a:rPr>
              <a:t>You type "help me with this report." You get something generic.</a:t>
            </a:r>
          </a:p>
          <a:p>
            <a:pPr>
              <a:lnSpc>
                <a:spcPct val="125000"/>
              </a:lnSpc>
              <a:spcAft>
                <a:spcPts val="600"/>
              </a:spcAft>
            </a:pPr>
            <a:r>
              <a:rPr sz="1800" b="1">
                <a:solidFill>
                  <a:srgbClr val="CC0000"/>
                </a:solidFill>
                <a:latin typeface="Calibri"/>
              </a:rPr>
              <a:t>▪  </a:t>
            </a:r>
            <a:r>
              <a:rPr sz="1800" b="0" i="0">
                <a:solidFill>
                  <a:srgbClr val="1A1A1A"/>
                </a:solidFill>
                <a:latin typeface="Calibri"/>
              </a:rPr>
              <a:t>You try again. You get something confident and wrong.</a:t>
            </a:r>
          </a:p>
          <a:p>
            <a:pPr>
              <a:lnSpc>
                <a:spcPct val="125000"/>
              </a:lnSpc>
              <a:spcAft>
                <a:spcPts val="600"/>
              </a:spcAft>
            </a:pPr>
            <a:r>
              <a:rPr sz="1800" b="1">
                <a:solidFill>
                  <a:srgbClr val="CC0000"/>
                </a:solidFill>
                <a:latin typeface="Calibri"/>
              </a:rPr>
              <a:t>▪  </a:t>
            </a:r>
            <a:r>
              <a:rPr sz="1800" b="0" i="0">
                <a:solidFill>
                  <a:srgbClr val="1A1A1A"/>
                </a:solidFill>
                <a:latin typeface="Calibri"/>
              </a:rPr>
              <a:t>You try a third time. You decide it's faster to do it yourself.</a:t>
            </a:r>
          </a:p>
          <a:p>
            <a:pPr>
              <a:lnSpc>
                <a:spcPct val="125000"/>
              </a:lnSpc>
              <a:spcAft>
                <a:spcPts val="600"/>
              </a:spcAft>
            </a:pPr>
            <a:r>
              <a:rPr sz="1800" b="1">
                <a:solidFill>
                  <a:srgbClr val="CC0000"/>
                </a:solidFill>
                <a:latin typeface="Calibri"/>
              </a:rPr>
              <a:t>▪  </a:t>
            </a:r>
            <a:r>
              <a:rPr sz="1800" b="0" i="0">
                <a:solidFill>
                  <a:srgbClr val="1A1A1A"/>
                </a:solidFill>
                <a:latin typeface="Calibri"/>
              </a:rPr>
              <a:t>You never come back.</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06 / 51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9F6"/>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1371600"/>
            <a:ext cx="5669280" cy="4389120"/>
          </a:xfrm>
          <a:prstGeom prst="rect">
            <a:avLst/>
          </a:prstGeom>
          <a:noFill/>
        </p:spPr>
        <p:txBody>
          <a:bodyPr wrap="square" lIns="0" rIns="0" tIns="0" bIns="0">
            <a:spAutoFit/>
          </a:bodyPr>
          <a:lstStyle/>
          <a:p>
            <a:pPr>
              <a:lnSpc>
                <a:spcPct val="90000"/>
              </a:lnSpc>
            </a:pPr>
            <a:r>
              <a:rPr sz="17000" b="1">
                <a:solidFill>
                  <a:srgbClr val="CC0000"/>
                </a:solidFill>
                <a:latin typeface="Calibri"/>
              </a:rPr>
              <a:t>25</a:t>
            </a:r>
            <a:r>
              <a:rPr sz="7000" b="1">
                <a:solidFill>
                  <a:srgbClr val="1A1A1A"/>
                </a:solidFill>
                <a:latin typeface="Calibri"/>
              </a:rPr>
              <a:t> MIN</a:t>
            </a:r>
          </a:p>
        </p:txBody>
      </p:sp>
      <p:sp>
        <p:nvSpPr>
          <p:cNvPr id="5" name="TextBox 4"/>
          <p:cNvSpPr txBox="1"/>
          <p:nvPr/>
        </p:nvSpPr>
        <p:spPr>
          <a:xfrm>
            <a:off x="6949440" y="1828800"/>
            <a:ext cx="4572000" cy="292608"/>
          </a:xfrm>
          <a:prstGeom prst="rect">
            <a:avLst/>
          </a:prstGeom>
          <a:noFill/>
        </p:spPr>
        <p:txBody>
          <a:bodyPr wrap="square" lIns="0" rIns="0" tIns="0" bIns="0">
            <a:spAutoFit/>
          </a:bodyPr>
          <a:lstStyle/>
          <a:p>
            <a:r>
              <a:rPr sz="1100" b="1" i="0">
                <a:solidFill>
                  <a:srgbClr val="CC0000"/>
                </a:solidFill>
                <a:latin typeface="Calibri"/>
              </a:rPr>
              <a:t>UK GOVERNMENT DIGITAL SERVICES</a:t>
            </a:r>
          </a:p>
        </p:txBody>
      </p:sp>
      <p:sp>
        <p:nvSpPr>
          <p:cNvPr id="6" name="TextBox 5"/>
          <p:cNvSpPr txBox="1"/>
          <p:nvPr/>
        </p:nvSpPr>
        <p:spPr>
          <a:xfrm>
            <a:off x="6949440" y="2194560"/>
            <a:ext cx="4572000" cy="1828800"/>
          </a:xfrm>
          <a:prstGeom prst="rect">
            <a:avLst/>
          </a:prstGeom>
          <a:noFill/>
        </p:spPr>
        <p:txBody>
          <a:bodyPr wrap="square" lIns="0" rIns="0" tIns="0" bIns="0">
            <a:spAutoFit/>
          </a:bodyPr>
          <a:lstStyle/>
          <a:p>
            <a:pPr>
              <a:lnSpc>
                <a:spcPct val="115000"/>
              </a:lnSpc>
            </a:pPr>
            <a:r>
              <a:rPr sz="2600" b="1" i="0">
                <a:solidFill>
                  <a:srgbClr val="1A1A1A"/>
                </a:solidFill>
                <a:latin typeface="Calibri"/>
              </a:rPr>
              <a:t>Per worker. Per day. With training.</a:t>
            </a:r>
          </a:p>
        </p:txBody>
      </p:sp>
      <p:sp>
        <p:nvSpPr>
          <p:cNvPr id="7" name="TextBox 6"/>
          <p:cNvSpPr txBox="1"/>
          <p:nvPr/>
        </p:nvSpPr>
        <p:spPr>
          <a:xfrm>
            <a:off x="6949440" y="3657600"/>
            <a:ext cx="4572000" cy="2286000"/>
          </a:xfrm>
          <a:prstGeom prst="rect">
            <a:avLst/>
          </a:prstGeom>
          <a:noFill/>
        </p:spPr>
        <p:txBody>
          <a:bodyPr wrap="square" lIns="0" rIns="0" tIns="0" bIns="0">
            <a:spAutoFit/>
          </a:bodyPr>
          <a:lstStyle/>
          <a:p>
            <a:pPr>
              <a:lnSpc>
                <a:spcPct val="140000"/>
              </a:lnSpc>
              <a:spcAft>
                <a:spcPts val="1000"/>
              </a:spcAft>
            </a:pPr>
            <a:r>
              <a:rPr sz="1400" b="0" i="0">
                <a:solidFill>
                  <a:srgbClr val="555555"/>
                </a:solidFill>
                <a:latin typeface="Calibri"/>
              </a:rPr>
              <a:t>20,000 government workers, 12 departments, three months. After training, 80% refused to give the tools back — and 9 of 12 departments kept their licenses.</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07 / 51</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828800" y="1463040"/>
            <a:ext cx="1828800" cy="1645920"/>
          </a:xfrm>
          <a:prstGeom prst="rect">
            <a:avLst/>
          </a:prstGeom>
          <a:noFill/>
        </p:spPr>
        <p:txBody>
          <a:bodyPr wrap="square" lIns="0" rIns="0" tIns="0" bIns="0">
            <a:spAutoFit/>
          </a:bodyPr>
          <a:lstStyle/>
          <a:p>
            <a:pPr>
              <a:lnSpc>
                <a:spcPct val="60000"/>
              </a:lnSpc>
            </a:pPr>
            <a:r>
              <a:rPr sz="18000" b="1" i="0">
                <a:solidFill>
                  <a:srgbClr val="F5D130"/>
                </a:solidFill>
                <a:latin typeface="Calibri"/>
              </a:rPr>
              <a:t>“</a:t>
            </a:r>
          </a:p>
        </p:txBody>
      </p:sp>
      <p:sp>
        <p:nvSpPr>
          <p:cNvPr id="5" name="TextBox 4"/>
          <p:cNvSpPr txBox="1"/>
          <p:nvPr/>
        </p:nvSpPr>
        <p:spPr>
          <a:xfrm>
            <a:off x="1828800" y="3017520"/>
            <a:ext cx="8503920" cy="2743200"/>
          </a:xfrm>
          <a:prstGeom prst="rect">
            <a:avLst/>
          </a:prstGeom>
          <a:noFill/>
        </p:spPr>
        <p:txBody>
          <a:bodyPr wrap="square" lIns="0" rIns="0" tIns="0" bIns="0">
            <a:spAutoFit/>
          </a:bodyPr>
          <a:lstStyle/>
          <a:p>
            <a:pPr>
              <a:lnSpc>
                <a:spcPct val="110000"/>
              </a:lnSpc>
            </a:pPr>
            <a:r>
              <a:rPr sz="4400" b="1" i="0">
                <a:solidFill>
                  <a:srgbClr val="1A1A1A"/>
                </a:solidFill>
                <a:latin typeface="Calibri"/>
              </a:rPr>
              <a:t>You are not learning to use a tool. You are learning to manage one.</a:t>
            </a:r>
          </a:p>
        </p:txBody>
      </p:sp>
      <p:sp>
        <p:nvSpPr>
          <p:cNvPr id="6" name="TextBox 5"/>
          <p:cNvSpPr txBox="1"/>
          <p:nvPr/>
        </p:nvSpPr>
        <p:spPr>
          <a:xfrm>
            <a:off x="1828800" y="5394960"/>
            <a:ext cx="8503920" cy="457200"/>
          </a:xfrm>
          <a:prstGeom prst="rect">
            <a:avLst/>
          </a:prstGeom>
          <a:noFill/>
        </p:spPr>
        <p:txBody>
          <a:bodyPr wrap="square" lIns="0" rIns="0" tIns="0" bIns="0">
            <a:spAutoFit/>
          </a:bodyPr>
          <a:lstStyle/>
          <a:p>
            <a:r>
              <a:rPr sz="1100" b="1" i="0">
                <a:solidFill>
                  <a:srgbClr val="555555"/>
                </a:solidFill>
                <a:latin typeface="Calibri"/>
              </a:rPr>
              <a:t>THE THESIS OF THIS COURSE</a:t>
            </a:r>
          </a:p>
        </p:txBody>
      </p:sp>
      <p:sp>
        <p:nvSpPr>
          <p:cNvPr id="7" name="TextBox 6"/>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8" name="TextBox 7"/>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08 / 51</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8534186"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8534186" y="0"/>
            <a:ext cx="3657509" cy="73152"/>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868680" y="777240"/>
            <a:ext cx="10058400" cy="292608"/>
          </a:xfrm>
          <a:prstGeom prst="rect">
            <a:avLst/>
          </a:prstGeom>
          <a:noFill/>
        </p:spPr>
        <p:txBody>
          <a:bodyPr wrap="square" lIns="0" rIns="0" tIns="0" bIns="0">
            <a:spAutoFit/>
          </a:bodyPr>
          <a:lstStyle/>
          <a:p>
            <a:r>
              <a:rPr sz="1100" b="1" i="0">
                <a:solidFill>
                  <a:srgbClr val="CC0000"/>
                </a:solidFill>
                <a:latin typeface="Calibri"/>
              </a:rPr>
              <a:t>THE MANAGEMENT FRAMING</a:t>
            </a:r>
          </a:p>
        </p:txBody>
      </p:sp>
      <p:sp>
        <p:nvSpPr>
          <p:cNvPr id="5" name="TextBox 4"/>
          <p:cNvSpPr txBox="1"/>
          <p:nvPr/>
        </p:nvSpPr>
        <p:spPr>
          <a:xfrm>
            <a:off x="868680" y="1143000"/>
            <a:ext cx="10424160" cy="1089660"/>
          </a:xfrm>
          <a:prstGeom prst="rect">
            <a:avLst/>
          </a:prstGeom>
          <a:noFill/>
        </p:spPr>
        <p:txBody>
          <a:bodyPr wrap="square" lIns="0" rIns="0" tIns="0" bIns="0">
            <a:spAutoFit/>
          </a:bodyPr>
          <a:lstStyle/>
          <a:p>
            <a:pPr>
              <a:lnSpc>
                <a:spcPct val="105000"/>
              </a:lnSpc>
            </a:pPr>
            <a:r>
              <a:rPr sz="3400" b="1" i="0">
                <a:solidFill>
                  <a:srgbClr val="1A1A1A"/>
                </a:solidFill>
                <a:latin typeface="Calibri"/>
              </a:rPr>
              <a:t>Would you hand a 100-page RFP to a brand new Marine and say "handle this"?</a:t>
            </a:r>
          </a:p>
        </p:txBody>
      </p:sp>
      <p:sp>
        <p:nvSpPr>
          <p:cNvPr id="6" name="TextBox 5"/>
          <p:cNvSpPr txBox="1"/>
          <p:nvPr/>
        </p:nvSpPr>
        <p:spPr>
          <a:xfrm>
            <a:off x="868680" y="2415540"/>
            <a:ext cx="10424160" cy="2194560"/>
          </a:xfrm>
          <a:prstGeom prst="rect">
            <a:avLst/>
          </a:prstGeom>
          <a:noFill/>
        </p:spPr>
        <p:txBody>
          <a:bodyPr wrap="square" lIns="0" rIns="0" tIns="0" bIns="0">
            <a:spAutoFit/>
          </a:bodyPr>
          <a:lstStyle/>
          <a:p>
            <a:pPr>
              <a:lnSpc>
                <a:spcPct val="125000"/>
              </a:lnSpc>
              <a:spcAft>
                <a:spcPts val="600"/>
              </a:spcAft>
            </a:pPr>
            <a:r>
              <a:rPr sz="1800" b="1">
                <a:solidFill>
                  <a:srgbClr val="CC0000"/>
                </a:solidFill>
                <a:latin typeface="Calibri"/>
              </a:rPr>
              <a:t>▪  </a:t>
            </a:r>
            <a:r>
              <a:rPr sz="1800" b="0" i="0">
                <a:solidFill>
                  <a:srgbClr val="1A1A1A"/>
                </a:solidFill>
                <a:latin typeface="Calibri"/>
              </a:rPr>
              <a:t>No. You'd </a:t>
            </a:r>
            <a:r>
              <a:rPr sz="1800" b="1" i="0">
                <a:solidFill>
                  <a:srgbClr val="1A1A1A"/>
                </a:solidFill>
                <a:latin typeface="Calibri"/>
              </a:rPr>
              <a:t>break it into pieces</a:t>
            </a:r>
            <a:r>
              <a:rPr sz="1800" b="0" i="0">
                <a:solidFill>
                  <a:srgbClr val="1A1A1A"/>
                </a:solidFill>
                <a:latin typeface="Calibri"/>
              </a:rPr>
              <a:t>.</a:t>
            </a:r>
          </a:p>
          <a:p>
            <a:pPr>
              <a:lnSpc>
                <a:spcPct val="125000"/>
              </a:lnSpc>
              <a:spcAft>
                <a:spcPts val="600"/>
              </a:spcAft>
            </a:pPr>
            <a:r>
              <a:rPr sz="1800" b="1">
                <a:solidFill>
                  <a:srgbClr val="CC0000"/>
                </a:solidFill>
                <a:latin typeface="Calibri"/>
              </a:rPr>
              <a:t>▪  </a:t>
            </a:r>
            <a:r>
              <a:rPr sz="1800" b="0" i="0">
                <a:solidFill>
                  <a:srgbClr val="1A1A1A"/>
                </a:solidFill>
                <a:latin typeface="Calibri"/>
              </a:rPr>
              <a:t>You'd </a:t>
            </a:r>
            <a:r>
              <a:rPr sz="1800" b="1" i="0">
                <a:solidFill>
                  <a:srgbClr val="1A1A1A"/>
                </a:solidFill>
                <a:latin typeface="Calibri"/>
              </a:rPr>
              <a:t>tell them which parts to tackle first</a:t>
            </a:r>
            <a:r>
              <a:rPr sz="1800" b="0" i="0">
                <a:solidFill>
                  <a:srgbClr val="1A1A1A"/>
                </a:solidFill>
                <a:latin typeface="Calibri"/>
              </a:rPr>
              <a:t>.</a:t>
            </a:r>
          </a:p>
          <a:p>
            <a:pPr>
              <a:lnSpc>
                <a:spcPct val="125000"/>
              </a:lnSpc>
              <a:spcAft>
                <a:spcPts val="600"/>
              </a:spcAft>
            </a:pPr>
            <a:r>
              <a:rPr sz="1800" b="1">
                <a:solidFill>
                  <a:srgbClr val="CC0000"/>
                </a:solidFill>
                <a:latin typeface="Calibri"/>
              </a:rPr>
              <a:t>▪  </a:t>
            </a:r>
            <a:r>
              <a:rPr sz="1800" b="0" i="0">
                <a:solidFill>
                  <a:srgbClr val="1A1A1A"/>
                </a:solidFill>
                <a:latin typeface="Calibri"/>
              </a:rPr>
              <a:t>You'd </a:t>
            </a:r>
            <a:r>
              <a:rPr sz="1800" b="1" i="0">
                <a:solidFill>
                  <a:srgbClr val="1A1A1A"/>
                </a:solidFill>
                <a:latin typeface="Calibri"/>
              </a:rPr>
              <a:t>explain what good looks like</a:t>
            </a:r>
            <a:r>
              <a:rPr sz="1800" b="0" i="0">
                <a:solidFill>
                  <a:srgbClr val="1A1A1A"/>
                </a:solidFill>
                <a:latin typeface="Calibri"/>
              </a:rPr>
              <a:t>.</a:t>
            </a:r>
          </a:p>
          <a:p>
            <a:pPr>
              <a:lnSpc>
                <a:spcPct val="125000"/>
              </a:lnSpc>
              <a:spcAft>
                <a:spcPts val="600"/>
              </a:spcAft>
            </a:pPr>
            <a:r>
              <a:rPr sz="1800" b="1">
                <a:solidFill>
                  <a:srgbClr val="CC0000"/>
                </a:solidFill>
                <a:latin typeface="Calibri"/>
              </a:rPr>
              <a:t>▪  </a:t>
            </a:r>
            <a:r>
              <a:rPr sz="1800" b="0" i="0">
                <a:solidFill>
                  <a:srgbClr val="1A1A1A"/>
                </a:solidFill>
                <a:latin typeface="Calibri"/>
              </a:rPr>
              <a:t>You'd </a:t>
            </a:r>
            <a:r>
              <a:rPr sz="1800" b="1" i="0">
                <a:solidFill>
                  <a:srgbClr val="1A1A1A"/>
                </a:solidFill>
                <a:latin typeface="Calibri"/>
              </a:rPr>
              <a:t>review their work</a:t>
            </a:r>
            <a:r>
              <a:rPr sz="1800" b="0" i="0">
                <a:solidFill>
                  <a:srgbClr val="1A1A1A"/>
                </a:solidFill>
                <a:latin typeface="Calibri"/>
              </a:rPr>
              <a:t> and give feedback.</a:t>
            </a:r>
          </a:p>
        </p:txBody>
      </p:sp>
      <p:sp>
        <p:nvSpPr>
          <p:cNvPr id="7" name="TextBox 6"/>
          <p:cNvSpPr txBox="1"/>
          <p:nvPr/>
        </p:nvSpPr>
        <p:spPr>
          <a:xfrm>
            <a:off x="868680" y="4747260"/>
            <a:ext cx="10424160" cy="777240"/>
          </a:xfrm>
          <a:prstGeom prst="rect">
            <a:avLst/>
          </a:prstGeom>
          <a:noFill/>
        </p:spPr>
        <p:txBody>
          <a:bodyPr wrap="square" lIns="0" rIns="0" tIns="0" bIns="0">
            <a:spAutoFit/>
          </a:bodyPr>
          <a:lstStyle/>
          <a:p>
            <a:pPr>
              <a:lnSpc>
                <a:spcPct val="125000"/>
              </a:lnSpc>
              <a:spcAft>
                <a:spcPts val="1000"/>
              </a:spcAft>
            </a:pPr>
            <a:r>
              <a:rPr sz="2200" b="0" i="0">
                <a:solidFill>
                  <a:srgbClr val="1A1A1A"/>
                </a:solidFill>
                <a:latin typeface="Calibri"/>
              </a:rPr>
              <a:t>That's how you should work with AI.</a:t>
            </a:r>
          </a:p>
        </p:txBody>
      </p:sp>
      <p:sp>
        <p:nvSpPr>
          <p:cNvPr id="8" name="TextBox 7"/>
          <p:cNvSpPr txBox="1"/>
          <p:nvPr/>
        </p:nvSpPr>
        <p:spPr>
          <a:xfrm>
            <a:off x="868680" y="6565392"/>
            <a:ext cx="7315200" cy="228600"/>
          </a:xfrm>
          <a:prstGeom prst="rect">
            <a:avLst/>
          </a:prstGeom>
          <a:noFill/>
        </p:spPr>
        <p:txBody>
          <a:bodyPr wrap="square" lIns="0" rIns="0" tIns="0" bIns="0">
            <a:spAutoFit/>
          </a:bodyPr>
          <a:lstStyle/>
          <a:p>
            <a:r>
              <a:rPr sz="900" b="0" i="0">
                <a:solidFill>
                  <a:srgbClr val="555555"/>
                </a:solidFill>
                <a:latin typeface="Calibri"/>
              </a:rPr>
              <a:t>COURSE 1 · AI FLUENCY FUNDAMENTALS</a:t>
            </a:r>
          </a:p>
        </p:txBody>
      </p:sp>
      <p:sp>
        <p:nvSpPr>
          <p:cNvPr id="9" name="TextBox 8"/>
          <p:cNvSpPr txBox="1"/>
          <p:nvPr/>
        </p:nvSpPr>
        <p:spPr>
          <a:xfrm>
            <a:off x="9494215" y="6565392"/>
            <a:ext cx="1828800" cy="228600"/>
          </a:xfrm>
          <a:prstGeom prst="rect">
            <a:avLst/>
          </a:prstGeom>
          <a:noFill/>
        </p:spPr>
        <p:txBody>
          <a:bodyPr wrap="square" lIns="0" rIns="0" tIns="0" bIns="0">
            <a:spAutoFit/>
          </a:bodyPr>
          <a:lstStyle/>
          <a:p>
            <a:pPr algn="r"/>
            <a:r>
              <a:rPr sz="900" b="0" i="0">
                <a:solidFill>
                  <a:srgbClr val="888888"/>
                </a:solidFill>
                <a:latin typeface="Calibri"/>
              </a:rPr>
              <a:t>09 / 51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