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Open Welcome students by name as they join the Teams meeting. Share your screen now and put this slide up before the start time hits.</a:t>
            </a:r>
          </a:p>
          <a:p>
            <a:r>
              <a:rPr sz="1100">
                <a:solidFill>
                  <a:srgbClr val="1A1A1A"/>
                </a:solidFill>
                <a:latin typeface="Calibri"/>
              </a:rPr>
              <a:t>Say (60 seconds): “Welcome to Builder Orientation. This is Course 2 of 6. Course 1 was about using AI well. Today is about building with it. Two hours. Most of it is hands-on. By the end you will have a working prototype, even if it is rough, and a real plan you will execute before Course 3.”</a:t>
            </a:r>
          </a:p>
          <a:p>
            <a:r>
              <a:rPr sz="1100">
                <a:solidFill>
                  <a:srgbClr val="1A1A1A"/>
                </a:solidFill>
                <a:latin typeface="Calibri"/>
              </a:rPr>
              <a:t>Set the contract: “This is not a lecture. There are about 30 minutes of me talking spread across two hours. The other 90 minutes is you typing, decomposing on paper, and reviewing each other’s work. Cameras on if you can. Mics off unless you have a question.”</a:t>
            </a:r>
          </a:p>
          <a:p>
            <a:r>
              <a:rPr sz="1100">
                <a:solidFill>
                  <a:srgbClr val="1A1A1A"/>
                </a:solidFill>
                <a:latin typeface="Calibri"/>
              </a:rPr>
              <a:t>Verify prerequisite: Ask the room: “Quick check — raise a hand or type in chat if you have not completed AI Fluency Fundamentals.” If anyone hasn’t, note them privately and pair them with a stronger partner for Module 3.</a:t>
            </a:r>
          </a:p>
          <a:p>
            <a:r>
              <a:rPr sz="1100">
                <a:solidFill>
                  <a:srgbClr val="1A1A1A"/>
                </a:solidFill>
                <a:latin typeface="Calibri"/>
              </a:rPr>
              <a:t>Transition: “Before we look at today’s agenda, let me anchor where we left off in Week 1.”</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Activity · 5 min This is a group whiteboard, not a private exercise. Ask the room and write down what they call out. Use a real whiteboard, a Teams whiteboard, or a notepad shared on screen.</a:t>
            </a:r>
          </a:p>
          <a:p>
            <a:r>
              <a:rPr sz="1100">
                <a:solidFill>
                  <a:srgbClr val="1A1A1A"/>
                </a:solidFill>
                <a:latin typeface="Calibri"/>
              </a:rPr>
              <a:t>Say: “I’m not opening any tool yet. Five minutes on the board first. Tell me — what data fields do we need to track equipment?”</a:t>
            </a:r>
          </a:p>
          <a:p>
            <a:r>
              <a:rPr sz="1100">
                <a:solidFill>
                  <a:srgbClr val="1A1A1A"/>
                </a:solidFill>
                <a:latin typeface="Calibri"/>
              </a:rPr>
              <a:t>Expected answers (write them up):</a:t>
            </a:r>
          </a:p>
          <a:p>
            <a:r>
              <a:rPr sz="1100">
                <a:solidFill>
                  <a:srgbClr val="1A1A1A"/>
                </a:solidFill>
                <a:latin typeface="Calibri"/>
              </a:rPr>
              <a:t>  • Item name, serial number, assigned to (name), date out, date due, status (out / in / overdue)</a:t>
            </a:r>
          </a:p>
          <a:p>
            <a:r>
              <a:rPr sz="1100">
                <a:solidFill>
                  <a:srgbClr val="1A1A1A"/>
                </a:solidFill>
                <a:latin typeface="Calibri"/>
              </a:rPr>
              <a:t>  • User actions: check out, check in, see what’s out, see what’s overdue</a:t>
            </a:r>
          </a:p>
          <a:p>
            <a:r>
              <a:rPr sz="1100">
                <a:solidFill>
                  <a:srgbClr val="1A1A1A"/>
                </a:solidFill>
                <a:latin typeface="Calibri"/>
              </a:rPr>
              <a:t>  • Simplest version: a form + a list with current status</a:t>
            </a:r>
          </a:p>
          <a:p>
            <a:r>
              <a:rPr sz="1100">
                <a:solidFill>
                  <a:srgbClr val="1A1A1A"/>
                </a:solidFill>
                <a:latin typeface="Calibri"/>
              </a:rPr>
              <a:t>  • Data structure: one row per item, table or SharePoint list</a:t>
            </a:r>
          </a:p>
          <a:p>
            <a:r>
              <a:rPr sz="1100">
                <a:solidFill>
                  <a:srgbClr val="1A1A1A"/>
                </a:solidFill>
                <a:latin typeface="Calibri"/>
              </a:rPr>
              <a:t>Drive home: “We just spent five minutes on paper. This is the most important five minutes of the whole build. Watch what happens when I open AI now — my prompts are going to be specific because I already know what I want.”</a:t>
            </a:r>
          </a:p>
          <a:p>
            <a:r>
              <a:rPr sz="1100">
                <a:solidFill>
                  <a:srgbClr val="1A1A1A"/>
                </a:solidFill>
                <a:latin typeface="Calibri"/>
              </a:rPr>
              <a:t>Transition: “Now to AI. The next slide previews the five prompts I’ll use. After that, I switch to the live build.”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Quick map 30 seconds on this slide. Don’t read each card — just point and call out the verbs.</a:t>
            </a:r>
          </a:p>
          <a:p>
            <a:r>
              <a:rPr sz="1100">
                <a:solidFill>
                  <a:srgbClr val="1A1A1A"/>
                </a:solidFill>
                <a:latin typeface="Calibri"/>
              </a:rPr>
              <a:t>Say: “You’ll see me run roughly five prompts. The first asks for a plan, not code. The second asks for the exact data structure. The third generates the form and the list. The fourth adds the business logic — overdue highlighting and a check-in button. The fifth is polish — color scheme and summary counts.”</a:t>
            </a:r>
          </a:p>
          <a:p>
            <a:r>
              <a:rPr sz="1100">
                <a:solidFill>
                  <a:srgbClr val="1A1A1A"/>
                </a:solidFill>
                <a:latin typeface="Calibri"/>
              </a:rPr>
              <a:t>Big idea: “Watch what I don’t do. I never say ‘build me an app.’ That’s a 101 prompt and you’ll get garbage. I break the work down and feed AI one job at a time.”</a:t>
            </a:r>
          </a:p>
          <a:p>
            <a:r>
              <a:rPr sz="1100">
                <a:solidFill>
                  <a:srgbClr val="1A1A1A"/>
                </a:solidFill>
                <a:latin typeface="Calibri"/>
              </a:rPr>
              <a:t>Set the parking expectation: “I’m about to switch out of this deck. The next slide is a parking screen so you know where we are while I’m building. When I come back to the deck, we’ll debrief what just happened.”</a:t>
            </a:r>
          </a:p>
          <a:p>
            <a:r>
              <a:rPr sz="1100">
                <a:solidFill>
                  <a:srgbClr val="1A1A1A"/>
                </a:solidFill>
                <a:latin typeface="Calibri"/>
              </a:rPr>
              <a:t>Transition: Click forward to the parking screen, then immediately ALT-TAB to GenAI.mil. Don’t leave the parking slide hanging in silence — start narrating Prompt 1 within five seconds.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Park the deck This is the slide that stays up while you’re in GenAI.mil and Power Apps. Switch to your build windows now.</a:t>
            </a:r>
          </a:p>
          <a:p>
            <a:r>
              <a:rPr sz="1100">
                <a:solidFill>
                  <a:srgbClr val="1A1A1A"/>
                </a:solidFill>
                <a:latin typeface="Calibri"/>
              </a:rPr>
              <a:t>Pacing across 20 minutes (target):</a:t>
            </a:r>
          </a:p>
          <a:p>
            <a:r>
              <a:rPr sz="1100">
                <a:solidFill>
                  <a:srgbClr val="1A1A1A"/>
                </a:solidFill>
                <a:latin typeface="Calibri"/>
              </a:rPr>
              <a:t>  • 0–3 min — Prompt 1: Define the problem, ask for a plan. Narrate: “I start with WHO uses this and WHAT platform we have. I ask for a plan, not code.”</a:t>
            </a:r>
          </a:p>
          <a:p>
            <a:r>
              <a:rPr sz="1100">
                <a:solidFill>
                  <a:srgbClr val="1A1A1A"/>
                </a:solidFill>
                <a:latin typeface="Calibri"/>
              </a:rPr>
              <a:t>  • 3–7 min — Prompt 2: Data structure + CSV template. Narrate: “Now I get the exact data structure. I specify field names and types because I know my domain.”</a:t>
            </a:r>
          </a:p>
          <a:p>
            <a:r>
              <a:rPr sz="1100">
                <a:solidFill>
                  <a:srgbClr val="1A1A1A"/>
                </a:solidFill>
                <a:latin typeface="Calibri"/>
              </a:rPr>
              <a:t>  • 7–11 min — Prompt 3: Generate the form + gallery (or use SharePoint Integrate → Power Apps shortcut). Narrate the shortcut.</a:t>
            </a:r>
          </a:p>
          <a:p>
            <a:r>
              <a:rPr sz="1100">
                <a:solidFill>
                  <a:srgbClr val="1A1A1A"/>
                </a:solidFill>
                <a:latin typeface="Calibri"/>
              </a:rPr>
              <a:t>  • 11–16 min — Prompt 4: Add overdue highlighting and check-in button. Expect at least one error here — common ones are Choice column syntax ( Status.Value ) and missing null checks. Debug live, narrate every step.</a:t>
            </a:r>
          </a:p>
          <a:p>
            <a:r>
              <a:rPr sz="1100">
                <a:solidFill>
                  <a:srgbClr val="1A1A1A"/>
                </a:solidFill>
                <a:latin typeface="Calibri"/>
              </a:rPr>
              <a:t>  • 16–19 min — Prompt 5: Color scheme + summary counts.</a:t>
            </a:r>
          </a:p>
          <a:p>
            <a:r>
              <a:rPr sz="1100">
                <a:solidFill>
                  <a:srgbClr val="1A1A1A"/>
                </a:solidFill>
                <a:latin typeface="Calibri"/>
              </a:rPr>
              <a:t>  • 19–20 min: Hit ALT-TAB back to the deck and say “Back to the deck.”</a:t>
            </a:r>
          </a:p>
          <a:p>
            <a:r>
              <a:rPr sz="1100">
                <a:solidFill>
                  <a:srgbClr val="1A1A1A"/>
                </a:solidFill>
                <a:latin typeface="Calibri"/>
              </a:rPr>
              <a:t>If something breaks (it should): Don’t hide it. Stop, read the error message out loud, narrate the debug prompt you’d send. This is the lesson.</a:t>
            </a:r>
          </a:p>
          <a:p>
            <a:r>
              <a:rPr sz="1100">
                <a:solidFill>
                  <a:srgbClr val="1A1A1A"/>
                </a:solidFill>
                <a:latin typeface="Calibri"/>
              </a:rPr>
              <a:t>If everything works smoothly: Add a stretch — ask AI to add a search box or a date picker. Force one error so the room sees the debug loop.</a:t>
            </a:r>
          </a:p>
          <a:p>
            <a:r>
              <a:rPr sz="1100">
                <a:solidFill>
                  <a:srgbClr val="1A1A1A"/>
                </a:solidFill>
                <a:latin typeface="Calibri"/>
              </a:rPr>
              <a:t>If the tools fail entirely: Switch to the contingency on the instructor page (“Decomposition Exercise Fallback”). Show the four-bug code block on screen and walk the room through diagnosing it as a class.</a:t>
            </a:r>
          </a:p>
          <a:p>
            <a:r>
              <a:rPr sz="1100">
                <a:solidFill>
                  <a:srgbClr val="1A1A1A"/>
                </a:solidFill>
                <a:latin typeface="Calibri"/>
              </a:rPr>
              <a:t>Return cue: When you ALT-TAB back to the deck, say “Back to the deck.” out loud so the room re-anchors.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Debrief · 3 min This is the “return to deck” landing. Use it to recap what they just watched, then take questions.</a:t>
            </a:r>
          </a:p>
          <a:p>
            <a:r>
              <a:rPr sz="1100">
                <a:solidFill>
                  <a:srgbClr val="1A1A1A"/>
                </a:solidFill>
                <a:latin typeface="Calibri"/>
              </a:rPr>
              <a:t>Say: “Back to the deck. Three things I want you to name from what you just saw.” Walk through the three cards.</a:t>
            </a:r>
          </a:p>
          <a:p>
            <a:r>
              <a:rPr sz="1100">
                <a:solidFill>
                  <a:srgbClr val="1A1A1A"/>
                </a:solidFill>
                <a:latin typeface="Calibri"/>
              </a:rPr>
              <a:t>Ask the room: Two questions max —</a:t>
            </a:r>
          </a:p>
          <a:p>
            <a:r>
              <a:rPr sz="1100">
                <a:solidFill>
                  <a:srgbClr val="1A1A1A"/>
                </a:solidFill>
                <a:latin typeface="Calibri"/>
              </a:rPr>
              <a:t>  • “What surprised you about the process?”</a:t>
            </a:r>
          </a:p>
          <a:p>
            <a:r>
              <a:rPr sz="1100">
                <a:solidFill>
                  <a:srgbClr val="1A1A1A"/>
                </a:solidFill>
                <a:latin typeface="Calibri"/>
              </a:rPr>
              <a:t>  • “How long do you think this would have taken before AI?” (Expected answer: days or weeks for a custom app.)</a:t>
            </a:r>
          </a:p>
          <a:p>
            <a:r>
              <a:rPr sz="1100">
                <a:solidFill>
                  <a:srgbClr val="1A1A1A"/>
                </a:solidFill>
                <a:latin typeface="Calibri"/>
              </a:rPr>
              <a:t>If a student asks how to handle an error you didn’t cover: Defer to Module 3 — they’re about to debug live. “Hold that. You’re going to hit it yourself in 15 minutes.”</a:t>
            </a:r>
          </a:p>
          <a:p>
            <a:r>
              <a:rPr sz="1100">
                <a:solidFill>
                  <a:srgbClr val="1A1A1A"/>
                </a:solidFill>
                <a:latin typeface="Calibri"/>
              </a:rPr>
              <a:t>Don’t: Don’t walk through your code line by line. The point is the process , not the artifact.</a:t>
            </a:r>
          </a:p>
          <a:p>
            <a:r>
              <a:rPr sz="1100">
                <a:solidFill>
                  <a:srgbClr val="1A1A1A"/>
                </a:solidFill>
                <a:latin typeface="Calibri"/>
              </a:rPr>
              <a:t>Transition: “Take ten. When you come back, you’re building.”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Break · 10 min</a:t>
            </a:r>
          </a:p>
          <a:p>
            <a:r>
              <a:rPr sz="1100">
                <a:solidFill>
                  <a:srgbClr val="1A1A1A"/>
                </a:solidFill>
                <a:latin typeface="Calibri"/>
              </a:rPr>
              <a:t>Before you go silent: “Ten-minute break. When you come back, have GenAI.mil and a piece of paper open in front of you. We start Module 3 with you typing, not me.”</a:t>
            </a:r>
          </a:p>
          <a:p>
            <a:r>
              <a:rPr sz="1100">
                <a:solidFill>
                  <a:srgbClr val="1A1A1A"/>
                </a:solidFill>
                <a:latin typeface="Calibri"/>
              </a:rPr>
              <a:t>During the break: Don’t leave the room. Use the time to (1) confirm everyone has tool access, (2) spot anyone who looked lost in Module 2 and check in privately, (3) reset your own browser tabs so you’re ready to circulate during the build.</a:t>
            </a:r>
          </a:p>
          <a:p>
            <a:r>
              <a:rPr sz="1100">
                <a:solidFill>
                  <a:srgbClr val="1A1A1A"/>
                </a:solidFill>
                <a:latin typeface="Calibri"/>
              </a:rPr>
              <a:t>Mute: Mute yourself in Teams during the break. Set a visible 10-minute timer if you can.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Section divider One beat. Then immediately into the assignment slide.</a:t>
            </a:r>
          </a:p>
          <a:p>
            <a:r>
              <a:rPr sz="1100">
                <a:solidFill>
                  <a:srgbClr val="1A1A1A"/>
                </a:solidFill>
                <a:latin typeface="Calibri"/>
              </a:rPr>
              <a:t>Say: “Module 3. Forty minutes. The first 25 you build. The last 15 you and a partner review what you built. I am circulating the whole time — I will not solve your problems for you, but I will ask the question that gets you unstuck.”</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Activity · 25 min Set a visible timer. Tell the room you’ll call out the 15- and 5-minute marks.</a:t>
            </a:r>
          </a:p>
          <a:p>
            <a:r>
              <a:rPr sz="1100">
                <a:solidFill>
                  <a:srgbClr val="1A1A1A"/>
                </a:solidFill>
                <a:latin typeface="Calibri"/>
              </a:rPr>
              <a:t>Say: “Pick one of these four. If you pick Option 4, ping me first — I want to make sure your scope is buildable in 25 minutes. Decompose on paper for two minutes. Then start prompting.”</a:t>
            </a:r>
          </a:p>
          <a:p>
            <a:r>
              <a:rPr sz="1100">
                <a:solidFill>
                  <a:srgbClr val="1A1A1A"/>
                </a:solidFill>
                <a:latin typeface="Calibri"/>
              </a:rPr>
              <a:t>What ‘done’ looks like: A working core function — even if rough. Not pretty. Not complete. Working.</a:t>
            </a:r>
          </a:p>
          <a:p>
            <a:r>
              <a:rPr sz="1100">
                <a:solidFill>
                  <a:srgbClr val="1A1A1A"/>
                </a:solidFill>
                <a:latin typeface="Calibri"/>
              </a:rPr>
              <a:t>Circulate constantly. Do NOT let any student struggle silently for more than three minutes. Use these scripts:</a:t>
            </a:r>
          </a:p>
          <a:p>
            <a:r>
              <a:rPr sz="1100">
                <a:solidFill>
                  <a:srgbClr val="1A1A1A"/>
                </a:solidFill>
                <a:latin typeface="Calibri"/>
              </a:rPr>
              <a:t>  • Stuck on decomposition: “What is the simplest version that would be useful?”</a:t>
            </a:r>
          </a:p>
          <a:p>
            <a:r>
              <a:rPr sz="1100">
                <a:solidFill>
                  <a:srgbClr val="1A1A1A"/>
                </a:solidFill>
                <a:latin typeface="Calibri"/>
              </a:rPr>
              <a:t>  • Stuck on a prompt: “Read me your prompt out loud.” (They usually catch it themselves.)</a:t>
            </a:r>
          </a:p>
          <a:p>
            <a:r>
              <a:rPr sz="1100">
                <a:solidFill>
                  <a:srgbClr val="1A1A1A"/>
                </a:solidFill>
                <a:latin typeface="Calibri"/>
              </a:rPr>
              <a:t>  • Stuck on an error: “What does the error message say? Copy it exactly and ask AI to explain it.”</a:t>
            </a:r>
          </a:p>
          <a:p>
            <a:r>
              <a:rPr sz="1100">
                <a:solidFill>
                  <a:srgbClr val="1A1A1A"/>
                </a:solidFill>
                <a:latin typeface="Calibri"/>
              </a:rPr>
              <a:t>  • Building too big: “Stop. What is the one core function this needs to do? Build only that first.”</a:t>
            </a:r>
          </a:p>
          <a:p>
            <a:r>
              <a:rPr sz="1100">
                <a:solidFill>
                  <a:srgbClr val="1A1A1A"/>
                </a:solidFill>
                <a:latin typeface="Calibri"/>
              </a:rPr>
              <a:t>Don’t fix their code. Ask the question that leads them to the answer. The debugging process is the lesson.</a:t>
            </a:r>
          </a:p>
          <a:p>
            <a:r>
              <a:rPr sz="1100">
                <a:solidFill>
                  <a:srgbClr val="1A1A1A"/>
                </a:solidFill>
                <a:latin typeface="Calibri"/>
              </a:rPr>
              <a:t>When errors appear (and they will): Click forward to the “When something breaks” slides — show the room the debugging loop, then send them back to their build. Even better: pick a real error a student is hitting and walk through it on screen.</a:t>
            </a:r>
          </a:p>
          <a:p>
            <a:r>
              <a:rPr sz="1100">
                <a:solidFill>
                  <a:srgbClr val="1A1A1A"/>
                </a:solidFill>
                <a:latin typeface="Calibri"/>
              </a:rPr>
              <a:t>Time cues: Call “15 minutes left,” “5 minutes left,” and a hard stop at 25.</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When something breaks · interruption slide Click here when you spot the first real error in the room. Stop the build clock briefly. Use this as a teaching moment for the whole class.</a:t>
            </a:r>
          </a:p>
          <a:p>
            <a:r>
              <a:rPr sz="1100">
                <a:solidFill>
                  <a:srgbClr val="1A1A1A"/>
                </a:solidFill>
                <a:latin typeface="Calibri"/>
              </a:rPr>
              <a:t>Say: “Hold up. Eyes on me for two minutes. Someone just hit an error — that’s the most useful moment of the day. Here’s what builders do.”</a:t>
            </a:r>
          </a:p>
          <a:p>
            <a:r>
              <a:rPr sz="1100">
                <a:solidFill>
                  <a:srgbClr val="1A1A1A"/>
                </a:solidFill>
                <a:latin typeface="Calibri"/>
              </a:rPr>
              <a:t>Hammer the framing: “The first time something breaks, most people quit. That is the 80% from Week 1 — the people who stop using AI. Today, every one of you is going to break something. The difference between you and the 80% is what you do next.”</a:t>
            </a:r>
          </a:p>
          <a:p>
            <a:r>
              <a:rPr sz="1100">
                <a:solidFill>
                  <a:srgbClr val="1A1A1A"/>
                </a:solidFill>
                <a:latin typeface="Calibri"/>
              </a:rPr>
              <a:t>Two-step rule: Read the error out loud. Copy it word-for-word. That’s slide 1. Slide 2 covers the debug loop. Slide 3 shows the prompt template.</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Show the loop 60 seconds on this slide.</a:t>
            </a:r>
          </a:p>
          <a:p>
            <a:r>
              <a:rPr sz="1100">
                <a:solidFill>
                  <a:srgbClr val="1A1A1A"/>
                </a:solidFill>
                <a:latin typeface="Calibri"/>
              </a:rPr>
              <a:t>Say: “Three windows. One loop. Power Apps shows the error. You copy it — not paraphrase, copy — into GenAI.mil. GenAI.mil tells you what’s wrong. You apply the fix in Power Apps. That’s the whole job.”</a:t>
            </a:r>
          </a:p>
          <a:p>
            <a:r>
              <a:rPr sz="1100">
                <a:solidFill>
                  <a:srgbClr val="1A1A1A"/>
                </a:solidFill>
                <a:latin typeface="Calibri"/>
              </a:rPr>
              <a:t>Common mistake to call out: “If your fix doesn’t work, don’t try a fourth different fix. Repeat the loop — copy the new error in and ask again. Random changes make it worse.”</a:t>
            </a:r>
          </a:p>
          <a:p>
            <a:r>
              <a:rPr sz="1100">
                <a:solidFill>
                  <a:srgbClr val="1A1A1A"/>
                </a:solidFill>
                <a:latin typeface="Calibri"/>
              </a:rPr>
              <a:t>Tool flexibility: “If GenAI.mil is giving you weird answers on a specific error, paste the same error into ChatGPT or Gemini for a second opinion. Just remember — commercial tools are unclassified-only. Don’t paste CUI in.”</a:t>
            </a:r>
          </a:p>
          <a:p>
            <a:r>
              <a:rPr sz="1100">
                <a:solidFill>
                  <a:srgbClr val="1A1A1A"/>
                </a:solidFill>
                <a:latin typeface="Calibri"/>
              </a:rPr>
              <a:t>Transition: “Last slide on this. The shape of a debug prompt.”</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Anatomy of a debug prompt 90 seconds on this slide.</a:t>
            </a:r>
          </a:p>
          <a:p>
            <a:r>
              <a:rPr sz="1100">
                <a:solidFill>
                  <a:srgbClr val="1A1A1A"/>
                </a:solidFill>
                <a:latin typeface="Calibri"/>
              </a:rPr>
              <a:t>Say: “Look at this prompt. It’s four sentences and a code block. Most students send AI a one-line cry for help — ‘my filter doesn’t work’ — and then wonder why AI gives them garbage. Look at the four pieces here.”</a:t>
            </a:r>
          </a:p>
          <a:p>
            <a:r>
              <a:rPr sz="1100">
                <a:solidFill>
                  <a:srgbClr val="1A1A1A"/>
                </a:solidFill>
                <a:latin typeface="Calibri"/>
              </a:rPr>
              <a:t>Walk through:</a:t>
            </a:r>
          </a:p>
          <a:p>
            <a:r>
              <a:rPr sz="1100">
                <a:solidFill>
                  <a:srgbClr val="1A1A1A"/>
                </a:solidFill>
                <a:latin typeface="Calibri"/>
              </a:rPr>
              <a:t>  • Context: “I am building a leave request tracker in Power Apps.”</a:t>
            </a:r>
          </a:p>
          <a:p>
            <a:r>
              <a:rPr sz="1100">
                <a:solidFill>
                  <a:srgbClr val="1A1A1A"/>
                </a:solidFill>
                <a:latin typeface="Calibri"/>
              </a:rPr>
              <a:t>  • Exact code: copied straight from the tool.</a:t>
            </a:r>
          </a:p>
          <a:p>
            <a:r>
              <a:rPr sz="1100">
                <a:solidFill>
                  <a:srgbClr val="1A1A1A"/>
                </a:solidFill>
                <a:latin typeface="Calibri"/>
              </a:rPr>
              <a:t>  • Exact error message: in quotes.</a:t>
            </a:r>
          </a:p>
          <a:p>
            <a:r>
              <a:rPr sz="1100">
                <a:solidFill>
                  <a:srgbClr val="1A1A1A"/>
                </a:solidFill>
                <a:latin typeface="Calibri"/>
              </a:rPr>
              <a:t>  • Setup AI can’t see: “The RequestDate column is a Date field.”</a:t>
            </a:r>
          </a:p>
          <a:p>
            <a:r>
              <a:rPr sz="1100">
                <a:solidFill>
                  <a:srgbClr val="1A1A1A"/>
                </a:solidFill>
                <a:latin typeface="Calibri"/>
              </a:rPr>
              <a:t>Test the room: “If you send a debug prompt and it doesn’t fix it, ask yourself: which of these four did I leave out? Almost always, the answer is the setup AI can’t see — the column types, the choice values, what your data actually looks like.”</a:t>
            </a:r>
          </a:p>
          <a:p>
            <a:r>
              <a:rPr sz="1100">
                <a:solidFill>
                  <a:srgbClr val="1A1A1A"/>
                </a:solidFill>
                <a:latin typeface="Calibri"/>
              </a:rPr>
              <a:t>Send them back to the build: “OK. Back to your builds. Use this template when you hit your next error. I’m circulating.”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Recap Spend 60–90 seconds here. Don’t re-teach Week 1 — just name the anchors so the room remembers them.</a:t>
            </a:r>
          </a:p>
          <a:p>
            <a:r>
              <a:rPr sz="1100">
                <a:solidFill>
                  <a:srgbClr val="1A1A1A"/>
                </a:solidFill>
                <a:latin typeface="Calibri"/>
              </a:rPr>
              <a:t>Say: “Show of hands — how many of you have used an AI tool at work since Week 1?” Note who is active and who is not. Active builders will lead Module 3.</a:t>
            </a:r>
          </a:p>
          <a:p>
            <a:r>
              <a:rPr sz="1100">
                <a:solidFill>
                  <a:srgbClr val="1A1A1A"/>
                </a:solidFill>
                <a:latin typeface="Calibri"/>
              </a:rPr>
              <a:t>Then: “Today we move from being good users to being functional builders . The skills are the same. The scope is bigger. Instead of one conversation, you are managing a whole project through AI.”</a:t>
            </a:r>
          </a:p>
          <a:p>
            <a:r>
              <a:rPr sz="1100">
                <a:solidFill>
                  <a:srgbClr val="1A1A1A"/>
                </a:solidFill>
                <a:latin typeface="Calibri"/>
              </a:rPr>
              <a:t>Frontier reminder: “Building has its own frontier. Some things AI builds beautifully. Some things break in interesting ways. We will see both today.”</a:t>
            </a:r>
          </a:p>
          <a:p>
            <a:r>
              <a:rPr sz="1100">
                <a:solidFill>
                  <a:srgbClr val="1A1A1A"/>
                </a:solidFill>
                <a:latin typeface="Calibri"/>
              </a:rPr>
              <a:t>Transition: “Here is the next two hours.”</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Peer review · 15 min Set a visible timer. Pair students yourself — don’t leave it to chance, you’ll get one strong + one weak in each pair on purpose.</a:t>
            </a:r>
          </a:p>
          <a:p>
            <a:r>
              <a:rPr sz="1100">
                <a:solidFill>
                  <a:srgbClr val="1A1A1A"/>
                </a:solidFill>
                <a:latin typeface="Calibri"/>
              </a:rPr>
              <a:t>Time slices:</a:t>
            </a:r>
          </a:p>
          <a:p>
            <a:r>
              <a:rPr sz="1100">
                <a:solidFill>
                  <a:srgbClr val="1A1A1A"/>
                </a:solidFill>
                <a:latin typeface="Calibri"/>
              </a:rPr>
              <a:t>  • 0–2 min: explain the four checks.</a:t>
            </a:r>
          </a:p>
          <a:p>
            <a:r>
              <a:rPr sz="1100">
                <a:solidFill>
                  <a:srgbClr val="1A1A1A"/>
                </a:solidFill>
                <a:latin typeface="Calibri"/>
              </a:rPr>
              <a:t>  • 2–8 min: Partner A demos, Partner B reviews.</a:t>
            </a:r>
          </a:p>
          <a:p>
            <a:r>
              <a:rPr sz="1100">
                <a:solidFill>
                  <a:srgbClr val="1A1A1A"/>
                </a:solidFill>
                <a:latin typeface="Calibri"/>
              </a:rPr>
              <a:t>  • 8–14 min: Partner B demos, Partner A reviews.</a:t>
            </a:r>
          </a:p>
          <a:p>
            <a:r>
              <a:rPr sz="1100">
                <a:solidFill>
                  <a:srgbClr val="1A1A1A"/>
                </a:solidFill>
                <a:latin typeface="Calibri"/>
              </a:rPr>
              <a:t>  • 14–15 min: Whole-class debrief — one or two standout examples.</a:t>
            </a:r>
          </a:p>
          <a:p>
            <a:r>
              <a:rPr sz="1100">
                <a:solidFill>
                  <a:srgbClr val="1A1A1A"/>
                </a:solidFill>
                <a:latin typeface="Calibri"/>
              </a:rPr>
              <a:t>Circulate: Listen for constructive feedback. If a reviewer is being too soft (“looks great”), step in and ask the four checks yourself. If a reviewer is being harsh, redirect to specifics.</a:t>
            </a:r>
          </a:p>
          <a:p>
            <a:r>
              <a:rPr sz="1100">
                <a:solidFill>
                  <a:srgbClr val="1A1A1A"/>
                </a:solidFill>
                <a:latin typeface="Calibri"/>
              </a:rPr>
              <a:t>Watch for: Builders who can’t answer Check 04 (“why did you make that choice?”) usually didn’t decompose — they just copy-pasted what AI gave them. Flag this for Module 4.</a:t>
            </a:r>
          </a:p>
          <a:p>
            <a:r>
              <a:rPr sz="1100">
                <a:solidFill>
                  <a:srgbClr val="1A1A1A"/>
                </a:solidFill>
                <a:latin typeface="Calibri"/>
              </a:rPr>
              <a:t>Debrief question: “What did you learn from seeing your partner’s approach that you didn’t see in your own?” Get one or two answers. Move on.</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Section divider Hold for one beat.</a:t>
            </a:r>
          </a:p>
          <a:p>
            <a:r>
              <a:rPr sz="1100">
                <a:solidFill>
                  <a:srgbClr val="1A1A1A"/>
                </a:solidFill>
                <a:latin typeface="Calibri"/>
              </a:rPr>
              <a:t>Say: “Module 4. Twenty minutes. This is the most important exercise of the day. The decomposition you walk out with is the assignment you’ll execute before Course 3. Take it seriously.”</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Activity · 10 min individual Set a visible timer. The worksheet template is in their student companion (or hand out a paper copy if you printed them).</a:t>
            </a:r>
          </a:p>
          <a:p>
            <a:r>
              <a:rPr sz="1100">
                <a:solidFill>
                  <a:srgbClr val="1A1A1A"/>
                </a:solidFill>
                <a:latin typeface="Calibri"/>
              </a:rPr>
              <a:t>Say: “Pick a real problem from your section. Not a clever one — the annoying recurring one you’ve been meaning to fix. Decompose it on paper. You have ten minutes. Go.”</a:t>
            </a:r>
          </a:p>
          <a:p>
            <a:r>
              <a:rPr sz="1100">
                <a:solidFill>
                  <a:srgbClr val="1A1A1A"/>
                </a:solidFill>
                <a:latin typeface="Calibri"/>
              </a:rPr>
              <a:t>Walk the room actively. Quality of decomposition predicts quality of build. Watch for these failure modes:</a:t>
            </a:r>
          </a:p>
          <a:p>
            <a:r>
              <a:rPr sz="1100">
                <a:solidFill>
                  <a:srgbClr val="1A1A1A"/>
                </a:solidFill>
                <a:latin typeface="Calibri"/>
              </a:rPr>
              <a:t>  • Problem too big: if subtasks list more than 8 items, scope is wrong. Help them narrow to one slice.</a:t>
            </a:r>
          </a:p>
          <a:p>
            <a:r>
              <a:rPr sz="1100">
                <a:solidFill>
                  <a:srgbClr val="1A1A1A"/>
                </a:solidFill>
                <a:latin typeface="Calibri"/>
              </a:rPr>
              <a:t>  • Problem too vague: if the statement uses words like “better” or “improved,” push for concrete requirements. “What does ‘better’ mean? Faster? Fewer steps? Less paperwork?”</a:t>
            </a:r>
          </a:p>
          <a:p>
            <a:r>
              <a:rPr sz="1100">
                <a:solidFill>
                  <a:srgbClr val="1A1A1A"/>
                </a:solidFill>
                <a:latin typeface="Calibri"/>
              </a:rPr>
              <a:t>  • No frontier recognition: if they don’t list any AI limitations, prompt: “What part of this might be hard for AI?”</a:t>
            </a:r>
          </a:p>
          <a:p>
            <a:r>
              <a:rPr sz="1100">
                <a:solidFill>
                  <a:srgbClr val="1A1A1A"/>
                </a:solidFill>
                <a:latin typeface="Calibri"/>
              </a:rPr>
              <a:t>  • All-AI subtasks: if every subtask says “AI builds,” remind them — the human provides domain knowledge. Where does theirs show up?</a:t>
            </a:r>
          </a:p>
          <a:p>
            <a:r>
              <a:rPr sz="1100">
                <a:solidFill>
                  <a:srgbClr val="1A1A1A"/>
                </a:solidFill>
                <a:latin typeface="Calibri"/>
              </a:rPr>
              <a:t>Time cues: 5-minute warning. 1-minute warning. Hard stop at 10.</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Pair review · 8 min Same pairs as Module 3, or re-pair if the chemistry was off. Visible timer.</a:t>
            </a:r>
          </a:p>
          <a:p>
            <a:r>
              <a:rPr sz="1100">
                <a:solidFill>
                  <a:srgbClr val="1A1A1A"/>
                </a:solidFill>
                <a:latin typeface="Calibri"/>
              </a:rPr>
              <a:t>Say: “Trade worksheets. Four minutes per person. Use the four checks. Your job isn’t to fix it — your job is to ask the question that helps your partner see the gap.”</a:t>
            </a:r>
          </a:p>
          <a:p>
            <a:r>
              <a:rPr sz="1100">
                <a:solidFill>
                  <a:srgbClr val="1A1A1A"/>
                </a:solidFill>
                <a:latin typeface="Calibri"/>
              </a:rPr>
              <a:t>Intervention signal: If a pair is stuck on clarifying the problem for more than 2 minutes, step in. Ask the builder: “What does success look like? Describe the end state.”</a:t>
            </a:r>
          </a:p>
          <a:p>
            <a:r>
              <a:rPr sz="1100">
                <a:solidFill>
                  <a:srgbClr val="1A1A1A"/>
                </a:solidFill>
                <a:latin typeface="Calibri"/>
              </a:rPr>
              <a:t>Listen for: Builders who realise mid-review that their MVP isn’t actually minimal. Highlight that on debrief — “narrowing scope is the most common ‘aha.’”</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Debrief · 2 min Quick. Hands and one or two examples.</a:t>
            </a:r>
          </a:p>
          <a:p>
            <a:r>
              <a:rPr sz="1100">
                <a:solidFill>
                  <a:srgbClr val="1A1A1A"/>
                </a:solidFill>
                <a:latin typeface="Calibri"/>
              </a:rPr>
              <a:t>Say: “Show of hands — who changed their decomposition based on what your partner said?” (Most should raise hands. If nobody does, ask why — usually means partners were too soft.)</a:t>
            </a:r>
          </a:p>
          <a:p>
            <a:r>
              <a:rPr sz="1100">
                <a:solidFill>
                  <a:srgbClr val="1A1A1A"/>
                </a:solidFill>
                <a:latin typeface="Calibri"/>
              </a:rPr>
              <a:t>Take 1–2 examples: “What did your partner catch that you missed?” Pick someone who looked engaged. Don’t cold-call someone who looked frustrated.</a:t>
            </a:r>
          </a:p>
          <a:p>
            <a:r>
              <a:rPr sz="1100">
                <a:solidFill>
                  <a:srgbClr val="1A1A1A"/>
                </a:solidFill>
                <a:latin typeface="Calibri"/>
              </a:rPr>
              <a:t>Drive home: “Decomposition is a skill. You’ll get better with reps. The first time you decompose anything, you will miss things. That’s normal. By the tenth time, it’s automatic.”</a:t>
            </a:r>
          </a:p>
          <a:p>
            <a:r>
              <a:rPr sz="1100">
                <a:solidFill>
                  <a:srgbClr val="1A1A1A"/>
                </a:solidFill>
                <a:latin typeface="Calibri"/>
              </a:rPr>
              <a:t>Pull aside privately (after class): any student whose worksheet is blank or vague. They’re not ready for the assignment — help them scope.</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Section divider One beat. Energy back up — this is the close.</a:t>
            </a:r>
          </a:p>
          <a:p>
            <a:r>
              <a:rPr sz="1100">
                <a:solidFill>
                  <a:srgbClr val="1A1A1A"/>
                </a:solidFill>
                <a:latin typeface="Calibri"/>
              </a:rPr>
              <a:t>Say: “Last ten minutes. Three things — quick recap of what you learned, the assignment before Course 3, and a preview of what’s next.”</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Recap · 3 min Cover the question. Ask the room. Then reveal the answer.</a:t>
            </a:r>
          </a:p>
          <a:p>
            <a:r>
              <a:rPr sz="1100">
                <a:solidFill>
                  <a:srgbClr val="1A1A1A"/>
                </a:solidFill>
                <a:latin typeface="Calibri"/>
              </a:rPr>
              <a:t>Say: “Four questions. Answer in your head before I show the answer. If you can answer all four, you’re ready for Module 4’s assignment.”</a:t>
            </a:r>
          </a:p>
          <a:p>
            <a:r>
              <a:rPr sz="1100">
                <a:solidFill>
                  <a:srgbClr val="1A1A1A"/>
                </a:solidFill>
                <a:latin typeface="Calibri"/>
              </a:rPr>
              <a:t>For each question: Read the question. Pause for 5 seconds (it will feel longer than you think). Take one volunteer answer. Then point to the answer on screen.</a:t>
            </a:r>
          </a:p>
          <a:p>
            <a:r>
              <a:rPr sz="1100">
                <a:solidFill>
                  <a:srgbClr val="1A1A1A"/>
                </a:solidFill>
                <a:latin typeface="Calibri"/>
              </a:rPr>
              <a:t>If the room is shaky on Q1: Re-state — “Decompose. On paper. Before any tool. If you remember nothing else, remember that.”</a:t>
            </a:r>
          </a:p>
          <a:p>
            <a:r>
              <a:rPr sz="1100">
                <a:solidFill>
                  <a:srgbClr val="1A1A1A"/>
                </a:solidFill>
                <a:latin typeface="Calibri"/>
              </a:rPr>
              <a:t>Transition: “Here’s your assignment.”</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Assignment Slow down here. People will tune out at the end of class — this is what they’re paid to remember.</a:t>
            </a:r>
          </a:p>
          <a:p>
            <a:r>
              <a:rPr sz="1100">
                <a:solidFill>
                  <a:srgbClr val="1A1A1A"/>
                </a:solidFill>
                <a:latin typeface="Calibri"/>
              </a:rPr>
              <a:t>Say: “Four things. One: a working or partially working prototype of the problem you just decomposed. Two: notes on what worked. Three: notes on what didn’t. Four: one failure case worth sharing — something AI got wrong that other builders should know about.”</a:t>
            </a:r>
          </a:p>
          <a:p>
            <a:r>
              <a:rPr sz="1100">
                <a:solidFill>
                  <a:srgbClr val="1A1A1A"/>
                </a:solidFill>
                <a:latin typeface="Calibri"/>
              </a:rPr>
              <a:t>Set realistic expectations: “Two to four hours total over the week. This is not a finished product. It’s a real attempt. If your prototype only does the simplest version of the simplest version, that’s fine — show up with it anyway.”</a:t>
            </a:r>
          </a:p>
          <a:p>
            <a:r>
              <a:rPr sz="1100">
                <a:solidFill>
                  <a:srgbClr val="1A1A1A"/>
                </a:solidFill>
                <a:latin typeface="Calibri"/>
              </a:rPr>
              <a:t>Why the failure case matters: “Course 3 starts with failure sharing. Every failure case you bring saves another builder an hour of confusion. That’s how the unit’s frontier map gets built.”</a:t>
            </a:r>
          </a:p>
          <a:p>
            <a:r>
              <a:rPr sz="1100">
                <a:solidFill>
                  <a:srgbClr val="1A1A1A"/>
                </a:solidFill>
                <a:latin typeface="Calibri"/>
              </a:rPr>
              <a:t>Support resources: Office hours (Wed 1500–1600), #builder-orientation Teams channel, ai-builders@1stbn99thmar.mil. State the times out loud.</a:t>
            </a:r>
          </a:p>
          <a:p>
            <a:r>
              <a:rPr sz="1100">
                <a:solidFill>
                  <a:srgbClr val="1A1A1A"/>
                </a:solidFill>
                <a:latin typeface="Calibri"/>
              </a:rPr>
              <a:t>If anyone looks lost: Note them. Catch them after class for a 5-minute scoping conversation.</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Week 3 preview 60 seconds. Set the expectation, then close.</a:t>
            </a:r>
          </a:p>
          <a:p>
            <a:r>
              <a:rPr sz="1100">
                <a:solidFill>
                  <a:srgbClr val="1A1A1A"/>
                </a:solidFill>
                <a:latin typeface="Calibri"/>
              </a:rPr>
              <a:t>Say: “Course 3 is Platform Training. Four hours. You’ll build three complete tools — one in Centaur mode with explicit handoffs, one in Cyborg mode with continuous AI back-and-forth, and one of your own.”</a:t>
            </a:r>
          </a:p>
          <a:p>
            <a:r>
              <a:rPr sz="1100">
                <a:solidFill>
                  <a:srgbClr val="1A1A1A"/>
                </a:solidFill>
                <a:latin typeface="Calibri"/>
              </a:rPr>
              <a:t>Failure sharing reminder: “The failure-sharing block during the break is not optional. It’s one of the most valuable 15 minutes in the whole program. That’s why I asked you to bring a failure case.”</a:t>
            </a:r>
          </a:p>
          <a:p>
            <a:r>
              <a:rPr sz="1100">
                <a:solidFill>
                  <a:srgbClr val="1A1A1A"/>
                </a:solidFill>
                <a:latin typeface="Calibri"/>
              </a:rPr>
              <a:t>Logistics: Confirm the date and time of Course 3. Remind them: bring the prototype on a laptop, thumb drive, or screenshots.</a:t>
            </a:r>
          </a:p>
          <a:p>
            <a:r>
              <a:rPr sz="1100">
                <a:solidFill>
                  <a:srgbClr val="1A1A1A"/>
                </a:solidFill>
                <a:latin typeface="Calibri"/>
              </a:rPr>
              <a:t>Closing message: “You are not expected to be experts after two hours. You are expected to try. Every builder hits errors. The difference is that builders debug instead of quit. Decomposition is the skill that makes everything else work. Help each other. Share failures openly. That’s how we all get better.”</a:t>
            </a:r>
          </a:p>
          <a:p>
            <a:r>
              <a:rPr sz="1100">
                <a:solidFill>
                  <a:srgbClr val="1A1A1A"/>
                </a:solidFill>
                <a:latin typeface="Calibri"/>
              </a:rPr>
              <a:t>End on time. Stop the screen share. Stay on the call for five more minutes for one-on-one questions.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Pacing Read the agenda quickly. Emphasise the ratio.</a:t>
            </a:r>
          </a:p>
          <a:p>
            <a:r>
              <a:rPr sz="1100">
                <a:solidFill>
                  <a:srgbClr val="1A1A1A"/>
                </a:solidFill>
                <a:latin typeface="Calibri"/>
              </a:rPr>
              <a:t>Say: “Out of 120 minutes, about 30 minutes is me talking. The other 90 minutes is you working — with me on a live build, on your own, with a partner, and with paper. Plan accordingly. Have your laptop ready, have a piece of paper ready, and have GenAI.mil or your AI tool open in a tab.”</a:t>
            </a:r>
          </a:p>
          <a:p>
            <a:r>
              <a:rPr sz="1100">
                <a:solidFill>
                  <a:srgbClr val="1A1A1A"/>
                </a:solidFill>
                <a:latin typeface="Calibri"/>
              </a:rPr>
              <a:t>Tooling check: “Take 15 seconds right now — open GenAI.mil or your approved AI tool. If you can’t reach it, drop a note in chat now, not in 40 minutes when we start the live build.”</a:t>
            </a:r>
          </a:p>
          <a:p>
            <a:r>
              <a:rPr sz="1100">
                <a:solidFill>
                  <a:srgbClr val="1A1A1A"/>
                </a:solidFill>
                <a:latin typeface="Calibri"/>
              </a:rPr>
              <a:t>Transition: “Let’s start with the only theory section we have today.” Click forward.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Section divider Pause for one beat on this slide so it lands. Don’t read the title aloud.</a:t>
            </a:r>
          </a:p>
          <a:p>
            <a:r>
              <a:rPr sz="1100">
                <a:solidFill>
                  <a:srgbClr val="1A1A1A"/>
                </a:solidFill>
                <a:latin typeface="Calibri"/>
              </a:rPr>
              <a:t>Say: “Module 1. Fifteen minutes. This is the only stretch of the day where I will talk uninterrupted. Lock in.”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Anchor This is the central idea of the whole course. Don’t rush.</a:t>
            </a:r>
          </a:p>
          <a:p>
            <a:r>
              <a:rPr sz="1100">
                <a:solidFill>
                  <a:srgbClr val="1A1A1A"/>
                </a:solidFill>
                <a:latin typeface="Calibri"/>
              </a:rPr>
              <a:t>Say: “In Week 1 you managed one conversation. You typed something, you got something back, you judged it, you iterated. Today you do the same thing — but in sequence , across an entire project. The skills don’t change. The scope does.”</a:t>
            </a:r>
          </a:p>
          <a:p>
            <a:r>
              <a:rPr sz="1100">
                <a:solidFill>
                  <a:srgbClr val="1A1A1A"/>
                </a:solidFill>
                <a:latin typeface="Calibri"/>
              </a:rPr>
              <a:t>Drive the point home: “A user asks AI to draft an email. A builder asks AI to create the system that drafts, tracks, and sends emails. Same skills. Different scope. The difference is not talent. It’s decomposition.”</a:t>
            </a:r>
          </a:p>
          <a:p>
            <a:r>
              <a:rPr sz="1100">
                <a:solidFill>
                  <a:srgbClr val="1A1A1A"/>
                </a:solidFill>
                <a:latin typeface="Calibri"/>
              </a:rPr>
              <a:t>Avoid: Don’t romanticise ‘builders.’ Most students in this room manage Marines. They already break work into pieces every day. We’re just applying that to AI.</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Big idea Hold this slide for a beat. It’s the tattoo for the day.</a:t>
            </a:r>
          </a:p>
          <a:p>
            <a:r>
              <a:rPr sz="1100">
                <a:solidFill>
                  <a:srgbClr val="1A1A1A"/>
                </a:solidFill>
                <a:latin typeface="Calibri"/>
              </a:rPr>
              <a:t>Say: “If you remember nothing else from today, remember this. Decompose first . On paper. With nobody’s tool open. The number-one mistake new builders make is opening the tool first and trying to figure it out as they go. That works for simple things. It fails completely for anything with three or more moving parts.”</a:t>
            </a:r>
          </a:p>
          <a:p>
            <a:r>
              <a:rPr sz="1100">
                <a:solidFill>
                  <a:srgbClr val="1A1A1A"/>
                </a:solidFill>
                <a:latin typeface="Calibri"/>
              </a:rPr>
              <a:t>Ask the room: “Anyone here ever tried to build a Power App by just opening Power Apps and clicking around?” (You’ll get a laugh and a few hands.) “How did that go?”</a:t>
            </a:r>
          </a:p>
          <a:p>
            <a:r>
              <a:rPr sz="1100">
                <a:solidFill>
                  <a:srgbClr val="1A1A1A"/>
                </a:solidFill>
                <a:latin typeface="Calibri"/>
              </a:rPr>
              <a:t>Transition: “The reason decomposition matters so much is that the quality of your plan predicts the quality of your build. A vague plan produces a vague tool. A specific plan produces a specific tool.”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Activity (3 min) Cold-call two or three students. Ask each to name a 201 skill from memory before revealing the grid — if you flip to this slide too fast they’ll just read it.</a:t>
            </a:r>
          </a:p>
          <a:p>
            <a:r>
              <a:rPr sz="1100">
                <a:solidFill>
                  <a:srgbClr val="1A1A1A"/>
                </a:solidFill>
                <a:latin typeface="Calibri"/>
              </a:rPr>
              <a:t>Say: “Without looking, name three of the six 201 skills.” Wait. Pick someone. Then someone else.</a:t>
            </a:r>
          </a:p>
          <a:p>
            <a:r>
              <a:rPr sz="1100">
                <a:solidFill>
                  <a:srgbClr val="1A1A1A"/>
                </a:solidFill>
                <a:latin typeface="Calibri"/>
              </a:rPr>
              <a:t>If the room can’t name 4+: Pause. Do a 2-minute refresher right here. Walk through all six in the grid, point at each card, and read the one-line description. Don’t go back to Course 1 — just refresh.</a:t>
            </a:r>
          </a:p>
          <a:p>
            <a:r>
              <a:rPr sz="1100">
                <a:solidFill>
                  <a:srgbClr val="1A1A1A"/>
                </a:solidFill>
                <a:latin typeface="Calibri"/>
              </a:rPr>
              <a:t>If the room nails it: Move on quickly. “Good. We’ll apply Decomposition, Context Assembly, and Iterative Refinement most heavily today. Quality Judgment shows up when we debug. Frontier Recognition shows up when something breaks.”</a:t>
            </a:r>
          </a:p>
          <a:p>
            <a:r>
              <a:rPr sz="1100">
                <a:solidFill>
                  <a:srgbClr val="1A1A1A"/>
                </a:solidFill>
                <a:latin typeface="Calibri"/>
              </a:rPr>
              <a:t>Transition: “Module 1 done. Time to build something. Eyes back on me.”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Section divider One beat on this slide. Read the duration aloud so people pace themselves.</a:t>
            </a:r>
          </a:p>
          <a:p>
            <a:r>
              <a:rPr sz="1100">
                <a:solidFill>
                  <a:srgbClr val="1A1A1A"/>
                </a:solidFill>
                <a:latin typeface="Calibri"/>
              </a:rPr>
              <a:t>Say: “Module 2. Twenty-five minutes. I am going to build a real tool live, in front of you, from scratch. You watch. You don’t type along. The value is not the finished app — the value is hearing me narrate every decision.”</a:t>
            </a:r>
          </a:p>
          <a:p>
            <a:r>
              <a:rPr sz="1100">
                <a:solidFill>
                  <a:srgbClr val="1A1A1A"/>
                </a:solidFill>
                <a:latin typeface="Calibri"/>
              </a:rPr>
              <a:t>Setup check: Confirm GenAI.mil is open in one browser tab and Power Apps (or your live-build target) is open in another. Do NOT have anything pre-built. The whole point is that the room watches you make decisions in real time.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solidFill>
                  <a:srgbClr val="1A1A1A"/>
                </a:solidFill>
                <a:latin typeface="Calibri"/>
              </a:rPr>
              <a:t>Frame the build 60 seconds tops on this slide.</a:t>
            </a:r>
          </a:p>
          <a:p>
            <a:r>
              <a:rPr sz="1100">
                <a:solidFill>
                  <a:srgbClr val="1A1A1A"/>
                </a:solidFill>
                <a:latin typeface="Calibri"/>
              </a:rPr>
              <a:t>Say: “The problem is real. I built one of these for my own section last quarter. It took me about 30 minutes total. Today I’m going to do it in 25 in front of you.”</a:t>
            </a:r>
          </a:p>
          <a:p>
            <a:r>
              <a:rPr sz="1100">
                <a:solidFill>
                  <a:srgbClr val="1A1A1A"/>
                </a:solidFill>
                <a:latin typeface="Calibri"/>
              </a:rPr>
              <a:t>Set the rules: Read the three rules aloud. Especially: “Don’t type along. If you try to follow my prompts in real time you’ll fall behind and stop listening to why I’m making each choice. Watch first. You get your turn in Module 3.”</a:t>
            </a:r>
          </a:p>
          <a:p>
            <a:r>
              <a:rPr sz="1100">
                <a:solidFill>
                  <a:srgbClr val="1A1A1A"/>
                </a:solidFill>
                <a:latin typeface="Calibri"/>
              </a:rPr>
              <a:t>Data-handling reminder: “GenAI.mil and CamoGPT are authorised for CUI — anonymise PII unless a PIA covers it. Commercial tools like ChatGPT and Gemini are unclassified-only. We’re using fake names today, but the rule sticks.”</a:t>
            </a:r>
          </a:p>
          <a:p>
            <a:r>
              <a:rPr sz="1100">
                <a:solidFill>
                  <a:srgbClr val="1A1A1A"/>
                </a:solidFill>
                <a:latin typeface="Calibri"/>
              </a:rPr>
              <a:t>Transition: “Step one is not opening the tool. Step one is on a piece of paper.”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11887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11887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77240" y="822960"/>
            <a:ext cx="10515600" cy="365760"/>
          </a:xfrm>
          <a:prstGeom prst="rect">
            <a:avLst/>
          </a:prstGeom>
          <a:noFill/>
        </p:spPr>
        <p:txBody>
          <a:bodyPr wrap="square" lIns="0" rIns="0" tIns="0" bIns="0" anchor="t">
            <a:spAutoFit/>
          </a:bodyPr>
          <a:lstStyle/>
          <a:p>
            <a:pPr algn="l">
              <a:lnSpc>
                <a:spcPct val="120000"/>
              </a:lnSpc>
            </a:pPr>
            <a:r>
              <a:rPr sz="1100" b="1" i="0">
                <a:solidFill>
                  <a:srgbClr val="F5D130"/>
                </a:solidFill>
                <a:latin typeface="Calibri"/>
              </a:rPr>
              <a:t>Course 2 of 6 · Expert-Driven Development</a:t>
            </a:r>
          </a:p>
        </p:txBody>
      </p:sp>
      <p:sp>
        <p:nvSpPr>
          <p:cNvPr id="6" name="TextBox 5"/>
          <p:cNvSpPr txBox="1"/>
          <p:nvPr/>
        </p:nvSpPr>
        <p:spPr>
          <a:xfrm>
            <a:off x="777240" y="1325880"/>
            <a:ext cx="10515600" cy="237744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Builder</a:t>
            </a:r>
          </a:p>
          <a:p>
            <a:pPr algn="l">
              <a:lnSpc>
                <a:spcPct val="95000"/>
              </a:lnSpc>
            </a:pPr>
            <a:r>
              <a:rPr sz="6400" b="1" i="0">
                <a:solidFill>
                  <a:srgbClr val="FFFFFF"/>
                </a:solidFill>
                <a:latin typeface="Calibri"/>
              </a:rPr>
              <a:t>Orientation</a:t>
            </a:r>
          </a:p>
        </p:txBody>
      </p:sp>
      <p:sp>
        <p:nvSpPr>
          <p:cNvPr id="7" name="TextBox 6"/>
          <p:cNvSpPr txBox="1"/>
          <p:nvPr/>
        </p:nvSpPr>
        <p:spPr>
          <a:xfrm>
            <a:off x="777240" y="3840480"/>
            <a:ext cx="10515600" cy="1280160"/>
          </a:xfrm>
          <a:prstGeom prst="rect">
            <a:avLst/>
          </a:prstGeom>
          <a:noFill/>
        </p:spPr>
        <p:txBody>
          <a:bodyPr wrap="square" lIns="0" rIns="0" tIns="0" bIns="0" anchor="t">
            <a:spAutoFit/>
          </a:bodyPr>
          <a:lstStyle/>
          <a:p>
            <a:pPr algn="l">
              <a:lnSpc>
                <a:spcPct val="130000"/>
              </a:lnSpc>
            </a:pPr>
            <a:r>
              <a:rPr sz="1800" b="0" i="0">
                <a:solidFill>
                  <a:srgbClr val="C8C8C8"/>
                </a:solidFill>
                <a:latin typeface="Calibri"/>
              </a:rPr>
              <a:t>From AI user to AI-assisted builder. Two hours, mostly hands-on, with one rule: decompose before you build.</a:t>
            </a:r>
          </a:p>
        </p:txBody>
      </p:sp>
      <p:sp>
        <p:nvSpPr>
          <p:cNvPr id="8" name="Rectangle 7"/>
          <p:cNvSpPr/>
          <p:nvPr/>
        </p:nvSpPr>
        <p:spPr>
          <a:xfrm>
            <a:off x="0" y="5029200"/>
            <a:ext cx="12191695" cy="18288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5440680"/>
            <a:ext cx="2476423" cy="274320"/>
          </a:xfrm>
          <a:prstGeom prst="rect">
            <a:avLst/>
          </a:prstGeom>
          <a:noFill/>
        </p:spPr>
        <p:txBody>
          <a:bodyPr wrap="square" lIns="0" rIns="0" tIns="0" bIns="0" anchor="t">
            <a:spAutoFit/>
          </a:bodyPr>
          <a:lstStyle/>
          <a:p>
            <a:pPr algn="l">
              <a:lnSpc>
                <a:spcPct val="120000"/>
              </a:lnSpc>
            </a:pPr>
            <a:r>
              <a:rPr sz="900" b="1" i="0">
                <a:solidFill>
                  <a:srgbClr val="C8C8C8"/>
                </a:solidFill>
                <a:latin typeface="Calibri"/>
              </a:rPr>
              <a:t>DURATION</a:t>
            </a:r>
          </a:p>
        </p:txBody>
      </p:sp>
      <p:sp>
        <p:nvSpPr>
          <p:cNvPr id="10" name="TextBox 9"/>
          <p:cNvSpPr txBox="1"/>
          <p:nvPr/>
        </p:nvSpPr>
        <p:spPr>
          <a:xfrm>
            <a:off x="777240" y="5806440"/>
            <a:ext cx="2476423" cy="868680"/>
          </a:xfrm>
          <a:prstGeom prst="rect">
            <a:avLst/>
          </a:prstGeom>
          <a:noFill/>
        </p:spPr>
        <p:txBody>
          <a:bodyPr wrap="square" lIns="0" rIns="0" tIns="0" bIns="0" anchor="t">
            <a:spAutoFit/>
          </a:bodyPr>
          <a:lstStyle/>
          <a:p>
            <a:pPr algn="l">
              <a:lnSpc>
                <a:spcPct val="115000"/>
              </a:lnSpc>
            </a:pPr>
            <a:r>
              <a:rPr sz="1600" b="1" i="0">
                <a:solidFill>
                  <a:srgbClr val="FFFFFF"/>
                </a:solidFill>
                <a:latin typeface="Calibri"/>
              </a:rPr>
              <a:t>2 hours</a:t>
            </a:r>
          </a:p>
        </p:txBody>
      </p:sp>
      <p:sp>
        <p:nvSpPr>
          <p:cNvPr id="11" name="TextBox 10"/>
          <p:cNvSpPr txBox="1"/>
          <p:nvPr/>
        </p:nvSpPr>
        <p:spPr>
          <a:xfrm>
            <a:off x="3436543" y="5440680"/>
            <a:ext cx="2476423" cy="274320"/>
          </a:xfrm>
          <a:prstGeom prst="rect">
            <a:avLst/>
          </a:prstGeom>
          <a:noFill/>
        </p:spPr>
        <p:txBody>
          <a:bodyPr wrap="square" lIns="0" rIns="0" tIns="0" bIns="0" anchor="t">
            <a:spAutoFit/>
          </a:bodyPr>
          <a:lstStyle/>
          <a:p>
            <a:pPr algn="l">
              <a:lnSpc>
                <a:spcPct val="120000"/>
              </a:lnSpc>
            </a:pPr>
            <a:r>
              <a:rPr sz="900" b="1" i="0">
                <a:solidFill>
                  <a:srgbClr val="C8C8C8"/>
                </a:solidFill>
                <a:latin typeface="Calibri"/>
              </a:rPr>
              <a:t>AUDIENCE</a:t>
            </a:r>
          </a:p>
        </p:txBody>
      </p:sp>
      <p:sp>
        <p:nvSpPr>
          <p:cNvPr id="12" name="TextBox 11"/>
          <p:cNvSpPr txBox="1"/>
          <p:nvPr/>
        </p:nvSpPr>
        <p:spPr>
          <a:xfrm>
            <a:off x="3436543" y="5806440"/>
            <a:ext cx="2476423" cy="868680"/>
          </a:xfrm>
          <a:prstGeom prst="rect">
            <a:avLst/>
          </a:prstGeom>
          <a:noFill/>
        </p:spPr>
        <p:txBody>
          <a:bodyPr wrap="square" lIns="0" rIns="0" tIns="0" bIns="0" anchor="t">
            <a:spAutoFit/>
          </a:bodyPr>
          <a:lstStyle/>
          <a:p>
            <a:pPr algn="l">
              <a:lnSpc>
                <a:spcPct val="115000"/>
              </a:lnSpc>
            </a:pPr>
            <a:r>
              <a:rPr sz="1600" b="1" i="0">
                <a:solidFill>
                  <a:srgbClr val="FFFFFF"/>
                </a:solidFill>
                <a:latin typeface="Calibri"/>
              </a:rPr>
              <a:t>Aspiring builders</a:t>
            </a:r>
          </a:p>
        </p:txBody>
      </p:sp>
      <p:sp>
        <p:nvSpPr>
          <p:cNvPr id="13" name="TextBox 12"/>
          <p:cNvSpPr txBox="1"/>
          <p:nvPr/>
        </p:nvSpPr>
        <p:spPr>
          <a:xfrm>
            <a:off x="6095847" y="5440680"/>
            <a:ext cx="2476423" cy="274320"/>
          </a:xfrm>
          <a:prstGeom prst="rect">
            <a:avLst/>
          </a:prstGeom>
          <a:noFill/>
        </p:spPr>
        <p:txBody>
          <a:bodyPr wrap="square" lIns="0" rIns="0" tIns="0" bIns="0" anchor="t">
            <a:spAutoFit/>
          </a:bodyPr>
          <a:lstStyle/>
          <a:p>
            <a:pPr algn="l">
              <a:lnSpc>
                <a:spcPct val="120000"/>
              </a:lnSpc>
            </a:pPr>
            <a:r>
              <a:rPr sz="900" b="1" i="0">
                <a:solidFill>
                  <a:srgbClr val="C8C8C8"/>
                </a:solidFill>
                <a:latin typeface="Calibri"/>
              </a:rPr>
              <a:t>PREREQUISITE</a:t>
            </a:r>
          </a:p>
        </p:txBody>
      </p:sp>
      <p:sp>
        <p:nvSpPr>
          <p:cNvPr id="14" name="TextBox 13"/>
          <p:cNvSpPr txBox="1"/>
          <p:nvPr/>
        </p:nvSpPr>
        <p:spPr>
          <a:xfrm>
            <a:off x="6095847" y="5806440"/>
            <a:ext cx="2476423" cy="868680"/>
          </a:xfrm>
          <a:prstGeom prst="rect">
            <a:avLst/>
          </a:prstGeom>
          <a:noFill/>
        </p:spPr>
        <p:txBody>
          <a:bodyPr wrap="square" lIns="0" rIns="0" tIns="0" bIns="0" anchor="t">
            <a:spAutoFit/>
          </a:bodyPr>
          <a:lstStyle/>
          <a:p>
            <a:pPr algn="l">
              <a:lnSpc>
                <a:spcPct val="115000"/>
              </a:lnSpc>
            </a:pPr>
            <a:r>
              <a:rPr sz="1600" b="1" i="0">
                <a:solidFill>
                  <a:srgbClr val="FFFFFF"/>
                </a:solidFill>
                <a:latin typeface="Calibri"/>
              </a:rPr>
              <a:t>AI Fluency Fundamentals</a:t>
            </a:r>
          </a:p>
        </p:txBody>
      </p:sp>
      <p:sp>
        <p:nvSpPr>
          <p:cNvPr id="15" name="TextBox 14"/>
          <p:cNvSpPr txBox="1"/>
          <p:nvPr/>
        </p:nvSpPr>
        <p:spPr>
          <a:xfrm>
            <a:off x="8755151" y="5440680"/>
            <a:ext cx="2476423" cy="274320"/>
          </a:xfrm>
          <a:prstGeom prst="rect">
            <a:avLst/>
          </a:prstGeom>
          <a:noFill/>
        </p:spPr>
        <p:txBody>
          <a:bodyPr wrap="square" lIns="0" rIns="0" tIns="0" bIns="0" anchor="t">
            <a:spAutoFit/>
          </a:bodyPr>
          <a:lstStyle/>
          <a:p>
            <a:pPr algn="l">
              <a:lnSpc>
                <a:spcPct val="120000"/>
              </a:lnSpc>
            </a:pPr>
            <a:r>
              <a:rPr sz="900" b="1" i="0">
                <a:solidFill>
                  <a:srgbClr val="C8C8C8"/>
                </a:solidFill>
                <a:latin typeface="Calibri"/>
              </a:rPr>
              <a:t>OUTCOME</a:t>
            </a:r>
          </a:p>
        </p:txBody>
      </p:sp>
      <p:sp>
        <p:nvSpPr>
          <p:cNvPr id="16" name="TextBox 15"/>
          <p:cNvSpPr txBox="1"/>
          <p:nvPr/>
        </p:nvSpPr>
        <p:spPr>
          <a:xfrm>
            <a:off x="8755151" y="5806440"/>
            <a:ext cx="2476423" cy="868680"/>
          </a:xfrm>
          <a:prstGeom prst="rect">
            <a:avLst/>
          </a:prstGeom>
          <a:noFill/>
        </p:spPr>
        <p:txBody>
          <a:bodyPr wrap="square" lIns="0" rIns="0" tIns="0" bIns="0" anchor="t">
            <a:spAutoFit/>
          </a:bodyPr>
          <a:lstStyle/>
          <a:p>
            <a:pPr algn="l">
              <a:lnSpc>
                <a:spcPct val="115000"/>
              </a:lnSpc>
            </a:pPr>
            <a:r>
              <a:rPr sz="1600" b="1" i="0">
                <a:solidFill>
                  <a:srgbClr val="FFFFFF"/>
                </a:solidFill>
                <a:latin typeface="Calibri"/>
              </a:rPr>
              <a:t>A working prototype + a real plan</a:t>
            </a:r>
          </a:p>
        </p:txBody>
      </p:sp>
      <p:sp>
        <p:nvSpPr>
          <p:cNvPr id="17" name="TextBox 16"/>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18" name="TextBox 17"/>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1 / 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WHITEBOARD · BEFORE AI</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5 MINUTES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Decompose first — on the board, before any tool.</a:t>
            </a:r>
          </a:p>
        </p:txBody>
      </p:sp>
      <p:sp>
        <p:nvSpPr>
          <p:cNvPr id="7" name="TextBox 6"/>
          <p:cNvSpPr txBox="1"/>
          <p:nvPr/>
        </p:nvSpPr>
        <p:spPr>
          <a:xfrm>
            <a:off x="548640" y="2286000"/>
            <a:ext cx="5318607" cy="292608"/>
          </a:xfrm>
          <a:prstGeom prst="rect">
            <a:avLst/>
          </a:prstGeom>
          <a:noFill/>
        </p:spPr>
        <p:txBody>
          <a:bodyPr wrap="square" lIns="0" rIns="0" tIns="0" bIns="0" anchor="t">
            <a:spAutoFit/>
          </a:bodyPr>
          <a:lstStyle/>
          <a:p>
            <a:pPr algn="l">
              <a:lnSpc>
                <a:spcPct val="120000"/>
              </a:lnSpc>
            </a:pPr>
            <a:r>
              <a:rPr sz="1000" b="1" i="0">
                <a:solidFill>
                  <a:srgbClr val="CC0000"/>
                </a:solidFill>
                <a:latin typeface="Calibri"/>
              </a:rPr>
              <a:t>FOUR QUESTIONS</a:t>
            </a:r>
          </a:p>
        </p:txBody>
      </p:sp>
      <p:sp>
        <p:nvSpPr>
          <p:cNvPr id="8" name="TextBox 7"/>
          <p:cNvSpPr txBox="1"/>
          <p:nvPr/>
        </p:nvSpPr>
        <p:spPr>
          <a:xfrm>
            <a:off x="548640" y="2670048"/>
            <a:ext cx="5318607" cy="3474720"/>
          </a:xfrm>
          <a:prstGeom prst="rect">
            <a:avLst/>
          </a:prstGeom>
          <a:noFill/>
        </p:spPr>
        <p:txBody>
          <a:bodyPr wrap="square" lIns="0" rIns="0" tIns="0" bIns="0">
            <a:spAutoFit/>
          </a:bodyPr>
          <a:lstStyle/>
          <a:p>
            <a:pPr algn="l">
              <a:lnSpc>
                <a:spcPct val="125000"/>
              </a:lnSpc>
              <a:spcAft>
                <a:spcPts val="600"/>
              </a:spcAft>
            </a:pPr>
            <a:r>
              <a:rPr sz="1200" b="1">
                <a:solidFill>
                  <a:srgbClr val="CC0000"/>
                </a:solidFill>
                <a:latin typeface="Calibri"/>
              </a:rPr>
              <a:t>▎ </a:t>
            </a:r>
            <a:r>
              <a:rPr sz="1200" b="0">
                <a:solidFill>
                  <a:srgbClr val="1A1A1A"/>
                </a:solidFill>
                <a:latin typeface="Calibri"/>
              </a:rPr>
              <a:t>What data fields do we need?</a:t>
            </a:r>
          </a:p>
          <a:p>
            <a:pPr algn="l">
              <a:lnSpc>
                <a:spcPct val="125000"/>
              </a:lnSpc>
              <a:spcAft>
                <a:spcPts val="600"/>
              </a:spcAft>
            </a:pPr>
            <a:r>
              <a:rPr sz="1200" b="1">
                <a:solidFill>
                  <a:srgbClr val="CC0000"/>
                </a:solidFill>
                <a:latin typeface="Calibri"/>
              </a:rPr>
              <a:t>▎ </a:t>
            </a:r>
            <a:r>
              <a:rPr sz="1200" b="0">
                <a:solidFill>
                  <a:srgbClr val="1A1A1A"/>
                </a:solidFill>
                <a:latin typeface="Calibri"/>
              </a:rPr>
              <a:t>What does the user need to do?</a:t>
            </a:r>
          </a:p>
          <a:p>
            <a:pPr algn="l">
              <a:lnSpc>
                <a:spcPct val="125000"/>
              </a:lnSpc>
              <a:spcAft>
                <a:spcPts val="600"/>
              </a:spcAft>
            </a:pPr>
            <a:r>
              <a:rPr sz="1200" b="1">
                <a:solidFill>
                  <a:srgbClr val="CC0000"/>
                </a:solidFill>
                <a:latin typeface="Calibri"/>
              </a:rPr>
              <a:t>▎ </a:t>
            </a:r>
            <a:r>
              <a:rPr sz="1200" b="0">
                <a:solidFill>
                  <a:srgbClr val="1A1A1A"/>
                </a:solidFill>
                <a:latin typeface="Calibri"/>
              </a:rPr>
              <a:t>What is the simplest useful version?</a:t>
            </a:r>
          </a:p>
          <a:p>
            <a:pPr algn="l">
              <a:lnSpc>
                <a:spcPct val="125000"/>
              </a:lnSpc>
              <a:spcAft>
                <a:spcPts val="600"/>
              </a:spcAft>
            </a:pPr>
            <a:r>
              <a:rPr sz="1200" b="1">
                <a:solidFill>
                  <a:srgbClr val="CC0000"/>
                </a:solidFill>
                <a:latin typeface="Calibri"/>
              </a:rPr>
              <a:t>▎ </a:t>
            </a:r>
            <a:r>
              <a:rPr sz="1200" b="0">
                <a:solidFill>
                  <a:srgbClr val="1A1A1A"/>
                </a:solidFill>
                <a:latin typeface="Calibri"/>
              </a:rPr>
              <a:t>What data structure backs it?</a:t>
            </a:r>
          </a:p>
        </p:txBody>
      </p:sp>
      <p:sp>
        <p:nvSpPr>
          <p:cNvPr id="9" name="TextBox 8"/>
          <p:cNvSpPr txBox="1"/>
          <p:nvPr/>
        </p:nvSpPr>
        <p:spPr>
          <a:xfrm>
            <a:off x="6324447" y="2286000"/>
            <a:ext cx="5318607" cy="292608"/>
          </a:xfrm>
          <a:prstGeom prst="rect">
            <a:avLst/>
          </a:prstGeom>
          <a:noFill/>
        </p:spPr>
        <p:txBody>
          <a:bodyPr wrap="square" lIns="0" rIns="0" tIns="0" bIns="0" anchor="t">
            <a:spAutoFit/>
          </a:bodyPr>
          <a:lstStyle/>
          <a:p>
            <a:pPr algn="l">
              <a:lnSpc>
                <a:spcPct val="120000"/>
              </a:lnSpc>
            </a:pPr>
            <a:r>
              <a:rPr sz="1000" b="1" i="0">
                <a:solidFill>
                  <a:srgbClr val="D4B11A"/>
                </a:solidFill>
                <a:latin typeface="Calibri"/>
              </a:rPr>
              <a:t>WHY THIS MATTERS</a:t>
            </a:r>
          </a:p>
        </p:txBody>
      </p:sp>
      <p:sp>
        <p:nvSpPr>
          <p:cNvPr id="10" name="TextBox 9"/>
          <p:cNvSpPr txBox="1"/>
          <p:nvPr/>
        </p:nvSpPr>
        <p:spPr>
          <a:xfrm>
            <a:off x="6324447" y="2670048"/>
            <a:ext cx="5318607" cy="3474720"/>
          </a:xfrm>
          <a:prstGeom prst="rect">
            <a:avLst/>
          </a:prstGeom>
          <a:noFill/>
        </p:spPr>
        <p:txBody>
          <a:bodyPr wrap="square" lIns="0" rIns="0" tIns="0" bIns="0" anchor="t">
            <a:spAutoFit/>
          </a:bodyPr>
          <a:lstStyle/>
          <a:p>
            <a:pPr algn="l">
              <a:lnSpc>
                <a:spcPct val="135000"/>
              </a:lnSpc>
            </a:pPr>
            <a:r>
              <a:rPr sz="1300" b="0" i="0">
                <a:solidFill>
                  <a:srgbClr val="1A1A1A"/>
                </a:solidFill>
                <a:latin typeface="Calibri"/>
              </a:rPr>
              <a:t>These five minutes on paper are the most valuable five minutes of the build. Bad decomposition means you spend 30 minutes building the wrong thing.</a:t>
            </a:r>
          </a:p>
        </p:txBody>
      </p:sp>
      <p:sp>
        <p:nvSpPr>
          <p:cNvPr id="11" name="TextBox 10"/>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2" name="TextBox 11"/>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10 / 28</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MODULE 2 · LIVE BUILD PROMPT SEQUENCE</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Five prompts. In order. Each one builds on the last.</a:t>
            </a:r>
          </a:p>
        </p:txBody>
      </p:sp>
      <p:sp>
        <p:nvSpPr>
          <p:cNvPr id="8" name="Rectangle 7"/>
          <p:cNvSpPr/>
          <p:nvPr/>
        </p:nvSpPr>
        <p:spPr>
          <a:xfrm>
            <a:off x="548640" y="2441448"/>
            <a:ext cx="20872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3232" y="2606040"/>
            <a:ext cx="17580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01</a:t>
            </a:r>
          </a:p>
        </p:txBody>
      </p:sp>
      <p:sp>
        <p:nvSpPr>
          <p:cNvPr id="10" name="TextBox 9"/>
          <p:cNvSpPr txBox="1"/>
          <p:nvPr/>
        </p:nvSpPr>
        <p:spPr>
          <a:xfrm>
            <a:off x="713232" y="2898648"/>
            <a:ext cx="17580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Define the problem</a:t>
            </a:r>
          </a:p>
        </p:txBody>
      </p:sp>
      <p:sp>
        <p:nvSpPr>
          <p:cNvPr id="11" name="TextBox 10"/>
          <p:cNvSpPr txBox="1"/>
          <p:nvPr/>
        </p:nvSpPr>
        <p:spPr>
          <a:xfrm>
            <a:off x="713232" y="3401568"/>
            <a:ext cx="17580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Ask for a plan, not code.</a:t>
            </a:r>
          </a:p>
        </p:txBody>
      </p:sp>
      <p:sp>
        <p:nvSpPr>
          <p:cNvPr id="12" name="Rectangle 11"/>
          <p:cNvSpPr/>
          <p:nvPr/>
        </p:nvSpPr>
        <p:spPr>
          <a:xfrm>
            <a:off x="2800441" y="2441448"/>
            <a:ext cx="20872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965033" y="2606040"/>
            <a:ext cx="17580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02</a:t>
            </a:r>
          </a:p>
        </p:txBody>
      </p:sp>
      <p:sp>
        <p:nvSpPr>
          <p:cNvPr id="14" name="TextBox 13"/>
          <p:cNvSpPr txBox="1"/>
          <p:nvPr/>
        </p:nvSpPr>
        <p:spPr>
          <a:xfrm>
            <a:off x="2965033" y="2898648"/>
            <a:ext cx="17580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Data structure</a:t>
            </a:r>
          </a:p>
        </p:txBody>
      </p:sp>
      <p:sp>
        <p:nvSpPr>
          <p:cNvPr id="15" name="TextBox 14"/>
          <p:cNvSpPr txBox="1"/>
          <p:nvPr/>
        </p:nvSpPr>
        <p:spPr>
          <a:xfrm>
            <a:off x="2965033" y="3401568"/>
            <a:ext cx="17580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SharePoint list + CSV template.</a:t>
            </a:r>
          </a:p>
        </p:txBody>
      </p:sp>
      <p:sp>
        <p:nvSpPr>
          <p:cNvPr id="16" name="Rectangle 15"/>
          <p:cNvSpPr/>
          <p:nvPr/>
        </p:nvSpPr>
        <p:spPr>
          <a:xfrm>
            <a:off x="5052242" y="2441448"/>
            <a:ext cx="20872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216834" y="2606040"/>
            <a:ext cx="17580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03</a:t>
            </a:r>
          </a:p>
        </p:txBody>
      </p:sp>
      <p:sp>
        <p:nvSpPr>
          <p:cNvPr id="18" name="TextBox 17"/>
          <p:cNvSpPr txBox="1"/>
          <p:nvPr/>
        </p:nvSpPr>
        <p:spPr>
          <a:xfrm>
            <a:off x="5216834" y="2898648"/>
            <a:ext cx="17580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Form + gallery</a:t>
            </a:r>
          </a:p>
        </p:txBody>
      </p:sp>
      <p:sp>
        <p:nvSpPr>
          <p:cNvPr id="19" name="TextBox 18"/>
          <p:cNvSpPr txBox="1"/>
          <p:nvPr/>
        </p:nvSpPr>
        <p:spPr>
          <a:xfrm>
            <a:off x="5216834" y="3401568"/>
            <a:ext cx="17580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Auto-app, then refine.</a:t>
            </a:r>
          </a:p>
        </p:txBody>
      </p:sp>
      <p:sp>
        <p:nvSpPr>
          <p:cNvPr id="20" name="Rectangle 19"/>
          <p:cNvSpPr/>
          <p:nvPr/>
        </p:nvSpPr>
        <p:spPr>
          <a:xfrm>
            <a:off x="7304044" y="2441448"/>
            <a:ext cx="20872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468636" y="2606040"/>
            <a:ext cx="17580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04</a:t>
            </a:r>
          </a:p>
        </p:txBody>
      </p:sp>
      <p:sp>
        <p:nvSpPr>
          <p:cNvPr id="22" name="TextBox 21"/>
          <p:cNvSpPr txBox="1"/>
          <p:nvPr/>
        </p:nvSpPr>
        <p:spPr>
          <a:xfrm>
            <a:off x="7468636" y="2898648"/>
            <a:ext cx="17580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Overdue logic</a:t>
            </a:r>
          </a:p>
        </p:txBody>
      </p:sp>
      <p:sp>
        <p:nvSpPr>
          <p:cNvPr id="23" name="TextBox 22"/>
          <p:cNvSpPr txBox="1"/>
          <p:nvPr/>
        </p:nvSpPr>
        <p:spPr>
          <a:xfrm>
            <a:off x="7468636" y="3401568"/>
            <a:ext cx="17580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Highlight + check-in button.</a:t>
            </a:r>
          </a:p>
        </p:txBody>
      </p:sp>
      <p:sp>
        <p:nvSpPr>
          <p:cNvPr id="24" name="Rectangle 23"/>
          <p:cNvSpPr/>
          <p:nvPr/>
        </p:nvSpPr>
        <p:spPr>
          <a:xfrm>
            <a:off x="9555845" y="2441448"/>
            <a:ext cx="20872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20437" y="2606040"/>
            <a:ext cx="17580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05</a:t>
            </a:r>
          </a:p>
        </p:txBody>
      </p:sp>
      <p:sp>
        <p:nvSpPr>
          <p:cNvPr id="26" name="TextBox 25"/>
          <p:cNvSpPr txBox="1"/>
          <p:nvPr/>
        </p:nvSpPr>
        <p:spPr>
          <a:xfrm>
            <a:off x="9720437" y="2898648"/>
            <a:ext cx="17580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Polish</a:t>
            </a:r>
          </a:p>
        </p:txBody>
      </p:sp>
      <p:sp>
        <p:nvSpPr>
          <p:cNvPr id="27" name="TextBox 26"/>
          <p:cNvSpPr txBox="1"/>
          <p:nvPr/>
        </p:nvSpPr>
        <p:spPr>
          <a:xfrm>
            <a:off x="9720437" y="3401568"/>
            <a:ext cx="17580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Color scheme + summary counts.</a:t>
            </a:r>
          </a:p>
        </p:txBody>
      </p:sp>
      <p:sp>
        <p:nvSpPr>
          <p:cNvPr id="28" name="Rectangle 27"/>
          <p:cNvSpPr/>
          <p:nvPr/>
        </p:nvSpPr>
        <p:spPr>
          <a:xfrm>
            <a:off x="548640" y="5760720"/>
            <a:ext cx="73152" cy="5486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21792" y="5760720"/>
            <a:ext cx="11021263" cy="5486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7240" y="5833872"/>
            <a:ext cx="10728655" cy="402336"/>
          </a:xfrm>
          <a:prstGeom prst="rect">
            <a:avLst/>
          </a:prstGeom>
          <a:noFill/>
        </p:spPr>
        <p:txBody>
          <a:bodyPr wrap="square" lIns="0" rIns="0" tIns="0" bIns="0" anchor="t">
            <a:spAutoFit/>
          </a:bodyPr>
          <a:lstStyle/>
          <a:p>
            <a:pPr algn="l">
              <a:lnSpc>
                <a:spcPct val="130000"/>
              </a:lnSpc>
            </a:pPr>
            <a:r>
              <a:rPr sz="1200" b="0" i="0">
                <a:solidFill>
                  <a:srgbClr val="1A1A1A"/>
                </a:solidFill>
                <a:latin typeface="Calibri"/>
              </a:rPr>
              <a:t>Watch the verbs. I never say “build me an app.” I say “give me a plan,” “give me the exact list configuration,” “refine this one piece.” Each prompt has one job.</a:t>
            </a:r>
          </a:p>
        </p:txBody>
      </p:sp>
      <p:sp>
        <p:nvSpPr>
          <p:cNvPr id="31" name="TextBox 30"/>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32" name="TextBox 31"/>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11 / 28</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18872"/>
            <a:ext cx="7315200" cy="320040"/>
          </a:xfrm>
          <a:prstGeom prst="rect">
            <a:avLst/>
          </a:prstGeom>
          <a:noFill/>
        </p:spPr>
        <p:txBody>
          <a:bodyPr wrap="square" lIns="0" rIns="0" tIns="0" bIns="0" anchor="t">
            <a:spAutoFit/>
          </a:bodyPr>
          <a:lstStyle/>
          <a:p>
            <a:pPr algn="l">
              <a:lnSpc>
                <a:spcPct val="120000"/>
              </a:lnSpc>
            </a:pPr>
            <a:r>
              <a:rPr sz="1100" b="1" i="0">
                <a:solidFill>
                  <a:srgbClr val="FFFFFF"/>
                </a:solidFill>
                <a:latin typeface="Calibri"/>
              </a:rPr>
              <a:t>LIVE · SWITCH TO BUILD WINDOW NOW</a:t>
            </a:r>
          </a:p>
        </p:txBody>
      </p:sp>
      <p:sp>
        <p:nvSpPr>
          <p:cNvPr id="5" name="TextBox 4"/>
          <p:cNvSpPr txBox="1"/>
          <p:nvPr/>
        </p:nvSpPr>
        <p:spPr>
          <a:xfrm>
            <a:off x="6156655" y="118872"/>
            <a:ext cx="5486400" cy="320040"/>
          </a:xfrm>
          <a:prstGeom prst="rect">
            <a:avLst/>
          </a:prstGeom>
          <a:noFill/>
        </p:spPr>
        <p:txBody>
          <a:bodyPr wrap="square" lIns="0" rIns="0" tIns="0" bIns="0" anchor="t">
            <a:spAutoFit/>
          </a:bodyPr>
          <a:lstStyle/>
          <a:p>
            <a:pPr algn="r">
              <a:lnSpc>
                <a:spcPct val="120000"/>
              </a:lnSpc>
            </a:pPr>
            <a:r>
              <a:rPr sz="1100" b="1" i="0">
                <a:solidFill>
                  <a:srgbClr val="FFFFFF"/>
                </a:solidFill>
                <a:latin typeface="Calibri"/>
              </a:rPr>
              <a:t>MODULE 02 · EQUIPMENT TRACKER</a:t>
            </a:r>
          </a:p>
        </p:txBody>
      </p:sp>
      <p:sp>
        <p:nvSpPr>
          <p:cNvPr id="6" name="TextBox 5"/>
          <p:cNvSpPr txBox="1"/>
          <p:nvPr/>
        </p:nvSpPr>
        <p:spPr>
          <a:xfrm>
            <a:off x="548640" y="960120"/>
            <a:ext cx="11094415" cy="365760"/>
          </a:xfrm>
          <a:prstGeom prst="rect">
            <a:avLst/>
          </a:prstGeom>
          <a:noFill/>
        </p:spPr>
        <p:txBody>
          <a:bodyPr wrap="square" lIns="0" rIns="0" tIns="0" bIns="0" anchor="t">
            <a:spAutoFit/>
          </a:bodyPr>
          <a:lstStyle/>
          <a:p>
            <a:pPr algn="l">
              <a:lnSpc>
                <a:spcPct val="120000"/>
              </a:lnSpc>
            </a:pPr>
            <a:r>
              <a:rPr sz="1100" b="1" i="0">
                <a:solidFill>
                  <a:srgbClr val="F5D130"/>
                </a:solidFill>
                <a:latin typeface="Calibri"/>
              </a:rPr>
              <a:t>PRESENTER HAS LEFT THE DECK</a:t>
            </a:r>
          </a:p>
        </p:txBody>
      </p:sp>
      <p:sp>
        <p:nvSpPr>
          <p:cNvPr id="7" name="TextBox 6"/>
          <p:cNvSpPr txBox="1"/>
          <p:nvPr/>
        </p:nvSpPr>
        <p:spPr>
          <a:xfrm>
            <a:off x="548640" y="1325880"/>
            <a:ext cx="11094415" cy="1463040"/>
          </a:xfrm>
          <a:prstGeom prst="rect">
            <a:avLst/>
          </a:prstGeom>
          <a:noFill/>
        </p:spPr>
        <p:txBody>
          <a:bodyPr wrap="square" lIns="0" rIns="0" tIns="0" bIns="0" anchor="t">
            <a:spAutoFit/>
          </a:bodyPr>
          <a:lstStyle/>
          <a:p>
            <a:pPr algn="l">
              <a:lnSpc>
                <a:spcPct val="100000"/>
              </a:lnSpc>
            </a:pPr>
            <a:r>
              <a:rPr sz="4600" b="1" i="0">
                <a:solidFill>
                  <a:srgbClr val="FFFFFF"/>
                </a:solidFill>
                <a:latin typeface="Calibri"/>
              </a:rPr>
              <a:t>Live build in progress.</a:t>
            </a:r>
          </a:p>
        </p:txBody>
      </p:sp>
      <p:sp>
        <p:nvSpPr>
          <p:cNvPr id="8" name="TextBox 7"/>
          <p:cNvSpPr txBox="1"/>
          <p:nvPr/>
        </p:nvSpPr>
        <p:spPr>
          <a:xfrm>
            <a:off x="548640" y="2697480"/>
            <a:ext cx="11094415" cy="1005840"/>
          </a:xfrm>
          <a:prstGeom prst="rect">
            <a:avLst/>
          </a:prstGeom>
          <a:noFill/>
        </p:spPr>
        <p:txBody>
          <a:bodyPr wrap="square" lIns="0" rIns="0" tIns="0" bIns="0" anchor="t">
            <a:spAutoFit/>
          </a:bodyPr>
          <a:lstStyle/>
          <a:p>
            <a:pPr algn="l">
              <a:lnSpc>
                <a:spcPct val="135000"/>
              </a:lnSpc>
            </a:pPr>
            <a:r>
              <a:rPr sz="1400" b="0" i="0">
                <a:solidFill>
                  <a:srgbClr val="C8C8C8"/>
                </a:solidFill>
                <a:latin typeface="Calibri"/>
              </a:rPr>
              <a:t>Watch the presenter’s GenAI.mil and Power Apps windows. We’ll return to this deck for the debrief in roughly 20 minutes.</a:t>
            </a:r>
          </a:p>
        </p:txBody>
      </p:sp>
      <p:sp>
        <p:nvSpPr>
          <p:cNvPr id="9" name="Rectangle 8"/>
          <p:cNvSpPr/>
          <p:nvPr/>
        </p:nvSpPr>
        <p:spPr>
          <a:xfrm>
            <a:off x="548640" y="3611880"/>
            <a:ext cx="3545738" cy="1371600"/>
          </a:xfrm>
          <a:prstGeom prst="rect">
            <a:avLst/>
          </a:prstGeom>
          <a:noFill/>
          <a:ln w="12700">
            <a:solidFill>
              <a:srgbClr val="8C8C8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13232" y="3776472"/>
            <a:ext cx="3216554" cy="256032"/>
          </a:xfrm>
          <a:prstGeom prst="rect">
            <a:avLst/>
          </a:prstGeom>
          <a:noFill/>
        </p:spPr>
        <p:txBody>
          <a:bodyPr wrap="square" lIns="0" rIns="0" tIns="0" bIns="0" anchor="t">
            <a:spAutoFit/>
          </a:bodyPr>
          <a:lstStyle/>
          <a:p>
            <a:pPr algn="l">
              <a:lnSpc>
                <a:spcPct val="120000"/>
              </a:lnSpc>
            </a:pPr>
            <a:r>
              <a:rPr sz="900" b="1" i="0">
                <a:solidFill>
                  <a:srgbClr val="F5D130"/>
                </a:solidFill>
                <a:latin typeface="Calibri"/>
              </a:rPr>
              <a:t>WATCHING FOR</a:t>
            </a:r>
          </a:p>
        </p:txBody>
      </p:sp>
      <p:sp>
        <p:nvSpPr>
          <p:cNvPr id="11" name="TextBox 10"/>
          <p:cNvSpPr txBox="1"/>
          <p:nvPr/>
        </p:nvSpPr>
        <p:spPr>
          <a:xfrm>
            <a:off x="713232" y="4069080"/>
            <a:ext cx="3216554" cy="914400"/>
          </a:xfrm>
          <a:prstGeom prst="rect">
            <a:avLst/>
          </a:prstGeom>
          <a:noFill/>
        </p:spPr>
        <p:txBody>
          <a:bodyPr wrap="square" lIns="0" rIns="0" tIns="0" bIns="0" anchor="t">
            <a:spAutoFit/>
          </a:bodyPr>
          <a:lstStyle/>
          <a:p>
            <a:pPr algn="l">
              <a:lnSpc>
                <a:spcPct val="130000"/>
              </a:lnSpc>
            </a:pPr>
            <a:r>
              <a:rPr sz="1100" b="0" i="0">
                <a:solidFill>
                  <a:srgbClr val="FFFFFF"/>
                </a:solidFill>
                <a:latin typeface="Calibri"/>
              </a:rPr>
              <a:t>How the prompt names a domain (rifle section, ~30 people, ~50 items).</a:t>
            </a:r>
          </a:p>
        </p:txBody>
      </p:sp>
      <p:sp>
        <p:nvSpPr>
          <p:cNvPr id="12" name="Rectangle 11"/>
          <p:cNvSpPr/>
          <p:nvPr/>
        </p:nvSpPr>
        <p:spPr>
          <a:xfrm>
            <a:off x="4322978" y="3611880"/>
            <a:ext cx="3545738" cy="1371600"/>
          </a:xfrm>
          <a:prstGeom prst="rect">
            <a:avLst/>
          </a:prstGeom>
          <a:noFill/>
          <a:ln w="12700">
            <a:solidFill>
              <a:srgbClr val="8C8C8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487570" y="3776472"/>
            <a:ext cx="3216554" cy="256032"/>
          </a:xfrm>
          <a:prstGeom prst="rect">
            <a:avLst/>
          </a:prstGeom>
          <a:noFill/>
        </p:spPr>
        <p:txBody>
          <a:bodyPr wrap="square" lIns="0" rIns="0" tIns="0" bIns="0" anchor="t">
            <a:spAutoFit/>
          </a:bodyPr>
          <a:lstStyle/>
          <a:p>
            <a:pPr algn="l">
              <a:lnSpc>
                <a:spcPct val="120000"/>
              </a:lnSpc>
            </a:pPr>
            <a:r>
              <a:rPr sz="900" b="1" i="0">
                <a:solidFill>
                  <a:srgbClr val="F5D130"/>
                </a:solidFill>
                <a:latin typeface="Calibri"/>
              </a:rPr>
              <a:t>WATCHING FOR</a:t>
            </a:r>
          </a:p>
        </p:txBody>
      </p:sp>
      <p:sp>
        <p:nvSpPr>
          <p:cNvPr id="14" name="TextBox 13"/>
          <p:cNvSpPr txBox="1"/>
          <p:nvPr/>
        </p:nvSpPr>
        <p:spPr>
          <a:xfrm>
            <a:off x="4487570" y="4069080"/>
            <a:ext cx="3216554" cy="914400"/>
          </a:xfrm>
          <a:prstGeom prst="rect">
            <a:avLst/>
          </a:prstGeom>
          <a:noFill/>
        </p:spPr>
        <p:txBody>
          <a:bodyPr wrap="square" lIns="0" rIns="0" tIns="0" bIns="0" anchor="t">
            <a:spAutoFit/>
          </a:bodyPr>
          <a:lstStyle/>
          <a:p>
            <a:pPr algn="l">
              <a:lnSpc>
                <a:spcPct val="130000"/>
              </a:lnSpc>
            </a:pPr>
            <a:r>
              <a:rPr sz="1100" b="0" i="0">
                <a:solidFill>
                  <a:srgbClr val="FFFFFF"/>
                </a:solidFill>
                <a:latin typeface="Calibri"/>
              </a:rPr>
              <a:t>How the presenter rejects an AI suggestion and says why .</a:t>
            </a:r>
          </a:p>
        </p:txBody>
      </p:sp>
      <p:sp>
        <p:nvSpPr>
          <p:cNvPr id="15" name="Rectangle 14"/>
          <p:cNvSpPr/>
          <p:nvPr/>
        </p:nvSpPr>
        <p:spPr>
          <a:xfrm>
            <a:off x="8097316" y="3611880"/>
            <a:ext cx="3545738" cy="1371600"/>
          </a:xfrm>
          <a:prstGeom prst="rect">
            <a:avLst/>
          </a:prstGeom>
          <a:noFill/>
          <a:ln w="12700">
            <a:solidFill>
              <a:srgbClr val="8C8C8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61908" y="3776472"/>
            <a:ext cx="3216554" cy="256032"/>
          </a:xfrm>
          <a:prstGeom prst="rect">
            <a:avLst/>
          </a:prstGeom>
          <a:noFill/>
        </p:spPr>
        <p:txBody>
          <a:bodyPr wrap="square" lIns="0" rIns="0" tIns="0" bIns="0" anchor="t">
            <a:spAutoFit/>
          </a:bodyPr>
          <a:lstStyle/>
          <a:p>
            <a:pPr algn="l">
              <a:lnSpc>
                <a:spcPct val="120000"/>
              </a:lnSpc>
            </a:pPr>
            <a:r>
              <a:rPr sz="900" b="1" i="0">
                <a:solidFill>
                  <a:srgbClr val="F5D130"/>
                </a:solidFill>
                <a:latin typeface="Calibri"/>
              </a:rPr>
              <a:t>WATCHING FOR</a:t>
            </a:r>
          </a:p>
        </p:txBody>
      </p:sp>
      <p:sp>
        <p:nvSpPr>
          <p:cNvPr id="17" name="TextBox 16"/>
          <p:cNvSpPr txBox="1"/>
          <p:nvPr/>
        </p:nvSpPr>
        <p:spPr>
          <a:xfrm>
            <a:off x="8261908" y="4069080"/>
            <a:ext cx="3216554" cy="914400"/>
          </a:xfrm>
          <a:prstGeom prst="rect">
            <a:avLst/>
          </a:prstGeom>
          <a:noFill/>
        </p:spPr>
        <p:txBody>
          <a:bodyPr wrap="square" lIns="0" rIns="0" tIns="0" bIns="0" anchor="t">
            <a:spAutoFit/>
          </a:bodyPr>
          <a:lstStyle/>
          <a:p>
            <a:pPr algn="l">
              <a:lnSpc>
                <a:spcPct val="130000"/>
              </a:lnSpc>
            </a:pPr>
            <a:r>
              <a:rPr sz="1100" b="0" i="0">
                <a:solidFill>
                  <a:srgbClr val="FFFFFF"/>
                </a:solidFill>
                <a:latin typeface="Calibri"/>
              </a:rPr>
              <a:t>How the first error gets diagnosed — not panicked over.</a:t>
            </a:r>
          </a:p>
        </p:txBody>
      </p:sp>
      <p:sp>
        <p:nvSpPr>
          <p:cNvPr id="18" name="Rectangle 17"/>
          <p:cNvSpPr/>
          <p:nvPr/>
        </p:nvSpPr>
        <p:spPr>
          <a:xfrm>
            <a:off x="0" y="6217920"/>
            <a:ext cx="12191695" cy="640080"/>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48640" y="6419088"/>
            <a:ext cx="7315200" cy="274320"/>
          </a:xfrm>
          <a:prstGeom prst="rect">
            <a:avLst/>
          </a:prstGeom>
          <a:noFill/>
        </p:spPr>
        <p:txBody>
          <a:bodyPr wrap="square" lIns="0" rIns="0" tIns="0" bIns="0" anchor="t">
            <a:spAutoFit/>
          </a:bodyPr>
          <a:lstStyle/>
          <a:p>
            <a:pPr algn="l">
              <a:lnSpc>
                <a:spcPct val="120000"/>
              </a:lnSpc>
            </a:pPr>
            <a:r>
              <a:rPr sz="900" b="1" i="0">
                <a:solidFill>
                  <a:srgbClr val="8C8C8C"/>
                </a:solidFill>
                <a:latin typeface="Calibri"/>
              </a:rPr>
              <a:t>DON’T TYPE ALONG · TAKE NOTES · QUESTIONS GO IN CHAT</a:t>
            </a:r>
          </a:p>
        </p:txBody>
      </p:sp>
      <p:sp>
        <p:nvSpPr>
          <p:cNvPr id="20" name="TextBox 19"/>
          <p:cNvSpPr txBox="1"/>
          <p:nvPr/>
        </p:nvSpPr>
        <p:spPr>
          <a:xfrm>
            <a:off x="6156655" y="6419088"/>
            <a:ext cx="5486400" cy="274320"/>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RETURN CUE: PRESENTER SAYS “BACK TO THE DECK.”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28016"/>
            <a:ext cx="7315200" cy="292608"/>
          </a:xfrm>
          <a:prstGeom prst="rect">
            <a:avLst/>
          </a:prstGeom>
          <a:noFill/>
        </p:spPr>
        <p:txBody>
          <a:bodyPr wrap="square" lIns="0" rIns="0" tIns="0" bIns="0" anchor="t">
            <a:spAutoFit/>
          </a:bodyPr>
          <a:lstStyle/>
          <a:p>
            <a:pPr algn="l">
              <a:lnSpc>
                <a:spcPct val="120000"/>
              </a:lnSpc>
            </a:pPr>
            <a:r>
              <a:rPr sz="1100" b="1" i="0">
                <a:solidFill>
                  <a:srgbClr val="F5D130"/>
                </a:solidFill>
                <a:latin typeface="Calibri"/>
              </a:rPr>
              <a:t>BACK TO THE DECK</a:t>
            </a:r>
          </a:p>
        </p:txBody>
      </p:sp>
      <p:sp>
        <p:nvSpPr>
          <p:cNvPr id="5" name="TextBox 4"/>
          <p:cNvSpPr txBox="1"/>
          <p:nvPr/>
        </p:nvSpPr>
        <p:spPr>
          <a:xfrm>
            <a:off x="6156655" y="128016"/>
            <a:ext cx="5486400" cy="292608"/>
          </a:xfrm>
          <a:prstGeom prst="rect">
            <a:avLst/>
          </a:prstGeom>
          <a:noFill/>
        </p:spPr>
        <p:txBody>
          <a:bodyPr wrap="square" lIns="0" rIns="0" tIns="0" bIns="0" anchor="t">
            <a:spAutoFit/>
          </a:bodyPr>
          <a:lstStyle/>
          <a:p>
            <a:pPr algn="r">
              <a:lnSpc>
                <a:spcPct val="120000"/>
              </a:lnSpc>
            </a:pPr>
            <a:r>
              <a:rPr sz="1100" b="1" i="0">
                <a:solidFill>
                  <a:srgbClr val="FFFFFF"/>
                </a:solidFill>
                <a:latin typeface="Calibri"/>
              </a:rPr>
              <a:t>MODULE 02 · LIVE BUILD DEBRIEF</a:t>
            </a:r>
          </a:p>
        </p:txBody>
      </p:sp>
      <p:sp>
        <p:nvSpPr>
          <p:cNvPr id="6" name="TextBox 5"/>
          <p:cNvSpPr txBox="1"/>
          <p:nvPr/>
        </p:nvSpPr>
        <p:spPr>
          <a:xfrm>
            <a:off x="548640" y="960120"/>
            <a:ext cx="11094415" cy="914400"/>
          </a:xfrm>
          <a:prstGeom prst="rect">
            <a:avLst/>
          </a:prstGeom>
          <a:noFill/>
        </p:spPr>
        <p:txBody>
          <a:bodyPr wrap="square" lIns="0" rIns="0" tIns="0" bIns="0" anchor="t">
            <a:spAutoFit/>
          </a:bodyPr>
          <a:lstStyle/>
          <a:p>
            <a:pPr algn="l">
              <a:lnSpc>
                <a:spcPct val="110000"/>
              </a:lnSpc>
            </a:pPr>
            <a:r>
              <a:rPr sz="3400" b="1" i="0">
                <a:solidFill>
                  <a:srgbClr val="1A1A1A"/>
                </a:solidFill>
                <a:latin typeface="Calibri"/>
              </a:rPr>
              <a:t>What just happened.</a:t>
            </a:r>
          </a:p>
        </p:txBody>
      </p:sp>
      <p:sp>
        <p:nvSpPr>
          <p:cNvPr id="7" name="TextBox 6"/>
          <p:cNvSpPr txBox="1"/>
          <p:nvPr/>
        </p:nvSpPr>
        <p:spPr>
          <a:xfrm>
            <a:off x="548640" y="1874520"/>
            <a:ext cx="11094415" cy="640080"/>
          </a:xfrm>
          <a:prstGeom prst="rect">
            <a:avLst/>
          </a:prstGeom>
          <a:noFill/>
        </p:spPr>
        <p:txBody>
          <a:bodyPr wrap="square" lIns="0" rIns="0" tIns="0" bIns="0" anchor="t">
            <a:spAutoFit/>
          </a:bodyPr>
          <a:lstStyle/>
          <a:p>
            <a:pPr algn="l">
              <a:lnSpc>
                <a:spcPct val="135000"/>
              </a:lnSpc>
            </a:pPr>
            <a:r>
              <a:rPr sz="1400" b="0" i="0">
                <a:solidFill>
                  <a:srgbClr val="2A2A2A"/>
                </a:solidFill>
                <a:latin typeface="Calibri"/>
              </a:rPr>
              <a:t>Three things to name from what you saw — even if my build wasn’t perfect.</a:t>
            </a:r>
          </a:p>
        </p:txBody>
      </p:sp>
      <p:sp>
        <p:nvSpPr>
          <p:cNvPr id="8" name="Rectangle 7"/>
          <p:cNvSpPr/>
          <p:nvPr/>
        </p:nvSpPr>
        <p:spPr>
          <a:xfrm>
            <a:off x="548640" y="2606040"/>
            <a:ext cx="3545738" cy="370332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548640" y="2606040"/>
            <a:ext cx="3545738"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49808" y="2862072"/>
            <a:ext cx="3143402"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DECOMPOSITION FIRST</a:t>
            </a:r>
          </a:p>
        </p:txBody>
      </p:sp>
      <p:sp>
        <p:nvSpPr>
          <p:cNvPr id="11" name="TextBox 10"/>
          <p:cNvSpPr txBox="1"/>
          <p:nvPr/>
        </p:nvSpPr>
        <p:spPr>
          <a:xfrm>
            <a:off x="749808" y="3264408"/>
            <a:ext cx="3143402" cy="3063240"/>
          </a:xfrm>
          <a:prstGeom prst="rect">
            <a:avLst/>
          </a:prstGeom>
          <a:noFill/>
        </p:spPr>
        <p:txBody>
          <a:bodyPr wrap="square" lIns="0" rIns="0" tIns="0" bIns="0" anchor="t">
            <a:spAutoFit/>
          </a:bodyPr>
          <a:lstStyle/>
          <a:p>
            <a:pPr algn="l">
              <a:lnSpc>
                <a:spcPct val="135000"/>
              </a:lnSpc>
            </a:pPr>
            <a:r>
              <a:rPr sz="1200" b="0" i="0">
                <a:solidFill>
                  <a:srgbClr val="1A1A1A"/>
                </a:solidFill>
                <a:latin typeface="Calibri"/>
              </a:rPr>
              <a:t>Five minutes on the whiteboard before any tool. I knew what I wanted before I asked.</a:t>
            </a:r>
          </a:p>
        </p:txBody>
      </p:sp>
      <p:sp>
        <p:nvSpPr>
          <p:cNvPr id="12" name="Rectangle 11"/>
          <p:cNvSpPr/>
          <p:nvPr/>
        </p:nvSpPr>
        <p:spPr>
          <a:xfrm>
            <a:off x="4322978" y="2606040"/>
            <a:ext cx="3545738" cy="370332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322978" y="2606040"/>
            <a:ext cx="3545738"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24146" y="2862072"/>
            <a:ext cx="3143402"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PROMPTS HAD ONE JOB</a:t>
            </a:r>
          </a:p>
        </p:txBody>
      </p:sp>
      <p:sp>
        <p:nvSpPr>
          <p:cNvPr id="15" name="TextBox 14"/>
          <p:cNvSpPr txBox="1"/>
          <p:nvPr/>
        </p:nvSpPr>
        <p:spPr>
          <a:xfrm>
            <a:off x="4524146" y="3264408"/>
            <a:ext cx="3143402" cy="3063240"/>
          </a:xfrm>
          <a:prstGeom prst="rect">
            <a:avLst/>
          </a:prstGeom>
          <a:noFill/>
        </p:spPr>
        <p:txBody>
          <a:bodyPr wrap="square" lIns="0" rIns="0" tIns="0" bIns="0" anchor="t">
            <a:spAutoFit/>
          </a:bodyPr>
          <a:lstStyle/>
          <a:p>
            <a:pPr algn="l">
              <a:lnSpc>
                <a:spcPct val="135000"/>
              </a:lnSpc>
            </a:pPr>
            <a:r>
              <a:rPr sz="1200" b="0" i="0">
                <a:solidFill>
                  <a:srgbClr val="1A1A1A"/>
                </a:solidFill>
                <a:latin typeface="Calibri"/>
              </a:rPr>
              <a:t>“Give me a plan.” “Give me the data structure.” “Refine this one piece.” Never “build me an app.”</a:t>
            </a:r>
          </a:p>
        </p:txBody>
      </p:sp>
      <p:sp>
        <p:nvSpPr>
          <p:cNvPr id="16" name="Rectangle 15"/>
          <p:cNvSpPr/>
          <p:nvPr/>
        </p:nvSpPr>
        <p:spPr>
          <a:xfrm>
            <a:off x="8097316" y="2606040"/>
            <a:ext cx="3545738" cy="3703320"/>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097316" y="2606040"/>
            <a:ext cx="3545738"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298484" y="2862072"/>
            <a:ext cx="3143402"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ERRORS WERE NORMAL</a:t>
            </a:r>
          </a:p>
        </p:txBody>
      </p:sp>
      <p:sp>
        <p:nvSpPr>
          <p:cNvPr id="19" name="TextBox 18"/>
          <p:cNvSpPr txBox="1"/>
          <p:nvPr/>
        </p:nvSpPr>
        <p:spPr>
          <a:xfrm>
            <a:off x="8298484" y="3264408"/>
            <a:ext cx="3143402" cy="3063240"/>
          </a:xfrm>
          <a:prstGeom prst="rect">
            <a:avLst/>
          </a:prstGeom>
          <a:noFill/>
        </p:spPr>
        <p:txBody>
          <a:bodyPr wrap="square" lIns="0" rIns="0" tIns="0" bIns="0" anchor="t">
            <a:spAutoFit/>
          </a:bodyPr>
          <a:lstStyle/>
          <a:p>
            <a:pPr algn="l">
              <a:lnSpc>
                <a:spcPct val="135000"/>
              </a:lnSpc>
            </a:pPr>
            <a:r>
              <a:rPr sz="1200" b="0" i="0">
                <a:solidFill>
                  <a:srgbClr val="1A1A1A"/>
                </a:solidFill>
                <a:latin typeface="Calibri"/>
              </a:rPr>
              <a:t>When something broke, I read the error, framed a debug prompt, and kept moving. Errors are part of the process.</a:t>
            </a:r>
          </a:p>
        </p:txBody>
      </p:sp>
      <p:sp>
        <p:nvSpPr>
          <p:cNvPr id="20" name="TextBox 19"/>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1" name="TextBox 20"/>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13 / 28</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0" y="2194560"/>
            <a:ext cx="12191695" cy="457200"/>
          </a:xfrm>
          <a:prstGeom prst="rect">
            <a:avLst/>
          </a:prstGeom>
          <a:noFill/>
        </p:spPr>
        <p:txBody>
          <a:bodyPr wrap="square" lIns="0" rIns="0" tIns="0" bIns="0" anchor="t">
            <a:spAutoFit/>
          </a:bodyPr>
          <a:lstStyle/>
          <a:p>
            <a:pPr algn="ctr">
              <a:lnSpc>
                <a:spcPct val="120000"/>
              </a:lnSpc>
            </a:pPr>
            <a:r>
              <a:rPr sz="1400" b="1" i="0">
                <a:solidFill>
                  <a:srgbClr val="2A2A2A"/>
                </a:solidFill>
                <a:latin typeface="Calibri"/>
              </a:rPr>
              <a:t>COURSE 2 · 0:40 — 0:50</a:t>
            </a:r>
          </a:p>
        </p:txBody>
      </p:sp>
      <p:sp>
        <p:nvSpPr>
          <p:cNvPr id="4" name="TextBox 3"/>
          <p:cNvSpPr txBox="1"/>
          <p:nvPr/>
        </p:nvSpPr>
        <p:spPr>
          <a:xfrm>
            <a:off x="0" y="2743200"/>
            <a:ext cx="12191695" cy="2286000"/>
          </a:xfrm>
          <a:prstGeom prst="rect">
            <a:avLst/>
          </a:prstGeom>
          <a:noFill/>
        </p:spPr>
        <p:txBody>
          <a:bodyPr wrap="square" lIns="0" rIns="0" tIns="0" bIns="0" anchor="t">
            <a:spAutoFit/>
          </a:bodyPr>
          <a:lstStyle/>
          <a:p>
            <a:pPr algn="ctr">
              <a:lnSpc>
                <a:spcPct val="95000"/>
              </a:lnSpc>
            </a:pPr>
            <a:r>
              <a:rPr sz="14000" b="1" i="0">
                <a:solidFill>
                  <a:srgbClr val="1A1A1A"/>
                </a:solidFill>
                <a:latin typeface="Calibri"/>
              </a:rPr>
              <a:t>10:00</a:t>
            </a:r>
          </a:p>
        </p:txBody>
      </p:sp>
      <p:sp>
        <p:nvSpPr>
          <p:cNvPr id="5" name="TextBox 4"/>
          <p:cNvSpPr txBox="1"/>
          <p:nvPr/>
        </p:nvSpPr>
        <p:spPr>
          <a:xfrm>
            <a:off x="0" y="5120640"/>
            <a:ext cx="12191695" cy="640080"/>
          </a:xfrm>
          <a:prstGeom prst="rect">
            <a:avLst/>
          </a:prstGeom>
          <a:noFill/>
        </p:spPr>
        <p:txBody>
          <a:bodyPr wrap="square" lIns="0" rIns="0" tIns="0" bIns="0" anchor="t">
            <a:spAutoFit/>
          </a:bodyPr>
          <a:lstStyle/>
          <a:p>
            <a:pPr algn="ctr">
              <a:lnSpc>
                <a:spcPct val="130000"/>
              </a:lnSpc>
            </a:pPr>
            <a:r>
              <a:rPr sz="1800" b="0" i="0">
                <a:solidFill>
                  <a:srgbClr val="1A1A1A"/>
                </a:solidFill>
                <a:latin typeface="Calibri"/>
              </a:rPr>
              <a:t>Stretch. Refill. Open your AI tool. We build at the top of the hour.</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77240" y="868680"/>
            <a:ext cx="548640"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463040" y="713232"/>
            <a:ext cx="9144000" cy="365760"/>
          </a:xfrm>
          <a:prstGeom prst="rect">
            <a:avLst/>
          </a:prstGeom>
          <a:noFill/>
        </p:spPr>
        <p:txBody>
          <a:bodyPr wrap="square" lIns="0" rIns="0" tIns="0" bIns="0" anchor="t">
            <a:spAutoFit/>
          </a:bodyPr>
          <a:lstStyle/>
          <a:p>
            <a:pPr algn="l">
              <a:lnSpc>
                <a:spcPct val="120000"/>
              </a:lnSpc>
            </a:pPr>
            <a:r>
              <a:rPr sz="1200" b="1" i="0">
                <a:solidFill>
                  <a:srgbClr val="F5D130"/>
                </a:solidFill>
                <a:latin typeface="Calibri"/>
              </a:rPr>
              <a:t>Module 03 of 05</a:t>
            </a:r>
          </a:p>
        </p:txBody>
      </p:sp>
      <p:sp>
        <p:nvSpPr>
          <p:cNvPr id="5" name="TextBox 4"/>
          <p:cNvSpPr txBox="1"/>
          <p:nvPr/>
        </p:nvSpPr>
        <p:spPr>
          <a:xfrm>
            <a:off x="777240" y="2194560"/>
            <a:ext cx="10515600" cy="320040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Your turn.</a:t>
            </a:r>
          </a:p>
          <a:p>
            <a:pPr algn="l">
              <a:lnSpc>
                <a:spcPct val="95000"/>
              </a:lnSpc>
            </a:pPr>
            <a:r>
              <a:rPr sz="6400" b="1" i="0">
                <a:solidFill>
                  <a:srgbClr val="FFFFFF"/>
                </a:solidFill>
                <a:latin typeface="Calibri"/>
              </a:rPr>
              <a:t>Build something.</a:t>
            </a:r>
          </a:p>
        </p:txBody>
      </p:sp>
      <p:sp>
        <p:nvSpPr>
          <p:cNvPr id="6" name="TextBox 5"/>
          <p:cNvSpPr txBox="1"/>
          <p:nvPr/>
        </p:nvSpPr>
        <p:spPr>
          <a:xfrm>
            <a:off x="777240" y="5486400"/>
            <a:ext cx="6400800" cy="365760"/>
          </a:xfrm>
          <a:prstGeom prst="rect">
            <a:avLst/>
          </a:prstGeom>
          <a:noFill/>
        </p:spPr>
        <p:txBody>
          <a:bodyPr wrap="square" lIns="0" rIns="0" tIns="0" bIns="0" anchor="t">
            <a:spAutoFit/>
          </a:bodyPr>
          <a:lstStyle/>
          <a:p>
            <a:pPr algn="l">
              <a:lnSpc>
                <a:spcPct val="120000"/>
              </a:lnSpc>
            </a:pPr>
            <a:r>
              <a:rPr sz="1400" b="0" i="0">
                <a:solidFill>
                  <a:srgbClr val="C8C8C8"/>
                </a:solidFill>
                <a:latin typeface="Calibri"/>
              </a:rPr>
              <a:t>40 minutes · 25 build · 15 peer review</a:t>
            </a:r>
          </a:p>
        </p:txBody>
      </p:sp>
      <p:sp>
        <p:nvSpPr>
          <p:cNvPr id="7" name="Rectangle 6"/>
          <p:cNvSpPr/>
          <p:nvPr/>
        </p:nvSpPr>
        <p:spPr>
          <a:xfrm>
            <a:off x="777240" y="5943600"/>
            <a:ext cx="5084064" cy="411480"/>
          </a:xfrm>
          <a:prstGeom prst="rect">
            <a:avLst/>
          </a:prstGeom>
          <a:no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5D130"/>
                </a:solidFill>
                <a:latin typeface="Calibri"/>
              </a:rPr>
              <a:t>All six 201 skills, in practice</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15 / 28</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BUILD · PICK ONE AND START</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25 MINUTES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Pick one starter problem — or your own.</a:t>
            </a:r>
          </a:p>
        </p:txBody>
      </p:sp>
      <p:sp>
        <p:nvSpPr>
          <p:cNvPr id="7" name="Rectangle 6"/>
          <p:cNvSpPr/>
          <p:nvPr/>
        </p:nvSpPr>
        <p:spPr>
          <a:xfrm>
            <a:off x="548640" y="2286000"/>
            <a:ext cx="5464911" cy="174650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13232" y="245059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OPTION 1</a:t>
            </a:r>
          </a:p>
        </p:txBody>
      </p:sp>
      <p:sp>
        <p:nvSpPr>
          <p:cNvPr id="9" name="TextBox 8"/>
          <p:cNvSpPr txBox="1"/>
          <p:nvPr/>
        </p:nvSpPr>
        <p:spPr>
          <a:xfrm>
            <a:off x="713232" y="2743200"/>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Leave request tracker</a:t>
            </a:r>
          </a:p>
        </p:txBody>
      </p:sp>
      <p:sp>
        <p:nvSpPr>
          <p:cNvPr id="10" name="TextBox 9"/>
          <p:cNvSpPr txBox="1"/>
          <p:nvPr/>
        </p:nvSpPr>
        <p:spPr>
          <a:xfrm>
            <a:off x="713232" y="3246120"/>
            <a:ext cx="5135727" cy="62179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Who, dates, type, approval status.</a:t>
            </a:r>
          </a:p>
        </p:txBody>
      </p:sp>
      <p:sp>
        <p:nvSpPr>
          <p:cNvPr id="11" name="Rectangle 10"/>
          <p:cNvSpPr/>
          <p:nvPr/>
        </p:nvSpPr>
        <p:spPr>
          <a:xfrm>
            <a:off x="6178143" y="2286000"/>
            <a:ext cx="5464911" cy="174650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42735" y="245059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OPTION 2</a:t>
            </a:r>
          </a:p>
        </p:txBody>
      </p:sp>
      <p:sp>
        <p:nvSpPr>
          <p:cNvPr id="13" name="TextBox 12"/>
          <p:cNvSpPr txBox="1"/>
          <p:nvPr/>
        </p:nvSpPr>
        <p:spPr>
          <a:xfrm>
            <a:off x="6342735" y="2743200"/>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Training attendance log</a:t>
            </a:r>
          </a:p>
        </p:txBody>
      </p:sp>
      <p:sp>
        <p:nvSpPr>
          <p:cNvPr id="14" name="TextBox 13"/>
          <p:cNvSpPr txBox="1"/>
          <p:nvPr/>
        </p:nvSpPr>
        <p:spPr>
          <a:xfrm>
            <a:off x="6342735" y="3246120"/>
            <a:ext cx="5135727" cy="62179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Event, date, attendees, completion.</a:t>
            </a:r>
          </a:p>
        </p:txBody>
      </p:sp>
      <p:sp>
        <p:nvSpPr>
          <p:cNvPr id="15" name="Rectangle 14"/>
          <p:cNvSpPr/>
          <p:nvPr/>
        </p:nvSpPr>
        <p:spPr>
          <a:xfrm>
            <a:off x="548640" y="4197096"/>
            <a:ext cx="5464911" cy="174650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13232" y="4361688"/>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OPTION 3</a:t>
            </a:r>
          </a:p>
        </p:txBody>
      </p:sp>
      <p:sp>
        <p:nvSpPr>
          <p:cNvPr id="17" name="TextBox 16"/>
          <p:cNvSpPr txBox="1"/>
          <p:nvPr/>
        </p:nvSpPr>
        <p:spPr>
          <a:xfrm>
            <a:off x="713232" y="4654296"/>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Vehicle inspection checklist</a:t>
            </a:r>
          </a:p>
        </p:txBody>
      </p:sp>
      <p:sp>
        <p:nvSpPr>
          <p:cNvPr id="18" name="TextBox 17"/>
          <p:cNvSpPr txBox="1"/>
          <p:nvPr/>
        </p:nvSpPr>
        <p:spPr>
          <a:xfrm>
            <a:off x="713232" y="5157216"/>
            <a:ext cx="5135727" cy="62179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Vehicle ID, date, items, pass/fail.</a:t>
            </a:r>
          </a:p>
        </p:txBody>
      </p:sp>
      <p:sp>
        <p:nvSpPr>
          <p:cNvPr id="19" name="Rectangle 18"/>
          <p:cNvSpPr/>
          <p:nvPr/>
        </p:nvSpPr>
        <p:spPr>
          <a:xfrm>
            <a:off x="6178143" y="4197096"/>
            <a:ext cx="5464911" cy="174650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42735" y="4361688"/>
            <a:ext cx="5135727" cy="256032"/>
          </a:xfrm>
          <a:prstGeom prst="rect">
            <a:avLst/>
          </a:prstGeom>
          <a:noFill/>
        </p:spPr>
        <p:txBody>
          <a:bodyPr wrap="square" lIns="0" rIns="0" tIns="0" bIns="0" anchor="t">
            <a:spAutoFit/>
          </a:bodyPr>
          <a:lstStyle/>
          <a:p>
            <a:pPr algn="l">
              <a:lnSpc>
                <a:spcPct val="120000"/>
              </a:lnSpc>
            </a:pPr>
            <a:r>
              <a:rPr sz="900" b="1" i="0">
                <a:solidFill>
                  <a:srgbClr val="D4B11A"/>
                </a:solidFill>
                <a:latin typeface="Calibri"/>
              </a:rPr>
              <a:t>OPTION 4</a:t>
            </a:r>
          </a:p>
        </p:txBody>
      </p:sp>
      <p:sp>
        <p:nvSpPr>
          <p:cNvPr id="21" name="TextBox 20"/>
          <p:cNvSpPr txBox="1"/>
          <p:nvPr/>
        </p:nvSpPr>
        <p:spPr>
          <a:xfrm>
            <a:off x="6342735" y="4654296"/>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Your own section problem</a:t>
            </a:r>
          </a:p>
        </p:txBody>
      </p:sp>
      <p:sp>
        <p:nvSpPr>
          <p:cNvPr id="22" name="TextBox 21"/>
          <p:cNvSpPr txBox="1"/>
          <p:nvPr/>
        </p:nvSpPr>
        <p:spPr>
          <a:xfrm>
            <a:off x="6342735" y="5157216"/>
            <a:ext cx="5135727" cy="62179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Get instructor sign-off on scope first.</a:t>
            </a:r>
          </a:p>
        </p:txBody>
      </p:sp>
      <p:sp>
        <p:nvSpPr>
          <p:cNvPr id="23" name="TextBox 22"/>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4" name="TextBox 23"/>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16 / 28</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28016"/>
            <a:ext cx="7315200" cy="292608"/>
          </a:xfrm>
          <a:prstGeom prst="rect">
            <a:avLst/>
          </a:prstGeom>
          <a:noFill/>
        </p:spPr>
        <p:txBody>
          <a:bodyPr wrap="square" lIns="0" rIns="0" tIns="0" bIns="0" anchor="t">
            <a:spAutoFit/>
          </a:bodyPr>
          <a:lstStyle/>
          <a:p>
            <a:pPr algn="l">
              <a:lnSpc>
                <a:spcPct val="120000"/>
              </a:lnSpc>
            </a:pPr>
            <a:r>
              <a:rPr sz="1100" b="1" i="0">
                <a:solidFill>
                  <a:srgbClr val="1A1A1A"/>
                </a:solidFill>
                <a:latin typeface="Calibri"/>
              </a:rPr>
              <a:t>WHEN SOMETHING BREAKS</a:t>
            </a:r>
          </a:p>
        </p:txBody>
      </p:sp>
      <p:sp>
        <p:nvSpPr>
          <p:cNvPr id="5" name="TextBox 4"/>
          <p:cNvSpPr txBox="1"/>
          <p:nvPr/>
        </p:nvSpPr>
        <p:spPr>
          <a:xfrm>
            <a:off x="6156655" y="128016"/>
            <a:ext cx="5486400" cy="292608"/>
          </a:xfrm>
          <a:prstGeom prst="rect">
            <a:avLst/>
          </a:prstGeom>
          <a:noFill/>
        </p:spPr>
        <p:txBody>
          <a:bodyPr wrap="square" lIns="0" rIns="0" tIns="0" bIns="0" anchor="t">
            <a:spAutoFit/>
          </a:bodyPr>
          <a:lstStyle/>
          <a:p>
            <a:pPr algn="r">
              <a:lnSpc>
                <a:spcPct val="120000"/>
              </a:lnSpc>
            </a:pPr>
            <a:r>
              <a:rPr sz="1000" b="1" i="0">
                <a:solidFill>
                  <a:srgbClr val="1A1A1A"/>
                </a:solidFill>
                <a:latin typeface="Calibri"/>
              </a:rPr>
              <a:t>USE THIS WHEN — NOT IF — AN ERROR SHOWS UP</a:t>
            </a:r>
          </a:p>
        </p:txBody>
      </p:sp>
      <p:sp>
        <p:nvSpPr>
          <p:cNvPr id="6" name="TextBox 5"/>
          <p:cNvSpPr txBox="1"/>
          <p:nvPr/>
        </p:nvSpPr>
        <p:spPr>
          <a:xfrm>
            <a:off x="548640" y="914400"/>
            <a:ext cx="11094415" cy="1280160"/>
          </a:xfrm>
          <a:prstGeom prst="rect">
            <a:avLst/>
          </a:prstGeom>
          <a:noFill/>
        </p:spPr>
        <p:txBody>
          <a:bodyPr wrap="square" lIns="0" rIns="0" tIns="0" bIns="0" anchor="t">
            <a:spAutoFit/>
          </a:bodyPr>
          <a:lstStyle/>
          <a:p>
            <a:pPr algn="l">
              <a:lnSpc>
                <a:spcPct val="105000"/>
              </a:lnSpc>
            </a:pPr>
            <a:r>
              <a:rPr sz="3600" b="1" i="0">
                <a:solidFill>
                  <a:srgbClr val="F5A623"/>
                </a:solidFill>
                <a:latin typeface="Calibri"/>
              </a:rPr>
              <a:t>Errors are not failure.</a:t>
            </a:r>
          </a:p>
          <a:p>
            <a:pPr algn="l">
              <a:lnSpc>
                <a:spcPct val="105000"/>
              </a:lnSpc>
            </a:pPr>
            <a:r>
              <a:rPr sz="3600" b="1" i="0">
                <a:solidFill>
                  <a:srgbClr val="F5A623"/>
                </a:solidFill>
                <a:latin typeface="Calibri"/>
              </a:rPr>
              <a:t>They are the whole job.</a:t>
            </a:r>
          </a:p>
        </p:txBody>
      </p:sp>
      <p:sp>
        <p:nvSpPr>
          <p:cNvPr id="7" name="TextBox 6"/>
          <p:cNvSpPr txBox="1"/>
          <p:nvPr/>
        </p:nvSpPr>
        <p:spPr>
          <a:xfrm>
            <a:off x="548640" y="2194560"/>
            <a:ext cx="11094415" cy="822960"/>
          </a:xfrm>
          <a:prstGeom prst="rect">
            <a:avLst/>
          </a:prstGeom>
          <a:noFill/>
        </p:spPr>
        <p:txBody>
          <a:bodyPr wrap="square" lIns="0" rIns="0" tIns="0" bIns="0" anchor="t">
            <a:spAutoFit/>
          </a:bodyPr>
          <a:lstStyle/>
          <a:p>
            <a:pPr algn="l">
              <a:lnSpc>
                <a:spcPct val="135000"/>
              </a:lnSpc>
            </a:pPr>
            <a:r>
              <a:rPr sz="1400" b="0" i="0">
                <a:solidFill>
                  <a:srgbClr val="C8C8C8"/>
                </a:solidFill>
                <a:latin typeface="Calibri"/>
              </a:rPr>
              <a:t>The first time something breaks, most people quit. That is the 80% who stop building. Builders expect errors and know how to fix them. You are about to be a builder.</a:t>
            </a:r>
          </a:p>
        </p:txBody>
      </p:sp>
      <p:sp>
        <p:nvSpPr>
          <p:cNvPr id="8" name="Rectangle 7"/>
          <p:cNvSpPr/>
          <p:nvPr/>
        </p:nvSpPr>
        <p:spPr>
          <a:xfrm>
            <a:off x="548640" y="2971800"/>
            <a:ext cx="5446623" cy="2377440"/>
          </a:xfrm>
          <a:prstGeom prst="rect">
            <a:avLst/>
          </a:prstGeom>
          <a:solidFill>
            <a:srgbClr val="332814"/>
          </a:solidFill>
          <a:ln w="1270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49808" y="3172968"/>
            <a:ext cx="5044287" cy="274320"/>
          </a:xfrm>
          <a:prstGeom prst="rect">
            <a:avLst/>
          </a:prstGeom>
          <a:noFill/>
        </p:spPr>
        <p:txBody>
          <a:bodyPr wrap="square" lIns="0" rIns="0" tIns="0" bIns="0" anchor="t">
            <a:spAutoFit/>
          </a:bodyPr>
          <a:lstStyle/>
          <a:p>
            <a:pPr algn="l">
              <a:lnSpc>
                <a:spcPct val="120000"/>
              </a:lnSpc>
            </a:pPr>
            <a:r>
              <a:rPr sz="900" b="1" i="0">
                <a:solidFill>
                  <a:srgbClr val="F5A623"/>
                </a:solidFill>
                <a:latin typeface="Calibri"/>
              </a:rPr>
              <a:t>FIRST</a:t>
            </a:r>
          </a:p>
        </p:txBody>
      </p:sp>
      <p:sp>
        <p:nvSpPr>
          <p:cNvPr id="10" name="TextBox 9"/>
          <p:cNvSpPr txBox="1"/>
          <p:nvPr/>
        </p:nvSpPr>
        <p:spPr>
          <a:xfrm>
            <a:off x="749808" y="3493008"/>
            <a:ext cx="5044287" cy="548640"/>
          </a:xfrm>
          <a:prstGeom prst="rect">
            <a:avLst/>
          </a:prstGeom>
          <a:noFill/>
        </p:spPr>
        <p:txBody>
          <a:bodyPr wrap="square" lIns="0" rIns="0" tIns="0" bIns="0" anchor="t">
            <a:spAutoFit/>
          </a:bodyPr>
          <a:lstStyle/>
          <a:p>
            <a:pPr algn="l">
              <a:lnSpc>
                <a:spcPct val="115000"/>
              </a:lnSpc>
            </a:pPr>
            <a:r>
              <a:rPr sz="1400" b="1" i="0">
                <a:solidFill>
                  <a:srgbClr val="FFFFFF"/>
                </a:solidFill>
                <a:latin typeface="Calibri"/>
              </a:rPr>
              <a:t>Read the error out loud.</a:t>
            </a:r>
          </a:p>
        </p:txBody>
      </p:sp>
      <p:sp>
        <p:nvSpPr>
          <p:cNvPr id="11" name="TextBox 10"/>
          <p:cNvSpPr txBox="1"/>
          <p:nvPr/>
        </p:nvSpPr>
        <p:spPr>
          <a:xfrm>
            <a:off x="749808" y="4041648"/>
            <a:ext cx="5044287" cy="1280160"/>
          </a:xfrm>
          <a:prstGeom prst="rect">
            <a:avLst/>
          </a:prstGeom>
          <a:noFill/>
        </p:spPr>
        <p:txBody>
          <a:bodyPr wrap="square" lIns="0" rIns="0" tIns="0" bIns="0" anchor="t">
            <a:spAutoFit/>
          </a:bodyPr>
          <a:lstStyle/>
          <a:p>
            <a:pPr algn="l">
              <a:lnSpc>
                <a:spcPct val="135000"/>
              </a:lnSpc>
            </a:pPr>
            <a:r>
              <a:rPr sz="1100" b="0" i="0">
                <a:solidFill>
                  <a:srgbClr val="C8C8C8"/>
                </a:solidFill>
                <a:latin typeface="Calibri"/>
              </a:rPr>
              <a:t>Don’t guess. Don’t skim. Read exactly what the system says, word for word. Most of the “hard” problems explain themselves once you read them.</a:t>
            </a:r>
          </a:p>
        </p:txBody>
      </p:sp>
      <p:sp>
        <p:nvSpPr>
          <p:cNvPr id="12" name="Rectangle 11"/>
          <p:cNvSpPr/>
          <p:nvPr/>
        </p:nvSpPr>
        <p:spPr>
          <a:xfrm>
            <a:off x="6196431" y="2971800"/>
            <a:ext cx="5446623" cy="2377440"/>
          </a:xfrm>
          <a:prstGeom prst="rect">
            <a:avLst/>
          </a:prstGeom>
          <a:solidFill>
            <a:srgbClr val="332814"/>
          </a:solidFill>
          <a:ln w="1270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397599" y="3172968"/>
            <a:ext cx="5044287" cy="274320"/>
          </a:xfrm>
          <a:prstGeom prst="rect">
            <a:avLst/>
          </a:prstGeom>
          <a:noFill/>
        </p:spPr>
        <p:txBody>
          <a:bodyPr wrap="square" lIns="0" rIns="0" tIns="0" bIns="0" anchor="t">
            <a:spAutoFit/>
          </a:bodyPr>
          <a:lstStyle/>
          <a:p>
            <a:pPr algn="l">
              <a:lnSpc>
                <a:spcPct val="120000"/>
              </a:lnSpc>
            </a:pPr>
            <a:r>
              <a:rPr sz="900" b="1" i="0">
                <a:solidFill>
                  <a:srgbClr val="F5A623"/>
                </a:solidFill>
                <a:latin typeface="Calibri"/>
              </a:rPr>
              <a:t>THEN</a:t>
            </a:r>
          </a:p>
        </p:txBody>
      </p:sp>
      <p:sp>
        <p:nvSpPr>
          <p:cNvPr id="14" name="TextBox 13"/>
          <p:cNvSpPr txBox="1"/>
          <p:nvPr/>
        </p:nvSpPr>
        <p:spPr>
          <a:xfrm>
            <a:off x="6397599" y="3493008"/>
            <a:ext cx="5044287" cy="548640"/>
          </a:xfrm>
          <a:prstGeom prst="rect">
            <a:avLst/>
          </a:prstGeom>
          <a:noFill/>
        </p:spPr>
        <p:txBody>
          <a:bodyPr wrap="square" lIns="0" rIns="0" tIns="0" bIns="0" anchor="t">
            <a:spAutoFit/>
          </a:bodyPr>
          <a:lstStyle/>
          <a:p>
            <a:pPr algn="l">
              <a:lnSpc>
                <a:spcPct val="115000"/>
              </a:lnSpc>
            </a:pPr>
            <a:r>
              <a:rPr sz="1400" b="1" i="0">
                <a:solidFill>
                  <a:srgbClr val="FFFFFF"/>
                </a:solidFill>
                <a:latin typeface="Calibri"/>
              </a:rPr>
              <a:t>Copy it — don’t paraphrase.</a:t>
            </a:r>
          </a:p>
        </p:txBody>
      </p:sp>
      <p:sp>
        <p:nvSpPr>
          <p:cNvPr id="15" name="TextBox 14"/>
          <p:cNvSpPr txBox="1"/>
          <p:nvPr/>
        </p:nvSpPr>
        <p:spPr>
          <a:xfrm>
            <a:off x="6397599" y="4041648"/>
            <a:ext cx="5044287" cy="1280160"/>
          </a:xfrm>
          <a:prstGeom prst="rect">
            <a:avLst/>
          </a:prstGeom>
          <a:noFill/>
        </p:spPr>
        <p:txBody>
          <a:bodyPr wrap="square" lIns="0" rIns="0" tIns="0" bIns="0" anchor="t">
            <a:spAutoFit/>
          </a:bodyPr>
          <a:lstStyle/>
          <a:p>
            <a:pPr algn="l">
              <a:lnSpc>
                <a:spcPct val="135000"/>
              </a:lnSpc>
            </a:pPr>
            <a:r>
              <a:rPr sz="1100" b="0" i="0">
                <a:solidFill>
                  <a:srgbClr val="C8C8C8"/>
                </a:solidFill>
                <a:latin typeface="Calibri"/>
              </a:rPr>
              <a:t>Copy the exact error message including any codes or line numbers. Paraphrasing strips the information AI needs to diagnose it.</a:t>
            </a:r>
          </a:p>
        </p:txBody>
      </p:sp>
      <p:sp>
        <p:nvSpPr>
          <p:cNvPr id="16" name="TextBox 15"/>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17" name="TextBox 16"/>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17 / 28</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28016"/>
            <a:ext cx="7315200" cy="292608"/>
          </a:xfrm>
          <a:prstGeom prst="rect">
            <a:avLst/>
          </a:prstGeom>
          <a:noFill/>
        </p:spPr>
        <p:txBody>
          <a:bodyPr wrap="square" lIns="0" rIns="0" tIns="0" bIns="0" anchor="t">
            <a:spAutoFit/>
          </a:bodyPr>
          <a:lstStyle/>
          <a:p>
            <a:pPr algn="l">
              <a:lnSpc>
                <a:spcPct val="120000"/>
              </a:lnSpc>
            </a:pPr>
            <a:r>
              <a:rPr sz="1100" b="1" i="0">
                <a:solidFill>
                  <a:srgbClr val="1A1A1A"/>
                </a:solidFill>
                <a:latin typeface="Calibri"/>
              </a:rPr>
              <a:t>WHEN SOMETHING BREAKS · THE LOOP</a:t>
            </a:r>
          </a:p>
        </p:txBody>
      </p:sp>
      <p:sp>
        <p:nvSpPr>
          <p:cNvPr id="5" name="TextBox 4"/>
          <p:cNvSpPr txBox="1"/>
          <p:nvPr/>
        </p:nvSpPr>
        <p:spPr>
          <a:xfrm>
            <a:off x="6156655" y="128016"/>
            <a:ext cx="5486400" cy="292608"/>
          </a:xfrm>
          <a:prstGeom prst="rect">
            <a:avLst/>
          </a:prstGeom>
          <a:noFill/>
        </p:spPr>
        <p:txBody>
          <a:bodyPr wrap="square" lIns="0" rIns="0" tIns="0" bIns="0" anchor="t">
            <a:spAutoFit/>
          </a:bodyPr>
          <a:lstStyle/>
          <a:p>
            <a:pPr algn="r">
              <a:lnSpc>
                <a:spcPct val="120000"/>
              </a:lnSpc>
            </a:pPr>
            <a:r>
              <a:rPr sz="1000" b="1" i="0">
                <a:solidFill>
                  <a:srgbClr val="1A1A1A"/>
                </a:solidFill>
                <a:latin typeface="Calibri"/>
              </a:rPr>
              <a:t>POWER APPS SHOWS · GENAI.MIL DIAGNOSES · YOU APPLY</a:t>
            </a:r>
          </a:p>
        </p:txBody>
      </p:sp>
      <p:sp>
        <p:nvSpPr>
          <p:cNvPr id="6" name="TextBox 5"/>
          <p:cNvSpPr txBox="1"/>
          <p:nvPr/>
        </p:nvSpPr>
        <p:spPr>
          <a:xfrm>
            <a:off x="548640" y="914400"/>
            <a:ext cx="11094415" cy="1280160"/>
          </a:xfrm>
          <a:prstGeom prst="rect">
            <a:avLst/>
          </a:prstGeom>
          <a:noFill/>
        </p:spPr>
        <p:txBody>
          <a:bodyPr wrap="square" lIns="0" rIns="0" tIns="0" bIns="0" anchor="t">
            <a:spAutoFit/>
          </a:bodyPr>
          <a:lstStyle/>
          <a:p>
            <a:pPr algn="l">
              <a:lnSpc>
                <a:spcPct val="105000"/>
              </a:lnSpc>
            </a:pPr>
            <a:r>
              <a:rPr sz="3600" b="1" i="0">
                <a:solidFill>
                  <a:srgbClr val="F5A623"/>
                </a:solidFill>
                <a:latin typeface="Calibri"/>
              </a:rPr>
              <a:t>Three windows. One loop.</a:t>
            </a:r>
          </a:p>
        </p:txBody>
      </p:sp>
      <p:sp>
        <p:nvSpPr>
          <p:cNvPr id="7" name="Rectangle 6"/>
          <p:cNvSpPr/>
          <p:nvPr/>
        </p:nvSpPr>
        <p:spPr>
          <a:xfrm>
            <a:off x="548640" y="2194560"/>
            <a:ext cx="3564026" cy="2377440"/>
          </a:xfrm>
          <a:prstGeom prst="rect">
            <a:avLst/>
          </a:prstGeom>
          <a:solidFill>
            <a:srgbClr val="332814"/>
          </a:solidFill>
          <a:ln w="1270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49808" y="2395728"/>
            <a:ext cx="3161690" cy="274320"/>
          </a:xfrm>
          <a:prstGeom prst="rect">
            <a:avLst/>
          </a:prstGeom>
          <a:noFill/>
        </p:spPr>
        <p:txBody>
          <a:bodyPr wrap="square" lIns="0" rIns="0" tIns="0" bIns="0" anchor="t">
            <a:spAutoFit/>
          </a:bodyPr>
          <a:lstStyle/>
          <a:p>
            <a:pPr algn="l">
              <a:lnSpc>
                <a:spcPct val="120000"/>
              </a:lnSpc>
            </a:pPr>
            <a:r>
              <a:rPr sz="900" b="1" i="0">
                <a:solidFill>
                  <a:srgbClr val="F5A623"/>
                </a:solidFill>
                <a:latin typeface="Calibri"/>
              </a:rPr>
              <a:t>STEP 1</a:t>
            </a:r>
          </a:p>
        </p:txBody>
      </p:sp>
      <p:sp>
        <p:nvSpPr>
          <p:cNvPr id="9" name="TextBox 8"/>
          <p:cNvSpPr txBox="1"/>
          <p:nvPr/>
        </p:nvSpPr>
        <p:spPr>
          <a:xfrm>
            <a:off x="749808" y="2715768"/>
            <a:ext cx="3161690" cy="548640"/>
          </a:xfrm>
          <a:prstGeom prst="rect">
            <a:avLst/>
          </a:prstGeom>
          <a:noFill/>
        </p:spPr>
        <p:txBody>
          <a:bodyPr wrap="square" lIns="0" rIns="0" tIns="0" bIns="0" anchor="t">
            <a:spAutoFit/>
          </a:bodyPr>
          <a:lstStyle/>
          <a:p>
            <a:pPr algn="l">
              <a:lnSpc>
                <a:spcPct val="115000"/>
              </a:lnSpc>
            </a:pPr>
            <a:r>
              <a:rPr sz="1400" b="1" i="0">
                <a:solidFill>
                  <a:srgbClr val="FFFFFF"/>
                </a:solidFill>
                <a:latin typeface="Calibri"/>
              </a:rPr>
              <a:t>Power Apps shows the error.</a:t>
            </a:r>
          </a:p>
        </p:txBody>
      </p:sp>
      <p:sp>
        <p:nvSpPr>
          <p:cNvPr id="10" name="TextBox 9"/>
          <p:cNvSpPr txBox="1"/>
          <p:nvPr/>
        </p:nvSpPr>
        <p:spPr>
          <a:xfrm>
            <a:off x="749808" y="3264408"/>
            <a:ext cx="3161690" cy="1280160"/>
          </a:xfrm>
          <a:prstGeom prst="rect">
            <a:avLst/>
          </a:prstGeom>
          <a:noFill/>
        </p:spPr>
        <p:txBody>
          <a:bodyPr wrap="square" lIns="0" rIns="0" tIns="0" bIns="0" anchor="t">
            <a:spAutoFit/>
          </a:bodyPr>
          <a:lstStyle/>
          <a:p>
            <a:pPr algn="l">
              <a:lnSpc>
                <a:spcPct val="135000"/>
              </a:lnSpc>
            </a:pPr>
            <a:r>
              <a:rPr sz="1100" b="0" i="0">
                <a:solidFill>
                  <a:srgbClr val="C8C8C8"/>
                </a:solidFill>
                <a:latin typeface="Calibri"/>
              </a:rPr>
              <a:t>Read it. Copy it. Don’t close the window — you’ll need it again.</a:t>
            </a:r>
          </a:p>
        </p:txBody>
      </p:sp>
      <p:sp>
        <p:nvSpPr>
          <p:cNvPr id="11" name="Rectangle 10"/>
          <p:cNvSpPr/>
          <p:nvPr/>
        </p:nvSpPr>
        <p:spPr>
          <a:xfrm>
            <a:off x="4313834" y="2194560"/>
            <a:ext cx="3564026" cy="2377440"/>
          </a:xfrm>
          <a:prstGeom prst="rect">
            <a:avLst/>
          </a:prstGeom>
          <a:solidFill>
            <a:srgbClr val="332814"/>
          </a:solidFill>
          <a:ln w="1270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15002" y="2395728"/>
            <a:ext cx="3161690" cy="274320"/>
          </a:xfrm>
          <a:prstGeom prst="rect">
            <a:avLst/>
          </a:prstGeom>
          <a:noFill/>
        </p:spPr>
        <p:txBody>
          <a:bodyPr wrap="square" lIns="0" rIns="0" tIns="0" bIns="0" anchor="t">
            <a:spAutoFit/>
          </a:bodyPr>
          <a:lstStyle/>
          <a:p>
            <a:pPr algn="l">
              <a:lnSpc>
                <a:spcPct val="120000"/>
              </a:lnSpc>
            </a:pPr>
            <a:r>
              <a:rPr sz="900" b="1" i="0">
                <a:solidFill>
                  <a:srgbClr val="F5A623"/>
                </a:solidFill>
                <a:latin typeface="Calibri"/>
              </a:rPr>
              <a:t>STEP 2</a:t>
            </a:r>
          </a:p>
        </p:txBody>
      </p:sp>
      <p:sp>
        <p:nvSpPr>
          <p:cNvPr id="13" name="TextBox 12"/>
          <p:cNvSpPr txBox="1"/>
          <p:nvPr/>
        </p:nvSpPr>
        <p:spPr>
          <a:xfrm>
            <a:off x="4515002" y="2715768"/>
            <a:ext cx="3161690" cy="548640"/>
          </a:xfrm>
          <a:prstGeom prst="rect">
            <a:avLst/>
          </a:prstGeom>
          <a:noFill/>
        </p:spPr>
        <p:txBody>
          <a:bodyPr wrap="square" lIns="0" rIns="0" tIns="0" bIns="0" anchor="t">
            <a:spAutoFit/>
          </a:bodyPr>
          <a:lstStyle/>
          <a:p>
            <a:pPr algn="l">
              <a:lnSpc>
                <a:spcPct val="115000"/>
              </a:lnSpc>
            </a:pPr>
            <a:r>
              <a:rPr sz="1400" b="1" i="0">
                <a:solidFill>
                  <a:srgbClr val="FFFFFF"/>
                </a:solidFill>
                <a:latin typeface="Calibri"/>
              </a:rPr>
              <a:t>GenAI.mil diagnoses it.</a:t>
            </a:r>
          </a:p>
        </p:txBody>
      </p:sp>
      <p:sp>
        <p:nvSpPr>
          <p:cNvPr id="14" name="TextBox 13"/>
          <p:cNvSpPr txBox="1"/>
          <p:nvPr/>
        </p:nvSpPr>
        <p:spPr>
          <a:xfrm>
            <a:off x="4515002" y="3264408"/>
            <a:ext cx="3161690" cy="1280160"/>
          </a:xfrm>
          <a:prstGeom prst="rect">
            <a:avLst/>
          </a:prstGeom>
          <a:noFill/>
        </p:spPr>
        <p:txBody>
          <a:bodyPr wrap="square" lIns="0" rIns="0" tIns="0" bIns="0" anchor="t">
            <a:spAutoFit/>
          </a:bodyPr>
          <a:lstStyle/>
          <a:p>
            <a:pPr algn="l">
              <a:lnSpc>
                <a:spcPct val="135000"/>
              </a:lnSpc>
            </a:pPr>
            <a:r>
              <a:rPr sz="1100" b="0" i="0">
                <a:solidFill>
                  <a:srgbClr val="C8C8C8"/>
                </a:solidFill>
                <a:latin typeface="Calibri"/>
              </a:rPr>
              <a:t>Paste the error and what you were trying to do and the relevant code or column setup. Three things, not one.</a:t>
            </a:r>
          </a:p>
        </p:txBody>
      </p:sp>
      <p:sp>
        <p:nvSpPr>
          <p:cNvPr id="15" name="Rectangle 14"/>
          <p:cNvSpPr/>
          <p:nvPr/>
        </p:nvSpPr>
        <p:spPr>
          <a:xfrm>
            <a:off x="8079028" y="2194560"/>
            <a:ext cx="3564026" cy="2377440"/>
          </a:xfrm>
          <a:prstGeom prst="rect">
            <a:avLst/>
          </a:prstGeom>
          <a:solidFill>
            <a:srgbClr val="332814"/>
          </a:solidFill>
          <a:ln w="1270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80196" y="2395728"/>
            <a:ext cx="3161690" cy="274320"/>
          </a:xfrm>
          <a:prstGeom prst="rect">
            <a:avLst/>
          </a:prstGeom>
          <a:noFill/>
        </p:spPr>
        <p:txBody>
          <a:bodyPr wrap="square" lIns="0" rIns="0" tIns="0" bIns="0" anchor="t">
            <a:spAutoFit/>
          </a:bodyPr>
          <a:lstStyle/>
          <a:p>
            <a:pPr algn="l">
              <a:lnSpc>
                <a:spcPct val="120000"/>
              </a:lnSpc>
            </a:pPr>
            <a:r>
              <a:rPr sz="900" b="1" i="0">
                <a:solidFill>
                  <a:srgbClr val="F5A623"/>
                </a:solidFill>
                <a:latin typeface="Calibri"/>
              </a:rPr>
              <a:t>STEP 3</a:t>
            </a:r>
          </a:p>
        </p:txBody>
      </p:sp>
      <p:sp>
        <p:nvSpPr>
          <p:cNvPr id="17" name="TextBox 16"/>
          <p:cNvSpPr txBox="1"/>
          <p:nvPr/>
        </p:nvSpPr>
        <p:spPr>
          <a:xfrm>
            <a:off x="8280196" y="2715768"/>
            <a:ext cx="3161690" cy="548640"/>
          </a:xfrm>
          <a:prstGeom prst="rect">
            <a:avLst/>
          </a:prstGeom>
          <a:noFill/>
        </p:spPr>
        <p:txBody>
          <a:bodyPr wrap="square" lIns="0" rIns="0" tIns="0" bIns="0" anchor="t">
            <a:spAutoFit/>
          </a:bodyPr>
          <a:lstStyle/>
          <a:p>
            <a:pPr algn="l">
              <a:lnSpc>
                <a:spcPct val="115000"/>
              </a:lnSpc>
            </a:pPr>
            <a:r>
              <a:rPr sz="1400" b="1" i="0">
                <a:solidFill>
                  <a:srgbClr val="FFFFFF"/>
                </a:solidFill>
                <a:latin typeface="Calibri"/>
              </a:rPr>
              <a:t>You apply the fix.</a:t>
            </a:r>
          </a:p>
        </p:txBody>
      </p:sp>
      <p:sp>
        <p:nvSpPr>
          <p:cNvPr id="18" name="TextBox 17"/>
          <p:cNvSpPr txBox="1"/>
          <p:nvPr/>
        </p:nvSpPr>
        <p:spPr>
          <a:xfrm>
            <a:off x="8280196" y="3264408"/>
            <a:ext cx="3161690" cy="1280160"/>
          </a:xfrm>
          <a:prstGeom prst="rect">
            <a:avLst/>
          </a:prstGeom>
          <a:noFill/>
        </p:spPr>
        <p:txBody>
          <a:bodyPr wrap="square" lIns="0" rIns="0" tIns="0" bIns="0" anchor="t">
            <a:spAutoFit/>
          </a:bodyPr>
          <a:lstStyle/>
          <a:p>
            <a:pPr algn="l">
              <a:lnSpc>
                <a:spcPct val="135000"/>
              </a:lnSpc>
            </a:pPr>
            <a:r>
              <a:rPr sz="1100" b="0" i="0">
                <a:solidFill>
                  <a:srgbClr val="C8C8C8"/>
                </a:solidFill>
                <a:latin typeface="Calibri"/>
              </a:rPr>
              <a:t>Copy the corrected code back into Power Apps. Test it. If it still breaks, repeat — don’t try a fourth different fix.</a:t>
            </a:r>
          </a:p>
        </p:txBody>
      </p:sp>
      <p:sp>
        <p:nvSpPr>
          <p:cNvPr id="19" name="Rectangle 18"/>
          <p:cNvSpPr/>
          <p:nvPr/>
        </p:nvSpPr>
        <p:spPr>
          <a:xfrm>
            <a:off x="548640" y="5943600"/>
            <a:ext cx="73152" cy="5486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1792" y="5943600"/>
            <a:ext cx="11021263" cy="548640"/>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77240" y="6016752"/>
            <a:ext cx="10728655" cy="411480"/>
          </a:xfrm>
          <a:prstGeom prst="rect">
            <a:avLst/>
          </a:prstGeom>
          <a:noFill/>
        </p:spPr>
        <p:txBody>
          <a:bodyPr wrap="square" lIns="0" rIns="0" tIns="0" bIns="0" anchor="t">
            <a:spAutoFit/>
          </a:bodyPr>
          <a:lstStyle/>
          <a:p>
            <a:pPr algn="l">
              <a:lnSpc>
                <a:spcPct val="130000"/>
              </a:lnSpc>
            </a:pPr>
            <a:r>
              <a:rPr sz="1100" b="0" i="0">
                <a:solidFill>
                  <a:srgbClr val="FFFFFF"/>
                </a:solidFill>
                <a:latin typeface="Calibri"/>
              </a:rPr>
              <a:t>Different tool, same loop. If you’re stuck on CamoGPT, paste the same error into ChatGPT or Gemini for a second opinion (unclassified prompts only). Using multiple tools is a valid strategy.</a:t>
            </a:r>
          </a:p>
        </p:txBody>
      </p:sp>
      <p:sp>
        <p:nvSpPr>
          <p:cNvPr id="22" name="TextBox 21"/>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23" name="TextBox 22"/>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18 / 28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28016"/>
            <a:ext cx="7315200" cy="292608"/>
          </a:xfrm>
          <a:prstGeom prst="rect">
            <a:avLst/>
          </a:prstGeom>
          <a:noFill/>
        </p:spPr>
        <p:txBody>
          <a:bodyPr wrap="square" lIns="0" rIns="0" tIns="0" bIns="0" anchor="t">
            <a:spAutoFit/>
          </a:bodyPr>
          <a:lstStyle/>
          <a:p>
            <a:pPr algn="l">
              <a:lnSpc>
                <a:spcPct val="120000"/>
              </a:lnSpc>
            </a:pPr>
            <a:r>
              <a:rPr sz="1100" b="1" i="0">
                <a:solidFill>
                  <a:srgbClr val="1A1A1A"/>
                </a:solidFill>
                <a:latin typeface="Calibri"/>
              </a:rPr>
              <a:t>WHEN SOMETHING BREAKS · THE PROMPT</a:t>
            </a:r>
          </a:p>
        </p:txBody>
      </p:sp>
      <p:sp>
        <p:nvSpPr>
          <p:cNvPr id="5" name="TextBox 4"/>
          <p:cNvSpPr txBox="1"/>
          <p:nvPr/>
        </p:nvSpPr>
        <p:spPr>
          <a:xfrm>
            <a:off x="6156655" y="128016"/>
            <a:ext cx="5486400" cy="292608"/>
          </a:xfrm>
          <a:prstGeom prst="rect">
            <a:avLst/>
          </a:prstGeom>
          <a:noFill/>
        </p:spPr>
        <p:txBody>
          <a:bodyPr wrap="square" lIns="0" rIns="0" tIns="0" bIns="0" anchor="t">
            <a:spAutoFit/>
          </a:bodyPr>
          <a:lstStyle/>
          <a:p>
            <a:pPr algn="r">
              <a:lnSpc>
                <a:spcPct val="120000"/>
              </a:lnSpc>
            </a:pPr>
            <a:r>
              <a:rPr sz="1000" b="1" i="0">
                <a:solidFill>
                  <a:srgbClr val="1A1A1A"/>
                </a:solidFill>
                <a:latin typeface="Calibri"/>
              </a:rPr>
              <a:t>THREE PIECES · CONTEXT, CODE, EXACT ERROR</a:t>
            </a:r>
          </a:p>
        </p:txBody>
      </p:sp>
      <p:sp>
        <p:nvSpPr>
          <p:cNvPr id="6" name="TextBox 5"/>
          <p:cNvSpPr txBox="1"/>
          <p:nvPr/>
        </p:nvSpPr>
        <p:spPr>
          <a:xfrm>
            <a:off x="548640" y="914400"/>
            <a:ext cx="11094415" cy="1280160"/>
          </a:xfrm>
          <a:prstGeom prst="rect">
            <a:avLst/>
          </a:prstGeom>
          <a:noFill/>
        </p:spPr>
        <p:txBody>
          <a:bodyPr wrap="square" lIns="0" rIns="0" tIns="0" bIns="0" anchor="t">
            <a:spAutoFit/>
          </a:bodyPr>
          <a:lstStyle/>
          <a:p>
            <a:pPr algn="l">
              <a:lnSpc>
                <a:spcPct val="105000"/>
              </a:lnSpc>
            </a:pPr>
            <a:r>
              <a:rPr sz="3600" b="1" i="0">
                <a:solidFill>
                  <a:srgbClr val="F5A623"/>
                </a:solidFill>
                <a:latin typeface="Calibri"/>
              </a:rPr>
              <a:t>A debug prompt has three pieces.</a:t>
            </a:r>
          </a:p>
        </p:txBody>
      </p:sp>
      <p:sp>
        <p:nvSpPr>
          <p:cNvPr id="7" name="Rectangle 6"/>
          <p:cNvSpPr/>
          <p:nvPr/>
        </p:nvSpPr>
        <p:spPr>
          <a:xfrm>
            <a:off x="548640" y="2194560"/>
            <a:ext cx="6222619" cy="3108960"/>
          </a:xfrm>
          <a:prstGeom prst="rect">
            <a:avLst/>
          </a:prstGeom>
          <a:solidFill>
            <a:srgbClr val="101010"/>
          </a:solidFill>
          <a:ln w="9525">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31520" y="2359152"/>
            <a:ext cx="5856859" cy="2779776"/>
          </a:xfrm>
          <a:prstGeom prst="rect">
            <a:avLst/>
          </a:prstGeom>
          <a:noFill/>
        </p:spPr>
        <p:txBody>
          <a:bodyPr wrap="square" lIns="0" rIns="0" tIns="0" bIns="0" anchor="t">
            <a:spAutoFit/>
          </a:bodyPr>
          <a:lstStyle/>
          <a:p>
            <a:pPr algn="l">
              <a:lnSpc>
                <a:spcPct val="135000"/>
              </a:lnSpc>
            </a:pPr>
            <a:r>
              <a:rPr sz="1100" b="0" i="0">
                <a:solidFill>
                  <a:srgbClr val="FFFFFF"/>
                </a:solidFill>
                <a:latin typeface="Cascadia Mono"/>
              </a:rPr>
              <a:t>I am building a leave request tracker in Power Apps.</a:t>
            </a:r>
          </a:p>
          <a:p>
            <a:pPr algn="l">
              <a:lnSpc>
                <a:spcPct val="135000"/>
              </a:lnSpc>
            </a:pPr>
            <a:r>
              <a:rPr sz="1100" b="0" i="0">
                <a:solidFill>
                  <a:srgbClr val="FFFFFF"/>
                </a:solidFill>
                <a:latin typeface="Cascadia Mono"/>
              </a:rPr>
              <a:t/>
            </a:r>
          </a:p>
          <a:p>
            <a:pPr algn="l">
              <a:lnSpc>
                <a:spcPct val="135000"/>
              </a:lnSpc>
            </a:pPr>
            <a:r>
              <a:rPr sz="1100" b="0" i="0">
                <a:solidFill>
                  <a:srgbClr val="FFFFFF"/>
                </a:solidFill>
                <a:latin typeface="Cascadia Mono"/>
              </a:rPr>
              <a:t>I added this formula to my gallery:</a:t>
            </a:r>
          </a:p>
          <a:p>
            <a:pPr algn="l">
              <a:lnSpc>
                <a:spcPct val="135000"/>
              </a:lnSpc>
            </a:pPr>
            <a:r>
              <a:rPr sz="1100" b="0" i="0">
                <a:solidFill>
                  <a:srgbClr val="FFFFFF"/>
                </a:solidFill>
                <a:latin typeface="Cascadia Mono"/>
              </a:rPr>
              <a:t/>
            </a:r>
          </a:p>
          <a:p>
            <a:pPr algn="l">
              <a:lnSpc>
                <a:spcPct val="135000"/>
              </a:lnSpc>
            </a:pPr>
            <a:r>
              <a:rPr sz="1100" b="0" i="0">
                <a:solidFill>
                  <a:srgbClr val="FFFFFF"/>
                </a:solidFill>
                <a:latin typeface="Cascadia Mono"/>
              </a:rPr>
              <a:t>  Filter(LeaveRequests, Status = "Pending"</a:t>
            </a:r>
          </a:p>
          <a:p>
            <a:pPr algn="l">
              <a:lnSpc>
                <a:spcPct val="135000"/>
              </a:lnSpc>
            </a:pPr>
            <a:r>
              <a:rPr sz="1100" b="0" i="0">
                <a:solidFill>
                  <a:srgbClr val="FFFFFF"/>
                </a:solidFill>
                <a:latin typeface="Cascadia Mono"/>
              </a:rPr>
              <a:t>         &amp;&amp; RequestDate &gt; Today())</a:t>
            </a:r>
          </a:p>
          <a:p>
            <a:pPr algn="l">
              <a:lnSpc>
                <a:spcPct val="135000"/>
              </a:lnSpc>
            </a:pPr>
            <a:r>
              <a:rPr sz="1100" b="0" i="0">
                <a:solidFill>
                  <a:srgbClr val="FFFFFF"/>
                </a:solidFill>
                <a:latin typeface="Cascadia Mono"/>
              </a:rPr>
              <a:t/>
            </a:r>
          </a:p>
          <a:p>
            <a:pPr algn="l">
              <a:lnSpc>
                <a:spcPct val="135000"/>
              </a:lnSpc>
            </a:pPr>
            <a:r>
              <a:rPr sz="1100" b="0" i="0">
                <a:solidFill>
                  <a:srgbClr val="FFFFFF"/>
                </a:solidFill>
                <a:latin typeface="Cascadia Mono"/>
              </a:rPr>
              <a:t>I am getting this error:</a:t>
            </a:r>
          </a:p>
          <a:p>
            <a:pPr algn="l">
              <a:lnSpc>
                <a:spcPct val="135000"/>
              </a:lnSpc>
            </a:pPr>
            <a:r>
              <a:rPr sz="1100" b="0" i="0">
                <a:solidFill>
                  <a:srgbClr val="FFFFFF"/>
                </a:solidFill>
                <a:latin typeface="Cascadia Mono"/>
              </a:rPr>
              <a:t>  "The function 'Filter' has some</a:t>
            </a:r>
          </a:p>
          <a:p>
            <a:pPr algn="l">
              <a:lnSpc>
                <a:spcPct val="135000"/>
              </a:lnSpc>
            </a:pPr>
            <a:r>
              <a:rPr sz="1100" b="0" i="0">
                <a:solidFill>
                  <a:srgbClr val="FFFFFF"/>
                </a:solidFill>
                <a:latin typeface="Cascadia Mono"/>
              </a:rPr>
              <a:t>   invalid arguments."</a:t>
            </a:r>
          </a:p>
          <a:p>
            <a:pPr algn="l">
              <a:lnSpc>
                <a:spcPct val="135000"/>
              </a:lnSpc>
            </a:pPr>
            <a:r>
              <a:rPr sz="1100" b="0" i="0">
                <a:solidFill>
                  <a:srgbClr val="FFFFFF"/>
                </a:solidFill>
                <a:latin typeface="Cascadia Mono"/>
              </a:rPr>
              <a:t/>
            </a:r>
          </a:p>
          <a:p>
            <a:pPr algn="l">
              <a:lnSpc>
                <a:spcPct val="135000"/>
              </a:lnSpc>
            </a:pPr>
            <a:r>
              <a:rPr sz="1100" b="0" i="0">
                <a:solidFill>
                  <a:srgbClr val="FFFFFF"/>
                </a:solidFill>
                <a:latin typeface="Cascadia Mono"/>
              </a:rPr>
              <a:t>The RequestDate column is a Date field</a:t>
            </a:r>
          </a:p>
          <a:p>
            <a:pPr algn="l">
              <a:lnSpc>
                <a:spcPct val="135000"/>
              </a:lnSpc>
            </a:pPr>
            <a:r>
              <a:rPr sz="1100" b="0" i="0">
                <a:solidFill>
                  <a:srgbClr val="FFFFFF"/>
                </a:solidFill>
                <a:latin typeface="Cascadia Mono"/>
              </a:rPr>
              <a:t>in my SharePoint list.</a:t>
            </a:r>
          </a:p>
          <a:p>
            <a:pPr algn="l">
              <a:lnSpc>
                <a:spcPct val="135000"/>
              </a:lnSpc>
            </a:pPr>
            <a:r>
              <a:rPr sz="1100" b="0" i="0">
                <a:solidFill>
                  <a:srgbClr val="FFFFFF"/>
                </a:solidFill>
                <a:latin typeface="Cascadia Mono"/>
              </a:rPr>
              <a:t/>
            </a:r>
          </a:p>
          <a:p>
            <a:pPr algn="l">
              <a:lnSpc>
                <a:spcPct val="135000"/>
              </a:lnSpc>
            </a:pPr>
            <a:r>
              <a:rPr sz="1100" b="0" i="0">
                <a:solidFill>
                  <a:srgbClr val="FFFFFF"/>
                </a:solidFill>
                <a:latin typeface="Cascadia Mono"/>
              </a:rPr>
              <a:t>What is wrong and how do I fix it?</a:t>
            </a:r>
          </a:p>
        </p:txBody>
      </p:sp>
      <p:sp>
        <p:nvSpPr>
          <p:cNvPr id="9" name="TextBox 8"/>
          <p:cNvSpPr txBox="1"/>
          <p:nvPr/>
        </p:nvSpPr>
        <p:spPr>
          <a:xfrm>
            <a:off x="7137019" y="2194560"/>
            <a:ext cx="4506035" cy="2560320"/>
          </a:xfrm>
          <a:prstGeom prst="rect">
            <a:avLst/>
          </a:prstGeom>
          <a:noFill/>
        </p:spPr>
        <p:txBody>
          <a:bodyPr wrap="square" lIns="0" rIns="0" tIns="0" bIns="0">
            <a:spAutoFit/>
          </a:bodyPr>
          <a:lstStyle/>
          <a:p>
            <a:pPr algn="l">
              <a:lnSpc>
                <a:spcPct val="135000"/>
              </a:lnSpc>
              <a:spcAft>
                <a:spcPts val="600"/>
              </a:spcAft>
            </a:pPr>
            <a:r>
              <a:rPr sz="1200" b="1">
                <a:solidFill>
                  <a:srgbClr val="F5A623"/>
                </a:solidFill>
                <a:latin typeface="Calibri"/>
              </a:rPr>
              <a:t>▎ </a:t>
            </a:r>
            <a:r>
              <a:rPr sz="1200" b="0">
                <a:solidFill>
                  <a:srgbClr val="FFFFFF"/>
                </a:solidFill>
                <a:latin typeface="Calibri"/>
              </a:rPr>
              <a:t>Context — what you’re building and where this code lives.</a:t>
            </a:r>
          </a:p>
          <a:p>
            <a:pPr algn="l">
              <a:lnSpc>
                <a:spcPct val="135000"/>
              </a:lnSpc>
              <a:spcAft>
                <a:spcPts val="600"/>
              </a:spcAft>
            </a:pPr>
            <a:r>
              <a:rPr sz="1200" b="1">
                <a:solidFill>
                  <a:srgbClr val="F5A623"/>
                </a:solidFill>
                <a:latin typeface="Calibri"/>
              </a:rPr>
              <a:t>▎ </a:t>
            </a:r>
            <a:r>
              <a:rPr sz="1200" b="0">
                <a:solidFill>
                  <a:srgbClr val="FFFFFF"/>
                </a:solidFill>
                <a:latin typeface="Calibri"/>
              </a:rPr>
              <a:t>Exact code — copied from your tool, not retyped.</a:t>
            </a:r>
          </a:p>
          <a:p>
            <a:pPr algn="l">
              <a:lnSpc>
                <a:spcPct val="135000"/>
              </a:lnSpc>
              <a:spcAft>
                <a:spcPts val="600"/>
              </a:spcAft>
            </a:pPr>
            <a:r>
              <a:rPr sz="1200" b="1">
                <a:solidFill>
                  <a:srgbClr val="F5A623"/>
                </a:solidFill>
                <a:latin typeface="Calibri"/>
              </a:rPr>
              <a:t>▎ </a:t>
            </a:r>
            <a:r>
              <a:rPr sz="1200" b="0">
                <a:solidFill>
                  <a:srgbClr val="FFFFFF"/>
                </a:solidFill>
                <a:latin typeface="Calibri"/>
              </a:rPr>
              <a:t>Exact error — the real message, in quotes.</a:t>
            </a:r>
          </a:p>
          <a:p>
            <a:pPr algn="l">
              <a:lnSpc>
                <a:spcPct val="135000"/>
              </a:lnSpc>
              <a:spcAft>
                <a:spcPts val="600"/>
              </a:spcAft>
            </a:pPr>
            <a:r>
              <a:rPr sz="1200" b="1">
                <a:solidFill>
                  <a:srgbClr val="F5A623"/>
                </a:solidFill>
                <a:latin typeface="Calibri"/>
              </a:rPr>
              <a:t>▎ </a:t>
            </a:r>
            <a:r>
              <a:rPr sz="1200" b="0">
                <a:solidFill>
                  <a:srgbClr val="FFFFFF"/>
                </a:solidFill>
                <a:latin typeface="Calibri"/>
              </a:rPr>
              <a:t>Plus relevant setup — column types, choice values, anything AI can’t see.</a:t>
            </a:r>
          </a:p>
        </p:txBody>
      </p:sp>
      <p:sp>
        <p:nvSpPr>
          <p:cNvPr id="10" name="TextBox 9"/>
          <p:cNvSpPr txBox="1"/>
          <p:nvPr/>
        </p:nvSpPr>
        <p:spPr>
          <a:xfrm>
            <a:off x="7137019" y="4663440"/>
            <a:ext cx="4506035" cy="640080"/>
          </a:xfrm>
          <a:prstGeom prst="rect">
            <a:avLst/>
          </a:prstGeom>
          <a:noFill/>
        </p:spPr>
        <p:txBody>
          <a:bodyPr wrap="square" lIns="0" rIns="0" tIns="0" bIns="0" anchor="t">
            <a:spAutoFit/>
          </a:bodyPr>
          <a:lstStyle/>
          <a:p>
            <a:pPr algn="l">
              <a:lnSpc>
                <a:spcPct val="130000"/>
              </a:lnSpc>
            </a:pPr>
            <a:r>
              <a:rPr sz="1100" b="0" i="1">
                <a:solidFill>
                  <a:srgbClr val="C8C8C8"/>
                </a:solidFill>
                <a:latin typeface="Calibri"/>
              </a:rPr>
              <a:t>If you’ve sent a debug prompt and it didn’t work, ask: which of these four did I leave out?</a:t>
            </a:r>
          </a:p>
        </p:txBody>
      </p:sp>
      <p:sp>
        <p:nvSpPr>
          <p:cNvPr id="11" name="TextBox 10"/>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12" name="TextBox 11"/>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19 / 28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WHERE WE LEFT OFF</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Week 1 gave you the management skills.</a:t>
            </a:r>
          </a:p>
          <a:p>
            <a:pPr algn="l">
              <a:lnSpc>
                <a:spcPct val="105000"/>
              </a:lnSpc>
            </a:pPr>
            <a:r>
              <a:rPr sz="3400" b="1" i="0">
                <a:solidFill>
                  <a:srgbClr val="1A1A1A"/>
                </a:solidFill>
                <a:latin typeface="Calibri"/>
              </a:rPr>
              <a:t>Week 2 puts them on a build.</a:t>
            </a:r>
          </a:p>
        </p:txBody>
      </p:sp>
      <p:sp>
        <p:nvSpPr>
          <p:cNvPr id="8" name="TextBox 7"/>
          <p:cNvSpPr txBox="1"/>
          <p:nvPr/>
        </p:nvSpPr>
        <p:spPr>
          <a:xfrm>
            <a:off x="548640" y="2441448"/>
            <a:ext cx="5318607"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FROM WEEK 1, YOU SHOULD REMEMBER</a:t>
            </a:r>
          </a:p>
        </p:txBody>
      </p:sp>
      <p:sp>
        <p:nvSpPr>
          <p:cNvPr id="9" name="TextBox 8"/>
          <p:cNvSpPr txBox="1"/>
          <p:nvPr/>
        </p:nvSpPr>
        <p:spPr>
          <a:xfrm>
            <a:off x="548640" y="2825496"/>
            <a:ext cx="5318607" cy="3319272"/>
          </a:xfrm>
          <a:prstGeom prst="rect">
            <a:avLst/>
          </a:prstGeom>
          <a:noFill/>
        </p:spPr>
        <p:txBody>
          <a:bodyPr wrap="square" lIns="0" rIns="0" tIns="0" bIns="0">
            <a:spAutoFit/>
          </a:bodyPr>
          <a:lstStyle/>
          <a:p>
            <a:pPr algn="l">
              <a:lnSpc>
                <a:spcPct val="125000"/>
              </a:lnSpc>
              <a:spcAft>
                <a:spcPts val="600"/>
              </a:spcAft>
            </a:pPr>
            <a:r>
              <a:rPr sz="1400" b="1">
                <a:solidFill>
                  <a:srgbClr val="CC0000"/>
                </a:solidFill>
                <a:latin typeface="Calibri"/>
              </a:rPr>
              <a:t>▎ </a:t>
            </a:r>
            <a:r>
              <a:rPr sz="1400" b="0">
                <a:solidFill>
                  <a:srgbClr val="1A1A1A"/>
                </a:solidFill>
                <a:latin typeface="Calibri"/>
              </a:rPr>
              <a:t>The six 201 skills — Context, Quality, Decomposition, Iteration, Workflow, Frontier</a:t>
            </a:r>
          </a:p>
          <a:p>
            <a:pPr algn="l">
              <a:lnSpc>
                <a:spcPct val="125000"/>
              </a:lnSpc>
              <a:spcAft>
                <a:spcPts val="600"/>
              </a:spcAft>
            </a:pPr>
            <a:r>
              <a:rPr sz="1400" b="1">
                <a:solidFill>
                  <a:srgbClr val="CC0000"/>
                </a:solidFill>
                <a:latin typeface="Calibri"/>
              </a:rPr>
              <a:t>▎ </a:t>
            </a:r>
            <a:r>
              <a:rPr sz="1400" b="0">
                <a:solidFill>
                  <a:srgbClr val="1A1A1A"/>
                </a:solidFill>
                <a:latin typeface="Calibri"/>
              </a:rPr>
              <a:t>The Delegation Equation — your time vs. AI’s success rate vs. review cost</a:t>
            </a:r>
          </a:p>
          <a:p>
            <a:pPr algn="l">
              <a:lnSpc>
                <a:spcPct val="125000"/>
              </a:lnSpc>
              <a:spcAft>
                <a:spcPts val="600"/>
              </a:spcAft>
            </a:pPr>
            <a:r>
              <a:rPr sz="1400" b="1">
                <a:solidFill>
                  <a:srgbClr val="CC0000"/>
                </a:solidFill>
                <a:latin typeface="Calibri"/>
              </a:rPr>
              <a:t>▎ </a:t>
            </a:r>
            <a:r>
              <a:rPr sz="1400" b="0">
                <a:solidFill>
                  <a:srgbClr val="1A1A1A"/>
                </a:solidFill>
                <a:latin typeface="Calibri"/>
              </a:rPr>
              <a:t>Centaur (clear handoffs) and Cyborg (continuous loop)</a:t>
            </a:r>
          </a:p>
          <a:p>
            <a:pPr algn="l">
              <a:lnSpc>
                <a:spcPct val="125000"/>
              </a:lnSpc>
              <a:spcAft>
                <a:spcPts val="600"/>
              </a:spcAft>
            </a:pPr>
            <a:r>
              <a:rPr sz="1400" b="1">
                <a:solidFill>
                  <a:srgbClr val="CC0000"/>
                </a:solidFill>
                <a:latin typeface="Calibri"/>
              </a:rPr>
              <a:t>▎ </a:t>
            </a:r>
            <a:r>
              <a:rPr sz="1400" b="0">
                <a:solidFill>
                  <a:srgbClr val="1A1A1A"/>
                </a:solidFill>
                <a:latin typeface="Calibri"/>
              </a:rPr>
              <a:t>The jagged frontier — AI is uneven, and the boundary is not intuitive</a:t>
            </a:r>
          </a:p>
        </p:txBody>
      </p:sp>
      <p:sp>
        <p:nvSpPr>
          <p:cNvPr id="10" name="TextBox 9"/>
          <p:cNvSpPr txBox="1"/>
          <p:nvPr/>
        </p:nvSpPr>
        <p:spPr>
          <a:xfrm>
            <a:off x="6324447" y="2441448"/>
            <a:ext cx="5318607"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WHAT CHANGES TODAY</a:t>
            </a:r>
          </a:p>
        </p:txBody>
      </p:sp>
      <p:sp>
        <p:nvSpPr>
          <p:cNvPr id="11" name="TextBox 10"/>
          <p:cNvSpPr txBox="1"/>
          <p:nvPr/>
        </p:nvSpPr>
        <p:spPr>
          <a:xfrm>
            <a:off x="6324447" y="2825496"/>
            <a:ext cx="5318607" cy="3319272"/>
          </a:xfrm>
          <a:prstGeom prst="rect">
            <a:avLst/>
          </a:prstGeom>
          <a:noFill/>
        </p:spPr>
        <p:txBody>
          <a:bodyPr wrap="square" lIns="0" rIns="0" tIns="0" bIns="0">
            <a:spAutoFit/>
          </a:bodyPr>
          <a:lstStyle/>
          <a:p>
            <a:pPr algn="l">
              <a:lnSpc>
                <a:spcPct val="125000"/>
              </a:lnSpc>
              <a:spcAft>
                <a:spcPts val="600"/>
              </a:spcAft>
            </a:pPr>
            <a:r>
              <a:rPr sz="1400" b="1">
                <a:solidFill>
                  <a:srgbClr val="CC0000"/>
                </a:solidFill>
                <a:latin typeface="Calibri"/>
              </a:rPr>
              <a:t>▎ </a:t>
            </a:r>
            <a:r>
              <a:rPr sz="1400" b="0">
                <a:solidFill>
                  <a:srgbClr val="1A1A1A"/>
                </a:solidFill>
                <a:latin typeface="Calibri"/>
              </a:rPr>
              <a:t>You stop managing one conversation. You start managing a project.</a:t>
            </a:r>
          </a:p>
          <a:p>
            <a:pPr algn="l">
              <a:lnSpc>
                <a:spcPct val="125000"/>
              </a:lnSpc>
              <a:spcAft>
                <a:spcPts val="600"/>
              </a:spcAft>
            </a:pPr>
            <a:r>
              <a:rPr sz="1400" b="1">
                <a:solidFill>
                  <a:srgbClr val="CC0000"/>
                </a:solidFill>
                <a:latin typeface="Calibri"/>
              </a:rPr>
              <a:t>▎ </a:t>
            </a:r>
            <a:r>
              <a:rPr sz="1400" b="0">
                <a:solidFill>
                  <a:srgbClr val="1A1A1A"/>
                </a:solidFill>
                <a:latin typeface="Calibri"/>
              </a:rPr>
              <a:t>Decomposition graduates from a prompt skill to a system-design skill.</a:t>
            </a:r>
          </a:p>
          <a:p>
            <a:pPr algn="l">
              <a:lnSpc>
                <a:spcPct val="125000"/>
              </a:lnSpc>
              <a:spcAft>
                <a:spcPts val="600"/>
              </a:spcAft>
            </a:pPr>
            <a:r>
              <a:rPr sz="1400" b="1">
                <a:solidFill>
                  <a:srgbClr val="CC0000"/>
                </a:solidFill>
                <a:latin typeface="Calibri"/>
              </a:rPr>
              <a:t>▎ </a:t>
            </a:r>
            <a:r>
              <a:rPr sz="1400" b="0">
                <a:solidFill>
                  <a:srgbClr val="1A1A1A"/>
                </a:solidFill>
                <a:latin typeface="Calibri"/>
              </a:rPr>
              <a:t>You meet your first errors. You debug them on purpose.</a:t>
            </a:r>
          </a:p>
          <a:p>
            <a:pPr algn="l">
              <a:lnSpc>
                <a:spcPct val="125000"/>
              </a:lnSpc>
              <a:spcAft>
                <a:spcPts val="600"/>
              </a:spcAft>
            </a:pPr>
            <a:r>
              <a:rPr sz="1400" b="1">
                <a:solidFill>
                  <a:srgbClr val="CC0000"/>
                </a:solidFill>
                <a:latin typeface="Calibri"/>
              </a:rPr>
              <a:t>▎ </a:t>
            </a:r>
            <a:r>
              <a:rPr sz="1400" b="0">
                <a:solidFill>
                  <a:srgbClr val="1A1A1A"/>
                </a:solidFill>
                <a:latin typeface="Calibri"/>
              </a:rPr>
              <a:t>You leave with a real prototype, or a real plan to build one.</a:t>
            </a:r>
          </a:p>
        </p:txBody>
      </p:sp>
      <p:sp>
        <p:nvSpPr>
          <p:cNvPr id="12" name="TextBox 11"/>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3" name="TextBox 12"/>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 / 28</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PEER REVIEW · PAIR UP</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15 MINUTES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Show your partner what you built — even if it’s rough.</a:t>
            </a:r>
          </a:p>
        </p:txBody>
      </p:sp>
      <p:sp>
        <p:nvSpPr>
          <p:cNvPr id="7" name="TextBox 6"/>
          <p:cNvSpPr txBox="1"/>
          <p:nvPr/>
        </p:nvSpPr>
        <p:spPr>
          <a:xfrm>
            <a:off x="548640" y="2286000"/>
            <a:ext cx="11094415" cy="731520"/>
          </a:xfrm>
          <a:prstGeom prst="rect">
            <a:avLst/>
          </a:prstGeom>
          <a:noFill/>
        </p:spPr>
        <p:txBody>
          <a:bodyPr wrap="square" lIns="0" rIns="0" tIns="0" bIns="0" anchor="t">
            <a:spAutoFit/>
          </a:bodyPr>
          <a:lstStyle/>
          <a:p>
            <a:pPr algn="l">
              <a:lnSpc>
                <a:spcPct val="130000"/>
              </a:lnSpc>
            </a:pPr>
            <a:r>
              <a:rPr sz="1400" b="0" i="0">
                <a:solidFill>
                  <a:srgbClr val="2A2A2A"/>
                </a:solidFill>
                <a:latin typeface="Calibri"/>
              </a:rPr>
              <a:t>Each person gets ~6 minutes. Demonstrate it. Then your partner walks you through the four checks below before you swap.</a:t>
            </a:r>
          </a:p>
        </p:txBody>
      </p:sp>
      <p:sp>
        <p:nvSpPr>
          <p:cNvPr id="8" name="Rectangle 7"/>
          <p:cNvSpPr/>
          <p:nvPr/>
        </p:nvSpPr>
        <p:spPr>
          <a:xfrm>
            <a:off x="548640" y="2926080"/>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3232" y="309067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CHECK 01</a:t>
            </a:r>
          </a:p>
        </p:txBody>
      </p:sp>
      <p:sp>
        <p:nvSpPr>
          <p:cNvPr id="10" name="TextBox 9"/>
          <p:cNvSpPr txBox="1"/>
          <p:nvPr/>
        </p:nvSpPr>
        <p:spPr>
          <a:xfrm>
            <a:off x="713232" y="3383280"/>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Clear problem statement</a:t>
            </a:r>
          </a:p>
        </p:txBody>
      </p:sp>
      <p:sp>
        <p:nvSpPr>
          <p:cNvPr id="11" name="TextBox 10"/>
          <p:cNvSpPr txBox="1"/>
          <p:nvPr/>
        </p:nvSpPr>
        <p:spPr>
          <a:xfrm>
            <a:off x="713232" y="3886200"/>
            <a:ext cx="5135727" cy="30175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Can the builder explain the problem in one sentence?</a:t>
            </a:r>
          </a:p>
        </p:txBody>
      </p:sp>
      <p:sp>
        <p:nvSpPr>
          <p:cNvPr id="12" name="Rectangle 11"/>
          <p:cNvSpPr/>
          <p:nvPr/>
        </p:nvSpPr>
        <p:spPr>
          <a:xfrm>
            <a:off x="6178143" y="2926080"/>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342735" y="309067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CHECK 02</a:t>
            </a:r>
          </a:p>
        </p:txBody>
      </p:sp>
      <p:sp>
        <p:nvSpPr>
          <p:cNvPr id="14" name="TextBox 13"/>
          <p:cNvSpPr txBox="1"/>
          <p:nvPr/>
        </p:nvSpPr>
        <p:spPr>
          <a:xfrm>
            <a:off x="6342735" y="3383280"/>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Core function works</a:t>
            </a:r>
          </a:p>
        </p:txBody>
      </p:sp>
      <p:sp>
        <p:nvSpPr>
          <p:cNvPr id="15" name="TextBox 14"/>
          <p:cNvSpPr txBox="1"/>
          <p:nvPr/>
        </p:nvSpPr>
        <p:spPr>
          <a:xfrm>
            <a:off x="6342735" y="3886200"/>
            <a:ext cx="5135727" cy="30175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Does the basic version do what it needs to do?</a:t>
            </a:r>
          </a:p>
        </p:txBody>
      </p:sp>
      <p:sp>
        <p:nvSpPr>
          <p:cNvPr id="16" name="Rectangle 15"/>
          <p:cNvSpPr/>
          <p:nvPr/>
        </p:nvSpPr>
        <p:spPr>
          <a:xfrm>
            <a:off x="548640" y="4517136"/>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13232" y="4681728"/>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CHECK 03</a:t>
            </a:r>
          </a:p>
        </p:txBody>
      </p:sp>
      <p:sp>
        <p:nvSpPr>
          <p:cNvPr id="18" name="TextBox 17"/>
          <p:cNvSpPr txBox="1"/>
          <p:nvPr/>
        </p:nvSpPr>
        <p:spPr>
          <a:xfrm>
            <a:off x="713232" y="4974336"/>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Evidence of iteration</a:t>
            </a:r>
          </a:p>
        </p:txBody>
      </p:sp>
      <p:sp>
        <p:nvSpPr>
          <p:cNvPr id="19" name="TextBox 18"/>
          <p:cNvSpPr txBox="1"/>
          <p:nvPr/>
        </p:nvSpPr>
        <p:spPr>
          <a:xfrm>
            <a:off x="713232" y="5477256"/>
            <a:ext cx="5135727" cy="30175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Did the builder refine at least once?</a:t>
            </a:r>
          </a:p>
        </p:txBody>
      </p:sp>
      <p:sp>
        <p:nvSpPr>
          <p:cNvPr id="20" name="Rectangle 19"/>
          <p:cNvSpPr/>
          <p:nvPr/>
        </p:nvSpPr>
        <p:spPr>
          <a:xfrm>
            <a:off x="6178143" y="4517136"/>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342735" y="4681728"/>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CHECK 04</a:t>
            </a:r>
          </a:p>
        </p:txBody>
      </p:sp>
      <p:sp>
        <p:nvSpPr>
          <p:cNvPr id="22" name="TextBox 21"/>
          <p:cNvSpPr txBox="1"/>
          <p:nvPr/>
        </p:nvSpPr>
        <p:spPr>
          <a:xfrm>
            <a:off x="6342735" y="4974336"/>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Can explain decisions</a:t>
            </a:r>
          </a:p>
        </p:txBody>
      </p:sp>
      <p:sp>
        <p:nvSpPr>
          <p:cNvPr id="23" name="TextBox 22"/>
          <p:cNvSpPr txBox="1"/>
          <p:nvPr/>
        </p:nvSpPr>
        <p:spPr>
          <a:xfrm>
            <a:off x="6342735" y="5477256"/>
            <a:ext cx="5135727" cy="30175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Can the builder say why they made the choices they made?</a:t>
            </a:r>
          </a:p>
        </p:txBody>
      </p:sp>
      <p:sp>
        <p:nvSpPr>
          <p:cNvPr id="24" name="TextBox 23"/>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5" name="TextBox 24"/>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20 / 28</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77240" y="868680"/>
            <a:ext cx="548640"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463040" y="713232"/>
            <a:ext cx="9144000" cy="365760"/>
          </a:xfrm>
          <a:prstGeom prst="rect">
            <a:avLst/>
          </a:prstGeom>
          <a:noFill/>
        </p:spPr>
        <p:txBody>
          <a:bodyPr wrap="square" lIns="0" rIns="0" tIns="0" bIns="0" anchor="t">
            <a:spAutoFit/>
          </a:bodyPr>
          <a:lstStyle/>
          <a:p>
            <a:pPr algn="l">
              <a:lnSpc>
                <a:spcPct val="120000"/>
              </a:lnSpc>
            </a:pPr>
            <a:r>
              <a:rPr sz="1200" b="1" i="0">
                <a:solidFill>
                  <a:srgbClr val="F5D130"/>
                </a:solidFill>
                <a:latin typeface="Calibri"/>
              </a:rPr>
              <a:t>Module 04 of 05</a:t>
            </a:r>
          </a:p>
        </p:txBody>
      </p:sp>
      <p:sp>
        <p:nvSpPr>
          <p:cNvPr id="5" name="TextBox 4"/>
          <p:cNvSpPr txBox="1"/>
          <p:nvPr/>
        </p:nvSpPr>
        <p:spPr>
          <a:xfrm>
            <a:off x="777240" y="2194560"/>
            <a:ext cx="10515600" cy="320040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Decomposition,</a:t>
            </a:r>
          </a:p>
          <a:p>
            <a:pPr algn="l">
              <a:lnSpc>
                <a:spcPct val="95000"/>
              </a:lnSpc>
            </a:pPr>
            <a:r>
              <a:rPr sz="6400" b="1" i="0">
                <a:solidFill>
                  <a:srgbClr val="FFFFFF"/>
                </a:solidFill>
                <a:latin typeface="Calibri"/>
              </a:rPr>
              <a:t>applied to your problem.</a:t>
            </a:r>
          </a:p>
        </p:txBody>
      </p:sp>
      <p:sp>
        <p:nvSpPr>
          <p:cNvPr id="6" name="TextBox 5"/>
          <p:cNvSpPr txBox="1"/>
          <p:nvPr/>
        </p:nvSpPr>
        <p:spPr>
          <a:xfrm>
            <a:off x="777240" y="5486400"/>
            <a:ext cx="6400800" cy="365760"/>
          </a:xfrm>
          <a:prstGeom prst="rect">
            <a:avLst/>
          </a:prstGeom>
          <a:noFill/>
        </p:spPr>
        <p:txBody>
          <a:bodyPr wrap="square" lIns="0" rIns="0" tIns="0" bIns="0" anchor="t">
            <a:spAutoFit/>
          </a:bodyPr>
          <a:lstStyle/>
          <a:p>
            <a:pPr algn="l">
              <a:lnSpc>
                <a:spcPct val="120000"/>
              </a:lnSpc>
            </a:pPr>
            <a:r>
              <a:rPr sz="1400" b="0" i="0">
                <a:solidFill>
                  <a:srgbClr val="C8C8C8"/>
                </a:solidFill>
                <a:latin typeface="Calibri"/>
              </a:rPr>
              <a:t>20 minutes · 10 individual · 8 pair · 2 debrief</a:t>
            </a:r>
          </a:p>
        </p:txBody>
      </p:sp>
      <p:sp>
        <p:nvSpPr>
          <p:cNvPr id="7" name="Rectangle 6"/>
          <p:cNvSpPr/>
          <p:nvPr/>
        </p:nvSpPr>
        <p:spPr>
          <a:xfrm>
            <a:off x="777240" y="5943600"/>
            <a:ext cx="5486400" cy="411480"/>
          </a:xfrm>
          <a:prstGeom prst="rect">
            <a:avLst/>
          </a:prstGeom>
          <a:no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5D130"/>
                </a:solidFill>
                <a:latin typeface="Calibri"/>
              </a:rPr>
              <a:t>The make-or-break exercise of the day</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21 / 28</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INDIVIDUAL · ONE REAL PROBLEM</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10 MINUTES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Pick one real problem from your section. Decompose it on paper.</a:t>
            </a:r>
          </a:p>
        </p:txBody>
      </p:sp>
      <p:sp>
        <p:nvSpPr>
          <p:cNvPr id="7" name="TextBox 6"/>
          <p:cNvSpPr txBox="1"/>
          <p:nvPr/>
        </p:nvSpPr>
        <p:spPr>
          <a:xfrm>
            <a:off x="548640" y="2286000"/>
            <a:ext cx="11094415" cy="731520"/>
          </a:xfrm>
          <a:prstGeom prst="rect">
            <a:avLst/>
          </a:prstGeom>
          <a:noFill/>
        </p:spPr>
        <p:txBody>
          <a:bodyPr wrap="square" lIns="0" rIns="0" tIns="0" bIns="0" anchor="t">
            <a:spAutoFit/>
          </a:bodyPr>
          <a:lstStyle/>
          <a:p>
            <a:pPr algn="l">
              <a:lnSpc>
                <a:spcPct val="130000"/>
              </a:lnSpc>
            </a:pPr>
            <a:r>
              <a:rPr sz="1400" b="0" i="0">
                <a:solidFill>
                  <a:srgbClr val="2A2A2A"/>
                </a:solidFill>
                <a:latin typeface="Calibri"/>
              </a:rPr>
              <a:t>Not a fake one. Not a clever one. The annoying recurring one you’ve been meaning to fix.</a:t>
            </a:r>
          </a:p>
        </p:txBody>
      </p:sp>
      <p:sp>
        <p:nvSpPr>
          <p:cNvPr id="8" name="TextBox 7"/>
          <p:cNvSpPr txBox="1"/>
          <p:nvPr/>
        </p:nvSpPr>
        <p:spPr>
          <a:xfrm>
            <a:off x="548640" y="2926080"/>
            <a:ext cx="11094415" cy="3017520"/>
          </a:xfrm>
          <a:prstGeom prst="rect">
            <a:avLst/>
          </a:prstGeom>
          <a:noFill/>
        </p:spPr>
        <p:txBody>
          <a:bodyPr wrap="square" lIns="0" rIns="0" tIns="0" bIns="0">
            <a:spAutoFit/>
          </a:bodyPr>
          <a:lstStyle/>
          <a:p>
            <a:pPr algn="l">
              <a:lnSpc>
                <a:spcPct val="130000"/>
              </a:lnSpc>
              <a:spcAft>
                <a:spcPts val="600"/>
              </a:spcAft>
            </a:pPr>
            <a:r>
              <a:rPr sz="1300" b="1">
                <a:solidFill>
                  <a:srgbClr val="CC0000"/>
                </a:solidFill>
                <a:latin typeface="Calibri"/>
              </a:rPr>
              <a:t>▎ </a:t>
            </a:r>
            <a:r>
              <a:rPr sz="1300" b="0">
                <a:solidFill>
                  <a:srgbClr val="1A1A1A"/>
                </a:solidFill>
                <a:latin typeface="Calibri"/>
              </a:rPr>
              <a:t>Problem statement — one sentence. Concrete enough that a Marine outside your unit could understand it.</a:t>
            </a:r>
          </a:p>
          <a:p>
            <a:pPr algn="l">
              <a:lnSpc>
                <a:spcPct val="130000"/>
              </a:lnSpc>
              <a:spcAft>
                <a:spcPts val="600"/>
              </a:spcAft>
            </a:pPr>
            <a:r>
              <a:rPr sz="1300" b="1">
                <a:solidFill>
                  <a:srgbClr val="CC0000"/>
                </a:solidFill>
                <a:latin typeface="Calibri"/>
              </a:rPr>
              <a:t>▎ </a:t>
            </a:r>
            <a:r>
              <a:rPr sz="1300" b="0">
                <a:solidFill>
                  <a:srgbClr val="1A1A1A"/>
                </a:solidFill>
                <a:latin typeface="Calibri"/>
              </a:rPr>
              <a:t>Core requirements — what must this do? List them.</a:t>
            </a:r>
          </a:p>
          <a:p>
            <a:pPr algn="l">
              <a:lnSpc>
                <a:spcPct val="130000"/>
              </a:lnSpc>
              <a:spcAft>
                <a:spcPts val="600"/>
              </a:spcAft>
            </a:pPr>
            <a:r>
              <a:rPr sz="1300" b="1">
                <a:solidFill>
                  <a:srgbClr val="CC0000"/>
                </a:solidFill>
                <a:latin typeface="Calibri"/>
              </a:rPr>
              <a:t>▎ </a:t>
            </a:r>
            <a:r>
              <a:rPr sz="1300" b="0">
                <a:solidFill>
                  <a:srgbClr val="1A1A1A"/>
                </a:solidFill>
                <a:latin typeface="Calibri"/>
              </a:rPr>
              <a:t>4–6 subtasks — with a Human role, an AI role, and the pattern (Centaur or Cyborg) for each.</a:t>
            </a:r>
          </a:p>
          <a:p>
            <a:pPr algn="l">
              <a:lnSpc>
                <a:spcPct val="130000"/>
              </a:lnSpc>
              <a:spcAft>
                <a:spcPts val="600"/>
              </a:spcAft>
            </a:pPr>
            <a:r>
              <a:rPr sz="1300" b="1">
                <a:solidFill>
                  <a:srgbClr val="CC0000"/>
                </a:solidFill>
                <a:latin typeface="Calibri"/>
              </a:rPr>
              <a:t>▎ </a:t>
            </a:r>
            <a:r>
              <a:rPr sz="1300" b="0">
                <a:solidFill>
                  <a:srgbClr val="1A1A1A"/>
                </a:solidFill>
                <a:latin typeface="Calibri"/>
              </a:rPr>
              <a:t>Frontier risks — what might AI struggle with? Authentication? Integration with a legacy system? Domain-specific calcs?</a:t>
            </a:r>
          </a:p>
          <a:p>
            <a:pPr algn="l">
              <a:lnSpc>
                <a:spcPct val="130000"/>
              </a:lnSpc>
              <a:spcAft>
                <a:spcPts val="600"/>
              </a:spcAft>
            </a:pPr>
            <a:r>
              <a:rPr sz="1300" b="1">
                <a:solidFill>
                  <a:srgbClr val="CC0000"/>
                </a:solidFill>
                <a:latin typeface="Calibri"/>
              </a:rPr>
              <a:t>▎ </a:t>
            </a:r>
            <a:r>
              <a:rPr sz="1300" b="0">
                <a:solidFill>
                  <a:srgbClr val="1A1A1A"/>
                </a:solidFill>
                <a:latin typeface="Calibri"/>
              </a:rPr>
              <a:t>Simplest useful version — what could you ship in 1–2 hours that would still help?</a:t>
            </a:r>
          </a:p>
        </p:txBody>
      </p:sp>
      <p:sp>
        <p:nvSpPr>
          <p:cNvPr id="9" name="TextBox 8"/>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0" name="TextBox 9"/>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22 / 28</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PAIR REVIEW · 4 MIN EACH</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8 MINUTES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Trade worksheets. Run the four checks.</a:t>
            </a:r>
          </a:p>
        </p:txBody>
      </p:sp>
      <p:sp>
        <p:nvSpPr>
          <p:cNvPr id="7" name="TextBox 6"/>
          <p:cNvSpPr txBox="1"/>
          <p:nvPr/>
        </p:nvSpPr>
        <p:spPr>
          <a:xfrm>
            <a:off x="548640" y="2286000"/>
            <a:ext cx="11094415" cy="731520"/>
          </a:xfrm>
          <a:prstGeom prst="rect">
            <a:avLst/>
          </a:prstGeom>
          <a:noFill/>
        </p:spPr>
        <p:txBody>
          <a:bodyPr wrap="square" lIns="0" rIns="0" tIns="0" bIns="0" anchor="t">
            <a:spAutoFit/>
          </a:bodyPr>
          <a:lstStyle/>
          <a:p>
            <a:pPr algn="l">
              <a:lnSpc>
                <a:spcPct val="130000"/>
              </a:lnSpc>
            </a:pPr>
            <a:r>
              <a:rPr sz="1400" b="0" i="0">
                <a:solidFill>
                  <a:srgbClr val="2A2A2A"/>
                </a:solidFill>
                <a:latin typeface="Calibri"/>
              </a:rPr>
              <a:t>Four minutes per person. Use a visible timer. Don’t fix it for them — ask the question that surfaces the gap.</a:t>
            </a:r>
          </a:p>
        </p:txBody>
      </p:sp>
      <p:sp>
        <p:nvSpPr>
          <p:cNvPr id="8" name="Rectangle 7"/>
          <p:cNvSpPr/>
          <p:nvPr/>
        </p:nvSpPr>
        <p:spPr>
          <a:xfrm>
            <a:off x="548640" y="2926080"/>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3232" y="309067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CLARITY CHECK</a:t>
            </a:r>
          </a:p>
        </p:txBody>
      </p:sp>
      <p:sp>
        <p:nvSpPr>
          <p:cNvPr id="10" name="TextBox 9"/>
          <p:cNvSpPr txBox="1"/>
          <p:nvPr/>
        </p:nvSpPr>
        <p:spPr>
          <a:xfrm>
            <a:off x="713232" y="3383280"/>
            <a:ext cx="5135727" cy="80467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Could someone outside the unit understand the problem? If not, push for specifics.</a:t>
            </a:r>
          </a:p>
        </p:txBody>
      </p:sp>
      <p:sp>
        <p:nvSpPr>
          <p:cNvPr id="11" name="Rectangle 10"/>
          <p:cNvSpPr/>
          <p:nvPr/>
        </p:nvSpPr>
        <p:spPr>
          <a:xfrm>
            <a:off x="6178143" y="2926080"/>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42735" y="3090672"/>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SCOPE CHECK</a:t>
            </a:r>
          </a:p>
        </p:txBody>
      </p:sp>
      <p:sp>
        <p:nvSpPr>
          <p:cNvPr id="13" name="TextBox 12"/>
          <p:cNvSpPr txBox="1"/>
          <p:nvPr/>
        </p:nvSpPr>
        <p:spPr>
          <a:xfrm>
            <a:off x="6342735" y="3383280"/>
            <a:ext cx="5135727" cy="80467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Is any subtask too big? Should it be broken down further?</a:t>
            </a:r>
          </a:p>
        </p:txBody>
      </p:sp>
      <p:sp>
        <p:nvSpPr>
          <p:cNvPr id="14" name="Rectangle 13"/>
          <p:cNvSpPr/>
          <p:nvPr/>
        </p:nvSpPr>
        <p:spPr>
          <a:xfrm>
            <a:off x="548640" y="4517136"/>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13232" y="4681728"/>
            <a:ext cx="5135727" cy="256032"/>
          </a:xfrm>
          <a:prstGeom prst="rect">
            <a:avLst/>
          </a:prstGeom>
          <a:noFill/>
        </p:spPr>
        <p:txBody>
          <a:bodyPr wrap="square" lIns="0" rIns="0" tIns="0" bIns="0" anchor="t">
            <a:spAutoFit/>
          </a:bodyPr>
          <a:lstStyle/>
          <a:p>
            <a:pPr algn="l">
              <a:lnSpc>
                <a:spcPct val="120000"/>
              </a:lnSpc>
            </a:pPr>
            <a:r>
              <a:rPr sz="900" b="1" i="0">
                <a:solidFill>
                  <a:srgbClr val="D4B11A"/>
                </a:solidFill>
                <a:latin typeface="Calibri"/>
              </a:rPr>
              <a:t>FRONTIER CHECK</a:t>
            </a:r>
          </a:p>
        </p:txBody>
      </p:sp>
      <p:sp>
        <p:nvSpPr>
          <p:cNvPr id="16" name="TextBox 15"/>
          <p:cNvSpPr txBox="1"/>
          <p:nvPr/>
        </p:nvSpPr>
        <p:spPr>
          <a:xfrm>
            <a:off x="713232" y="4974336"/>
            <a:ext cx="5135727" cy="80467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What did the builder miss? Authentication? Data security? Legacy integration?</a:t>
            </a:r>
          </a:p>
        </p:txBody>
      </p:sp>
      <p:sp>
        <p:nvSpPr>
          <p:cNvPr id="17" name="Rectangle 16"/>
          <p:cNvSpPr/>
          <p:nvPr/>
        </p:nvSpPr>
        <p:spPr>
          <a:xfrm>
            <a:off x="6178143" y="4517136"/>
            <a:ext cx="5464911" cy="1426464"/>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42735" y="4681728"/>
            <a:ext cx="5135727" cy="256032"/>
          </a:xfrm>
          <a:prstGeom prst="rect">
            <a:avLst/>
          </a:prstGeom>
          <a:noFill/>
        </p:spPr>
        <p:txBody>
          <a:bodyPr wrap="square" lIns="0" rIns="0" tIns="0" bIns="0" anchor="t">
            <a:spAutoFit/>
          </a:bodyPr>
          <a:lstStyle/>
          <a:p>
            <a:pPr algn="l">
              <a:lnSpc>
                <a:spcPct val="120000"/>
              </a:lnSpc>
            </a:pPr>
            <a:r>
              <a:rPr sz="900" b="1" i="0">
                <a:solidFill>
                  <a:srgbClr val="D4B11A"/>
                </a:solidFill>
                <a:latin typeface="Calibri"/>
              </a:rPr>
              <a:t>MVP CHECK</a:t>
            </a:r>
          </a:p>
        </p:txBody>
      </p:sp>
      <p:sp>
        <p:nvSpPr>
          <p:cNvPr id="19" name="TextBox 18"/>
          <p:cNvSpPr txBox="1"/>
          <p:nvPr/>
        </p:nvSpPr>
        <p:spPr>
          <a:xfrm>
            <a:off x="6342735" y="4974336"/>
            <a:ext cx="5135727" cy="804672"/>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Is the simplest useful version actually simple? Could you build it in 1–2 hours?</a:t>
            </a:r>
          </a:p>
        </p:txBody>
      </p:sp>
      <p:sp>
        <p:nvSpPr>
          <p:cNvPr id="20" name="TextBox 19"/>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1" name="TextBox 20"/>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23 / 28</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MODULE 4 · 2-MINUTE DEBRIEF</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Decomposition is a skill. You will get better with reps.</a:t>
            </a:r>
          </a:p>
        </p:txBody>
      </p:sp>
      <p:sp>
        <p:nvSpPr>
          <p:cNvPr id="8" name="TextBox 7"/>
          <p:cNvSpPr txBox="1"/>
          <p:nvPr/>
        </p:nvSpPr>
        <p:spPr>
          <a:xfrm>
            <a:off x="548640" y="2441448"/>
            <a:ext cx="5318607"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TWO QUESTIONS FOR THE ROOM</a:t>
            </a:r>
          </a:p>
        </p:txBody>
      </p:sp>
      <p:sp>
        <p:nvSpPr>
          <p:cNvPr id="9" name="TextBox 8"/>
          <p:cNvSpPr txBox="1"/>
          <p:nvPr/>
        </p:nvSpPr>
        <p:spPr>
          <a:xfrm>
            <a:off x="548640" y="2825496"/>
            <a:ext cx="5318607" cy="3319272"/>
          </a:xfrm>
          <a:prstGeom prst="rect">
            <a:avLst/>
          </a:prstGeom>
          <a:noFill/>
        </p:spPr>
        <p:txBody>
          <a:bodyPr wrap="square" lIns="0" rIns="0" tIns="0" bIns="0">
            <a:spAutoFit/>
          </a:bodyPr>
          <a:lstStyle/>
          <a:p>
            <a:pPr algn="l">
              <a:lnSpc>
                <a:spcPct val="125000"/>
              </a:lnSpc>
              <a:spcAft>
                <a:spcPts val="600"/>
              </a:spcAft>
            </a:pPr>
            <a:r>
              <a:rPr sz="1400" b="1">
                <a:solidFill>
                  <a:srgbClr val="CC0000"/>
                </a:solidFill>
                <a:latin typeface="Calibri"/>
              </a:rPr>
              <a:t>▎ </a:t>
            </a:r>
            <a:r>
              <a:rPr sz="1400" b="0">
                <a:solidFill>
                  <a:srgbClr val="1A1A1A"/>
                </a:solidFill>
                <a:latin typeface="Calibri"/>
              </a:rPr>
              <a:t>Who changed their decomposition based on partner feedback?</a:t>
            </a:r>
          </a:p>
          <a:p>
            <a:pPr algn="l">
              <a:lnSpc>
                <a:spcPct val="125000"/>
              </a:lnSpc>
              <a:spcAft>
                <a:spcPts val="600"/>
              </a:spcAft>
            </a:pPr>
            <a:r>
              <a:rPr sz="1400" b="1">
                <a:solidFill>
                  <a:srgbClr val="CC0000"/>
                </a:solidFill>
                <a:latin typeface="Calibri"/>
              </a:rPr>
              <a:t>▎ </a:t>
            </a:r>
            <a:r>
              <a:rPr sz="1400" b="0">
                <a:solidFill>
                  <a:srgbClr val="1A1A1A"/>
                </a:solidFill>
                <a:latin typeface="Calibri"/>
              </a:rPr>
              <a:t>What did your partner catch that you missed?</a:t>
            </a:r>
          </a:p>
        </p:txBody>
      </p:sp>
      <p:sp>
        <p:nvSpPr>
          <p:cNvPr id="10" name="TextBox 9"/>
          <p:cNvSpPr txBox="1"/>
          <p:nvPr/>
        </p:nvSpPr>
        <p:spPr>
          <a:xfrm>
            <a:off x="6324447" y="2441448"/>
            <a:ext cx="5318607" cy="292608"/>
          </a:xfrm>
          <a:prstGeom prst="rect">
            <a:avLst/>
          </a:prstGeom>
          <a:noFill/>
        </p:spPr>
        <p:txBody>
          <a:bodyPr wrap="square" lIns="0" rIns="0" tIns="0" bIns="0" anchor="t">
            <a:spAutoFit/>
          </a:bodyPr>
          <a:lstStyle/>
          <a:p>
            <a:pPr algn="l">
              <a:lnSpc>
                <a:spcPct val="120000"/>
              </a:lnSpc>
            </a:pPr>
            <a:r>
              <a:rPr sz="1100" b="1" i="0">
                <a:solidFill>
                  <a:srgbClr val="D4B11A"/>
                </a:solidFill>
                <a:latin typeface="Calibri"/>
              </a:rPr>
              <a:t>THE PATTERN</a:t>
            </a:r>
          </a:p>
        </p:txBody>
      </p:sp>
      <p:sp>
        <p:nvSpPr>
          <p:cNvPr id="11" name="TextBox 10"/>
          <p:cNvSpPr txBox="1"/>
          <p:nvPr/>
        </p:nvSpPr>
        <p:spPr>
          <a:xfrm>
            <a:off x="6324447" y="2825496"/>
            <a:ext cx="5318607" cy="3319272"/>
          </a:xfrm>
          <a:prstGeom prst="rect">
            <a:avLst/>
          </a:prstGeom>
          <a:noFill/>
        </p:spPr>
        <p:txBody>
          <a:bodyPr wrap="square" lIns="0" rIns="0" tIns="0" bIns="0" anchor="t">
            <a:spAutoFit/>
          </a:bodyPr>
          <a:lstStyle/>
          <a:p>
            <a:pPr algn="l">
              <a:lnSpc>
                <a:spcPct val="135000"/>
              </a:lnSpc>
            </a:pPr>
            <a:r>
              <a:rPr sz="1400" b="0" i="0">
                <a:solidFill>
                  <a:srgbClr val="1A1A1A"/>
                </a:solidFill>
                <a:latin typeface="Calibri"/>
              </a:rPr>
              <a:t>The first time you decompose anything, you will miss things. That’s normal. The second time you decompose the same problem, you will miss fewer. By the tenth time, decomposition is automatic.</a:t>
            </a:r>
          </a:p>
        </p:txBody>
      </p:sp>
      <p:sp>
        <p:nvSpPr>
          <p:cNvPr id="12" name="Rectangle 11"/>
          <p:cNvSpPr/>
          <p:nvPr/>
        </p:nvSpPr>
        <p:spPr>
          <a:xfrm>
            <a:off x="548640" y="5760720"/>
            <a:ext cx="73152" cy="5486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1792" y="5760720"/>
            <a:ext cx="11021263" cy="5486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5833872"/>
            <a:ext cx="10728655" cy="402336"/>
          </a:xfrm>
          <a:prstGeom prst="rect">
            <a:avLst/>
          </a:prstGeom>
          <a:noFill/>
        </p:spPr>
        <p:txBody>
          <a:bodyPr wrap="square" lIns="0" rIns="0" tIns="0" bIns="0" anchor="t">
            <a:spAutoFit/>
          </a:bodyPr>
          <a:lstStyle/>
          <a:p>
            <a:pPr algn="l">
              <a:lnSpc>
                <a:spcPct val="130000"/>
              </a:lnSpc>
            </a:pPr>
            <a:r>
              <a:rPr sz="1200" b="0" i="0">
                <a:solidFill>
                  <a:srgbClr val="1A1A1A"/>
                </a:solidFill>
                <a:latin typeface="Calibri"/>
              </a:rPr>
              <a:t>By the end of this module, every student should walk out with a one-page decomposition of a real problem they will build before Course 3. If yours is still vague, grab me at the break before Module 5.</a:t>
            </a:r>
          </a:p>
        </p:txBody>
      </p:sp>
      <p:sp>
        <p:nvSpPr>
          <p:cNvPr id="15" name="TextBox 14"/>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6" name="TextBox 15"/>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24 / 28</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77240" y="868680"/>
            <a:ext cx="548640"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463040" y="713232"/>
            <a:ext cx="9144000" cy="365760"/>
          </a:xfrm>
          <a:prstGeom prst="rect">
            <a:avLst/>
          </a:prstGeom>
          <a:noFill/>
        </p:spPr>
        <p:txBody>
          <a:bodyPr wrap="square" lIns="0" rIns="0" tIns="0" bIns="0" anchor="t">
            <a:spAutoFit/>
          </a:bodyPr>
          <a:lstStyle/>
          <a:p>
            <a:pPr algn="l">
              <a:lnSpc>
                <a:spcPct val="120000"/>
              </a:lnSpc>
            </a:pPr>
            <a:r>
              <a:rPr sz="1200" b="1" i="0">
                <a:solidFill>
                  <a:srgbClr val="F5D130"/>
                </a:solidFill>
                <a:latin typeface="Calibri"/>
              </a:rPr>
              <a:t>Module 05 of 05</a:t>
            </a:r>
          </a:p>
        </p:txBody>
      </p:sp>
      <p:sp>
        <p:nvSpPr>
          <p:cNvPr id="5" name="TextBox 4"/>
          <p:cNvSpPr txBox="1"/>
          <p:nvPr/>
        </p:nvSpPr>
        <p:spPr>
          <a:xfrm>
            <a:off x="777240" y="2194560"/>
            <a:ext cx="10515600" cy="320040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Wrap-up.</a:t>
            </a:r>
          </a:p>
          <a:p>
            <a:pPr algn="l">
              <a:lnSpc>
                <a:spcPct val="95000"/>
              </a:lnSpc>
            </a:pPr>
            <a:r>
              <a:rPr sz="6400" b="1" i="0">
                <a:solidFill>
                  <a:srgbClr val="FFFFFF"/>
                </a:solidFill>
                <a:latin typeface="Calibri"/>
              </a:rPr>
              <a:t>Then your homework.</a:t>
            </a:r>
          </a:p>
        </p:txBody>
      </p:sp>
      <p:sp>
        <p:nvSpPr>
          <p:cNvPr id="6" name="TextBox 5"/>
          <p:cNvSpPr txBox="1"/>
          <p:nvPr/>
        </p:nvSpPr>
        <p:spPr>
          <a:xfrm>
            <a:off x="777240" y="5486400"/>
            <a:ext cx="6400800" cy="365760"/>
          </a:xfrm>
          <a:prstGeom prst="rect">
            <a:avLst/>
          </a:prstGeom>
          <a:noFill/>
        </p:spPr>
        <p:txBody>
          <a:bodyPr wrap="square" lIns="0" rIns="0" tIns="0" bIns="0" anchor="t">
            <a:spAutoFit/>
          </a:bodyPr>
          <a:lstStyle/>
          <a:p>
            <a:pPr algn="l">
              <a:lnSpc>
                <a:spcPct val="120000"/>
              </a:lnSpc>
            </a:pPr>
            <a:r>
              <a:rPr sz="1400" b="0" i="0">
                <a:solidFill>
                  <a:srgbClr val="C8C8C8"/>
                </a:solidFill>
                <a:latin typeface="Calibri"/>
              </a:rPr>
              <a:t>10 minutes · recap · assignment · what’s next</a:t>
            </a:r>
          </a:p>
        </p:txBody>
      </p:sp>
      <p:sp>
        <p:nvSpPr>
          <p:cNvPr id="7" name="Rectangle 6"/>
          <p:cNvSpPr/>
          <p:nvPr/>
        </p:nvSpPr>
        <p:spPr>
          <a:xfrm>
            <a:off x="777240" y="5943600"/>
            <a:ext cx="4352544" cy="411480"/>
          </a:xfrm>
          <a:prstGeom prst="rect">
            <a:avLst/>
          </a:prstGeom>
          <a:no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5D130"/>
                </a:solidFill>
                <a:latin typeface="Calibri"/>
              </a:rPr>
              <a:t>You leave with a real plan</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25 / 28</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MODULE 5 · RECAP · 3 MIN</a:t>
            </a:r>
          </a:p>
        </p:txBody>
      </p:sp>
      <p:sp>
        <p:nvSpPr>
          <p:cNvPr id="7" name="TextBox 6"/>
          <p:cNvSpPr txBox="1"/>
          <p:nvPr/>
        </p:nvSpPr>
        <p:spPr>
          <a:xfrm>
            <a:off x="548640" y="1005840"/>
            <a:ext cx="11094415" cy="82296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Four questions. Answer in your head, then check.</a:t>
            </a:r>
          </a:p>
        </p:txBody>
      </p:sp>
      <p:sp>
        <p:nvSpPr>
          <p:cNvPr id="8" name="Rectangle 7"/>
          <p:cNvSpPr/>
          <p:nvPr/>
        </p:nvSpPr>
        <p:spPr>
          <a:xfrm>
            <a:off x="548640" y="1920240"/>
            <a:ext cx="5446623" cy="2093976"/>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49808" y="2121408"/>
            <a:ext cx="548640" cy="54864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2000" b="1">
                <a:solidFill>
                  <a:srgbClr val="FFFFFF"/>
                </a:solidFill>
                <a:latin typeface="Calibri"/>
              </a:rPr>
              <a:t>1</a:t>
            </a:r>
          </a:p>
        </p:txBody>
      </p:sp>
      <p:sp>
        <p:nvSpPr>
          <p:cNvPr id="10" name="TextBox 9"/>
          <p:cNvSpPr txBox="1"/>
          <p:nvPr/>
        </p:nvSpPr>
        <p:spPr>
          <a:xfrm>
            <a:off x="1463040" y="2121408"/>
            <a:ext cx="4331055" cy="640080"/>
          </a:xfrm>
          <a:prstGeom prst="rect">
            <a:avLst/>
          </a:prstGeom>
          <a:noFill/>
        </p:spPr>
        <p:txBody>
          <a:bodyPr wrap="square" lIns="0" rIns="0" tIns="0" bIns="0" anchor="t">
            <a:spAutoFit/>
          </a:bodyPr>
          <a:lstStyle/>
          <a:p>
            <a:pPr algn="l">
              <a:lnSpc>
                <a:spcPct val="125000"/>
              </a:lnSpc>
            </a:pPr>
            <a:r>
              <a:rPr sz="1400" b="1" i="0">
                <a:solidFill>
                  <a:srgbClr val="1A1A1A"/>
                </a:solidFill>
                <a:latin typeface="Calibri"/>
              </a:rPr>
              <a:t>What is the first thing a builder does — before any tool?</a:t>
            </a:r>
          </a:p>
        </p:txBody>
      </p:sp>
      <p:sp>
        <p:nvSpPr>
          <p:cNvPr id="11" name="TextBox 10"/>
          <p:cNvSpPr txBox="1"/>
          <p:nvPr/>
        </p:nvSpPr>
        <p:spPr>
          <a:xfrm>
            <a:off x="1463040" y="2761488"/>
            <a:ext cx="4331055" cy="1225296"/>
          </a:xfrm>
          <a:prstGeom prst="rect">
            <a:avLst/>
          </a:prstGeom>
          <a:noFill/>
        </p:spPr>
        <p:txBody>
          <a:bodyPr wrap="square" lIns="0" rIns="0" tIns="0" bIns="0" anchor="t">
            <a:spAutoFit/>
          </a:bodyPr>
          <a:lstStyle/>
          <a:p>
            <a:pPr algn="l">
              <a:lnSpc>
                <a:spcPct val="135000"/>
              </a:lnSpc>
            </a:pPr>
            <a:r>
              <a:rPr sz="1100" b="0" i="0">
                <a:solidFill>
                  <a:srgbClr val="6E6E6E"/>
                </a:solidFill>
                <a:latin typeface="Calibri"/>
              </a:rPr>
              <a:t>Decompose on paper. Data fields, user actions, simplest useful version.</a:t>
            </a:r>
          </a:p>
        </p:txBody>
      </p:sp>
      <p:sp>
        <p:nvSpPr>
          <p:cNvPr id="12" name="Rectangle 11"/>
          <p:cNvSpPr/>
          <p:nvPr/>
        </p:nvSpPr>
        <p:spPr>
          <a:xfrm>
            <a:off x="6196431" y="1920240"/>
            <a:ext cx="5446623" cy="2093976"/>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Oval 12"/>
          <p:cNvSpPr/>
          <p:nvPr/>
        </p:nvSpPr>
        <p:spPr>
          <a:xfrm>
            <a:off x="6397599" y="2121408"/>
            <a:ext cx="548640" cy="54864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2000" b="1">
                <a:solidFill>
                  <a:srgbClr val="FFFFFF"/>
                </a:solidFill>
                <a:latin typeface="Calibri"/>
              </a:rPr>
              <a:t>2</a:t>
            </a:r>
          </a:p>
        </p:txBody>
      </p:sp>
      <p:sp>
        <p:nvSpPr>
          <p:cNvPr id="14" name="TextBox 13"/>
          <p:cNvSpPr txBox="1"/>
          <p:nvPr/>
        </p:nvSpPr>
        <p:spPr>
          <a:xfrm>
            <a:off x="7110831" y="2121408"/>
            <a:ext cx="4331055" cy="640080"/>
          </a:xfrm>
          <a:prstGeom prst="rect">
            <a:avLst/>
          </a:prstGeom>
          <a:noFill/>
        </p:spPr>
        <p:txBody>
          <a:bodyPr wrap="square" lIns="0" rIns="0" tIns="0" bIns="0" anchor="t">
            <a:spAutoFit/>
          </a:bodyPr>
          <a:lstStyle/>
          <a:p>
            <a:pPr algn="l">
              <a:lnSpc>
                <a:spcPct val="125000"/>
              </a:lnSpc>
            </a:pPr>
            <a:r>
              <a:rPr sz="1400" b="1" i="0">
                <a:solidFill>
                  <a:srgbClr val="1A1A1A"/>
                </a:solidFill>
                <a:latin typeface="Calibri"/>
              </a:rPr>
              <a:t>What are the three pieces of a good debug prompt?</a:t>
            </a:r>
          </a:p>
        </p:txBody>
      </p:sp>
      <p:sp>
        <p:nvSpPr>
          <p:cNvPr id="15" name="TextBox 14"/>
          <p:cNvSpPr txBox="1"/>
          <p:nvPr/>
        </p:nvSpPr>
        <p:spPr>
          <a:xfrm>
            <a:off x="7110831" y="2761488"/>
            <a:ext cx="4331055" cy="1225296"/>
          </a:xfrm>
          <a:prstGeom prst="rect">
            <a:avLst/>
          </a:prstGeom>
          <a:noFill/>
        </p:spPr>
        <p:txBody>
          <a:bodyPr wrap="square" lIns="0" rIns="0" tIns="0" bIns="0" anchor="t">
            <a:spAutoFit/>
          </a:bodyPr>
          <a:lstStyle/>
          <a:p>
            <a:pPr algn="l">
              <a:lnSpc>
                <a:spcPct val="135000"/>
              </a:lnSpc>
            </a:pPr>
            <a:r>
              <a:rPr sz="1100" b="0" i="0">
                <a:solidFill>
                  <a:srgbClr val="6E6E6E"/>
                </a:solidFill>
                <a:latin typeface="Calibri"/>
              </a:rPr>
              <a:t>Context, exact code, exact error — plus relevant setup AI can’t see.</a:t>
            </a:r>
          </a:p>
        </p:txBody>
      </p:sp>
      <p:sp>
        <p:nvSpPr>
          <p:cNvPr id="16" name="Rectangle 15"/>
          <p:cNvSpPr/>
          <p:nvPr/>
        </p:nvSpPr>
        <p:spPr>
          <a:xfrm>
            <a:off x="548640" y="4215384"/>
            <a:ext cx="5446623" cy="2093976"/>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749808" y="4416552"/>
            <a:ext cx="548640" cy="54864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2000" b="1">
                <a:solidFill>
                  <a:srgbClr val="FFFFFF"/>
                </a:solidFill>
                <a:latin typeface="Calibri"/>
              </a:rPr>
              <a:t>3</a:t>
            </a:r>
          </a:p>
        </p:txBody>
      </p:sp>
      <p:sp>
        <p:nvSpPr>
          <p:cNvPr id="18" name="TextBox 17"/>
          <p:cNvSpPr txBox="1"/>
          <p:nvPr/>
        </p:nvSpPr>
        <p:spPr>
          <a:xfrm>
            <a:off x="1463040" y="4416552"/>
            <a:ext cx="4331055" cy="640080"/>
          </a:xfrm>
          <a:prstGeom prst="rect">
            <a:avLst/>
          </a:prstGeom>
          <a:noFill/>
        </p:spPr>
        <p:txBody>
          <a:bodyPr wrap="square" lIns="0" rIns="0" tIns="0" bIns="0" anchor="t">
            <a:spAutoFit/>
          </a:bodyPr>
          <a:lstStyle/>
          <a:p>
            <a:pPr algn="l">
              <a:lnSpc>
                <a:spcPct val="125000"/>
              </a:lnSpc>
            </a:pPr>
            <a:r>
              <a:rPr sz="1400" b="1" i="0">
                <a:solidFill>
                  <a:srgbClr val="1A1A1A"/>
                </a:solidFill>
                <a:latin typeface="Calibri"/>
              </a:rPr>
              <a:t>When AI gives you the wrong answer, what do you do?</a:t>
            </a:r>
          </a:p>
        </p:txBody>
      </p:sp>
      <p:sp>
        <p:nvSpPr>
          <p:cNvPr id="19" name="TextBox 18"/>
          <p:cNvSpPr txBox="1"/>
          <p:nvPr/>
        </p:nvSpPr>
        <p:spPr>
          <a:xfrm>
            <a:off x="1463040" y="5056632"/>
            <a:ext cx="4331055" cy="1225296"/>
          </a:xfrm>
          <a:prstGeom prst="rect">
            <a:avLst/>
          </a:prstGeom>
          <a:noFill/>
        </p:spPr>
        <p:txBody>
          <a:bodyPr wrap="square" lIns="0" rIns="0" tIns="0" bIns="0" anchor="t">
            <a:spAutoFit/>
          </a:bodyPr>
          <a:lstStyle/>
          <a:p>
            <a:pPr algn="l">
              <a:lnSpc>
                <a:spcPct val="135000"/>
              </a:lnSpc>
            </a:pPr>
            <a:r>
              <a:rPr sz="1100" b="0" i="0">
                <a:solidFill>
                  <a:srgbClr val="6E6E6E"/>
                </a:solidFill>
                <a:latin typeface="Calibri"/>
              </a:rPr>
              <a:t>Re-prompt with what was wrong. Don’t accept the first output. Don’t make random changes.</a:t>
            </a:r>
          </a:p>
        </p:txBody>
      </p:sp>
      <p:sp>
        <p:nvSpPr>
          <p:cNvPr id="20" name="Rectangle 19"/>
          <p:cNvSpPr/>
          <p:nvPr/>
        </p:nvSpPr>
        <p:spPr>
          <a:xfrm>
            <a:off x="6196431" y="4215384"/>
            <a:ext cx="5446623" cy="2093976"/>
          </a:xfrm>
          <a:prstGeom prst="rect">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6397599" y="4416552"/>
            <a:ext cx="548640" cy="548640"/>
          </a:xfrm>
          <a:prstGeom prst="ellipse">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2000" b="1">
                <a:solidFill>
                  <a:srgbClr val="FFFFFF"/>
                </a:solidFill>
                <a:latin typeface="Calibri"/>
              </a:rPr>
              <a:t>4</a:t>
            </a:r>
          </a:p>
        </p:txBody>
      </p:sp>
      <p:sp>
        <p:nvSpPr>
          <p:cNvPr id="22" name="TextBox 21"/>
          <p:cNvSpPr txBox="1"/>
          <p:nvPr/>
        </p:nvSpPr>
        <p:spPr>
          <a:xfrm>
            <a:off x="7110831" y="4416552"/>
            <a:ext cx="4331055" cy="640080"/>
          </a:xfrm>
          <a:prstGeom prst="rect">
            <a:avLst/>
          </a:prstGeom>
          <a:noFill/>
        </p:spPr>
        <p:txBody>
          <a:bodyPr wrap="square" lIns="0" rIns="0" tIns="0" bIns="0" anchor="t">
            <a:spAutoFit/>
          </a:bodyPr>
          <a:lstStyle/>
          <a:p>
            <a:pPr algn="l">
              <a:lnSpc>
                <a:spcPct val="125000"/>
              </a:lnSpc>
            </a:pPr>
            <a:r>
              <a:rPr sz="1400" b="1" i="0">
                <a:solidFill>
                  <a:srgbClr val="1A1A1A"/>
                </a:solidFill>
                <a:latin typeface="Calibri"/>
              </a:rPr>
              <a:t>What separates the 20% who keep building from the 80% who quit?</a:t>
            </a:r>
          </a:p>
        </p:txBody>
      </p:sp>
      <p:sp>
        <p:nvSpPr>
          <p:cNvPr id="23" name="TextBox 22"/>
          <p:cNvSpPr txBox="1"/>
          <p:nvPr/>
        </p:nvSpPr>
        <p:spPr>
          <a:xfrm>
            <a:off x="7110831" y="5056632"/>
            <a:ext cx="4331055" cy="1225296"/>
          </a:xfrm>
          <a:prstGeom prst="rect">
            <a:avLst/>
          </a:prstGeom>
          <a:noFill/>
        </p:spPr>
        <p:txBody>
          <a:bodyPr wrap="square" lIns="0" rIns="0" tIns="0" bIns="0" anchor="t">
            <a:spAutoFit/>
          </a:bodyPr>
          <a:lstStyle/>
          <a:p>
            <a:pPr algn="l">
              <a:lnSpc>
                <a:spcPct val="135000"/>
              </a:lnSpc>
            </a:pPr>
            <a:r>
              <a:rPr sz="1100" b="0" i="0">
                <a:solidFill>
                  <a:srgbClr val="6E6E6E"/>
                </a:solidFill>
                <a:latin typeface="Calibri"/>
              </a:rPr>
              <a:t>Builders expect errors and debug them. Quitters treat the first error as failure.</a:t>
            </a:r>
          </a:p>
        </p:txBody>
      </p:sp>
      <p:sp>
        <p:nvSpPr>
          <p:cNvPr id="24" name="TextBox 23"/>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5" name="TextBox 24"/>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26 / 28</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64008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64592"/>
            <a:ext cx="7315200" cy="365760"/>
          </a:xfrm>
          <a:prstGeom prst="rect">
            <a:avLst/>
          </a:prstGeom>
          <a:noFill/>
        </p:spPr>
        <p:txBody>
          <a:bodyPr wrap="square" lIns="0" rIns="0" tIns="0" bIns="0" anchor="t">
            <a:spAutoFit/>
          </a:bodyPr>
          <a:lstStyle/>
          <a:p>
            <a:pPr algn="l">
              <a:lnSpc>
                <a:spcPct val="120000"/>
              </a:lnSpc>
            </a:pPr>
            <a:r>
              <a:rPr sz="1200" b="1" i="0">
                <a:solidFill>
                  <a:srgbClr val="1A1A1A"/>
                </a:solidFill>
                <a:latin typeface="Calibri"/>
              </a:rPr>
              <a:t>ASSIGNMENT · BEFORE COURSE 3</a:t>
            </a:r>
          </a:p>
        </p:txBody>
      </p:sp>
      <p:sp>
        <p:nvSpPr>
          <p:cNvPr id="5" name="Rectangle 4"/>
          <p:cNvSpPr/>
          <p:nvPr/>
        </p:nvSpPr>
        <p:spPr>
          <a:xfrm>
            <a:off x="9631375" y="118872"/>
            <a:ext cx="2011680" cy="384048"/>
          </a:xfrm>
          <a:prstGeom prst="rect">
            <a:avLst/>
          </a:prstGeom>
          <a:noFill/>
          <a:ln w="19050">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1A1A1A"/>
                </a:solidFill>
                <a:latin typeface="Calibri"/>
              </a:rPr>
              <a:t>2–4 HOURS</a:t>
            </a:r>
          </a:p>
        </p:txBody>
      </p:sp>
      <p:sp>
        <p:nvSpPr>
          <p:cNvPr id="6" name="TextBox 5"/>
          <p:cNvSpPr txBox="1"/>
          <p:nvPr/>
        </p:nvSpPr>
        <p:spPr>
          <a:xfrm>
            <a:off x="548640" y="1005840"/>
            <a:ext cx="11094415" cy="118872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Come to Course 3 with four things.</a:t>
            </a:r>
          </a:p>
        </p:txBody>
      </p:sp>
      <p:sp>
        <p:nvSpPr>
          <p:cNvPr id="7" name="TextBox 6"/>
          <p:cNvSpPr txBox="1"/>
          <p:nvPr/>
        </p:nvSpPr>
        <p:spPr>
          <a:xfrm>
            <a:off x="548640" y="2286000"/>
            <a:ext cx="11094415" cy="3657600"/>
          </a:xfrm>
          <a:prstGeom prst="rect">
            <a:avLst/>
          </a:prstGeom>
          <a:noFill/>
        </p:spPr>
        <p:txBody>
          <a:bodyPr wrap="square" lIns="0" rIns="0" tIns="0" bIns="0">
            <a:spAutoFit/>
          </a:bodyPr>
          <a:lstStyle/>
          <a:p>
            <a:pPr algn="l">
              <a:lnSpc>
                <a:spcPct val="130000"/>
              </a:lnSpc>
              <a:spcAft>
                <a:spcPts val="600"/>
              </a:spcAft>
            </a:pPr>
            <a:r>
              <a:rPr sz="1300" b="1">
                <a:solidFill>
                  <a:srgbClr val="CC0000"/>
                </a:solidFill>
                <a:latin typeface="Calibri"/>
              </a:rPr>
              <a:t>▎ </a:t>
            </a:r>
            <a:r>
              <a:rPr sz="1300" b="0">
                <a:solidFill>
                  <a:srgbClr val="1A1A1A"/>
                </a:solidFill>
                <a:latin typeface="Calibri"/>
              </a:rPr>
              <a:t>One. A working (or partially working) prototype of the problem you decomposed today.</a:t>
            </a:r>
          </a:p>
          <a:p>
            <a:pPr algn="l">
              <a:lnSpc>
                <a:spcPct val="130000"/>
              </a:lnSpc>
              <a:spcAft>
                <a:spcPts val="600"/>
              </a:spcAft>
            </a:pPr>
            <a:r>
              <a:rPr sz="1300" b="1">
                <a:solidFill>
                  <a:srgbClr val="CC0000"/>
                </a:solidFill>
                <a:latin typeface="Calibri"/>
              </a:rPr>
              <a:t>▎ </a:t>
            </a:r>
            <a:r>
              <a:rPr sz="1300" b="0">
                <a:solidFill>
                  <a:srgbClr val="1A1A1A"/>
                </a:solidFill>
                <a:latin typeface="Calibri"/>
              </a:rPr>
              <a:t>Two. Notes on what worked — prompts that landed, features that came together fast.</a:t>
            </a:r>
          </a:p>
          <a:p>
            <a:pPr algn="l">
              <a:lnSpc>
                <a:spcPct val="130000"/>
              </a:lnSpc>
              <a:spcAft>
                <a:spcPts val="600"/>
              </a:spcAft>
            </a:pPr>
            <a:r>
              <a:rPr sz="1300" b="1">
                <a:solidFill>
                  <a:srgbClr val="CC0000"/>
                </a:solidFill>
                <a:latin typeface="Calibri"/>
              </a:rPr>
              <a:t>▎ </a:t>
            </a:r>
            <a:r>
              <a:rPr sz="1300" b="0">
                <a:solidFill>
                  <a:srgbClr val="1A1A1A"/>
                </a:solidFill>
                <a:latin typeface="Calibri"/>
              </a:rPr>
              <a:t>Three. Notes on what didn’t — errors you hit, features you cut, dead ends.</a:t>
            </a:r>
          </a:p>
          <a:p>
            <a:pPr algn="l">
              <a:lnSpc>
                <a:spcPct val="130000"/>
              </a:lnSpc>
              <a:spcAft>
                <a:spcPts val="600"/>
              </a:spcAft>
            </a:pPr>
            <a:r>
              <a:rPr sz="1300" b="1">
                <a:solidFill>
                  <a:srgbClr val="CC0000"/>
                </a:solidFill>
                <a:latin typeface="Calibri"/>
              </a:rPr>
              <a:t>▎ </a:t>
            </a:r>
            <a:r>
              <a:rPr sz="1300" b="0">
                <a:solidFill>
                  <a:srgbClr val="1A1A1A"/>
                </a:solidFill>
                <a:latin typeface="Calibri"/>
              </a:rPr>
              <a:t>Four. One failure case worth sharing — something AI got wrong that other builders should know about.</a:t>
            </a:r>
          </a:p>
        </p:txBody>
      </p:sp>
      <p:sp>
        <p:nvSpPr>
          <p:cNvPr id="8" name="Rectangle 7"/>
          <p:cNvSpPr/>
          <p:nvPr/>
        </p:nvSpPr>
        <p:spPr>
          <a:xfrm>
            <a:off x="548640" y="5943600"/>
            <a:ext cx="73152" cy="5486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621792" y="5943600"/>
            <a:ext cx="11021263" cy="5486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6016752"/>
            <a:ext cx="10728655" cy="402336"/>
          </a:xfrm>
          <a:prstGeom prst="rect">
            <a:avLst/>
          </a:prstGeom>
          <a:noFill/>
        </p:spPr>
        <p:txBody>
          <a:bodyPr wrap="square" lIns="0" rIns="0" tIns="0" bIns="0" anchor="t">
            <a:spAutoFit/>
          </a:bodyPr>
          <a:lstStyle/>
          <a:p>
            <a:pPr algn="l">
              <a:lnSpc>
                <a:spcPct val="130000"/>
              </a:lnSpc>
            </a:pPr>
            <a:r>
              <a:rPr sz="1200" b="0" i="0">
                <a:solidFill>
                  <a:srgbClr val="1A1A1A"/>
                </a:solidFill>
                <a:latin typeface="Calibri"/>
              </a:rPr>
              <a:t>Time budget: 2–4 hours over the next week. Not a finished product. A real attempt. Office hours and the #builder-orientation Teams channel are open if you get stuck.</a:t>
            </a:r>
          </a:p>
        </p:txBody>
      </p:sp>
      <p:sp>
        <p:nvSpPr>
          <p:cNvPr id="11" name="TextBox 10"/>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2" name="TextBox 11"/>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27 / 28</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5029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128016"/>
            <a:ext cx="7315200" cy="292608"/>
          </a:xfrm>
          <a:prstGeom prst="rect">
            <a:avLst/>
          </a:prstGeom>
          <a:noFill/>
        </p:spPr>
        <p:txBody>
          <a:bodyPr wrap="square" lIns="0" rIns="0" tIns="0" bIns="0" anchor="t">
            <a:spAutoFit/>
          </a:bodyPr>
          <a:lstStyle/>
          <a:p>
            <a:pPr algn="l">
              <a:lnSpc>
                <a:spcPct val="120000"/>
              </a:lnSpc>
            </a:pPr>
            <a:r>
              <a:rPr sz="1100" b="1" i="0">
                <a:solidFill>
                  <a:srgbClr val="FFFFFF"/>
                </a:solidFill>
                <a:latin typeface="Calibri"/>
              </a:rPr>
              <a:t>COURSE 3 OF 6 · NEXT SESSION</a:t>
            </a:r>
          </a:p>
        </p:txBody>
      </p:sp>
      <p:sp>
        <p:nvSpPr>
          <p:cNvPr id="5" name="TextBox 4"/>
          <p:cNvSpPr txBox="1"/>
          <p:nvPr/>
        </p:nvSpPr>
        <p:spPr>
          <a:xfrm>
            <a:off x="6156655" y="128016"/>
            <a:ext cx="5486400" cy="292608"/>
          </a:xfrm>
          <a:prstGeom prst="rect">
            <a:avLst/>
          </a:prstGeom>
          <a:noFill/>
        </p:spPr>
        <p:txBody>
          <a:bodyPr wrap="square" lIns="0" rIns="0" tIns="0" bIns="0" anchor="t">
            <a:spAutoFit/>
          </a:bodyPr>
          <a:lstStyle/>
          <a:p>
            <a:pPr algn="r">
              <a:lnSpc>
                <a:spcPct val="120000"/>
              </a:lnSpc>
            </a:pPr>
            <a:r>
              <a:rPr sz="1100" b="1" i="0">
                <a:solidFill>
                  <a:srgbClr val="FFFFFF"/>
                </a:solidFill>
                <a:latin typeface="Calibri"/>
              </a:rPr>
              <a:t>PLATFORM TRAINING · 4 HOURS · BUILDERS</a:t>
            </a:r>
          </a:p>
        </p:txBody>
      </p:sp>
      <p:sp>
        <p:nvSpPr>
          <p:cNvPr id="6" name="TextBox 5"/>
          <p:cNvSpPr txBox="1"/>
          <p:nvPr/>
        </p:nvSpPr>
        <p:spPr>
          <a:xfrm>
            <a:off x="548640" y="1005840"/>
            <a:ext cx="5272887" cy="365760"/>
          </a:xfrm>
          <a:prstGeom prst="rect">
            <a:avLst/>
          </a:prstGeom>
          <a:noFill/>
        </p:spPr>
        <p:txBody>
          <a:bodyPr wrap="square" lIns="0" rIns="0" tIns="0" bIns="0" anchor="t">
            <a:spAutoFit/>
          </a:bodyPr>
          <a:lstStyle/>
          <a:p>
            <a:pPr algn="l">
              <a:lnSpc>
                <a:spcPct val="120000"/>
              </a:lnSpc>
            </a:pPr>
            <a:r>
              <a:rPr sz="1100" b="1" i="0">
                <a:solidFill>
                  <a:srgbClr val="F5D130"/>
                </a:solidFill>
                <a:latin typeface="Calibri"/>
              </a:rPr>
              <a:t>WHAT’S NEXT</a:t>
            </a:r>
          </a:p>
        </p:txBody>
      </p:sp>
      <p:sp>
        <p:nvSpPr>
          <p:cNvPr id="7" name="TextBox 6"/>
          <p:cNvSpPr txBox="1"/>
          <p:nvPr/>
        </p:nvSpPr>
        <p:spPr>
          <a:xfrm>
            <a:off x="548640" y="1463040"/>
            <a:ext cx="5272887" cy="2377440"/>
          </a:xfrm>
          <a:prstGeom prst="rect">
            <a:avLst/>
          </a:prstGeom>
          <a:noFill/>
        </p:spPr>
        <p:txBody>
          <a:bodyPr wrap="square" lIns="0" rIns="0" tIns="0" bIns="0" anchor="t">
            <a:spAutoFit/>
          </a:bodyPr>
          <a:lstStyle/>
          <a:p>
            <a:pPr algn="l">
              <a:lnSpc>
                <a:spcPct val="95000"/>
              </a:lnSpc>
            </a:pPr>
            <a:r>
              <a:rPr sz="4600" b="1" i="0">
                <a:solidFill>
                  <a:srgbClr val="FFFFFF"/>
                </a:solidFill>
                <a:latin typeface="Calibri"/>
              </a:rPr>
              <a:t>Week 3 —</a:t>
            </a:r>
          </a:p>
          <a:p>
            <a:pPr algn="l">
              <a:lnSpc>
                <a:spcPct val="95000"/>
              </a:lnSpc>
            </a:pPr>
            <a:r>
              <a:rPr sz="4600" b="1" i="0">
                <a:solidFill>
                  <a:srgbClr val="FFFFFF"/>
                </a:solidFill>
                <a:latin typeface="Calibri"/>
              </a:rPr>
              <a:t>Platform</a:t>
            </a:r>
          </a:p>
          <a:p>
            <a:pPr algn="l">
              <a:lnSpc>
                <a:spcPct val="95000"/>
              </a:lnSpc>
            </a:pPr>
            <a:r>
              <a:rPr sz="4600" b="1" i="0">
                <a:solidFill>
                  <a:srgbClr val="FFFFFF"/>
                </a:solidFill>
                <a:latin typeface="Calibri"/>
              </a:rPr>
              <a:t>Training.</a:t>
            </a:r>
          </a:p>
        </p:txBody>
      </p:sp>
      <p:sp>
        <p:nvSpPr>
          <p:cNvPr id="8" name="TextBox 7"/>
          <p:cNvSpPr txBox="1"/>
          <p:nvPr/>
        </p:nvSpPr>
        <p:spPr>
          <a:xfrm>
            <a:off x="548640" y="4023360"/>
            <a:ext cx="5272887" cy="1280160"/>
          </a:xfrm>
          <a:prstGeom prst="rect">
            <a:avLst/>
          </a:prstGeom>
          <a:noFill/>
        </p:spPr>
        <p:txBody>
          <a:bodyPr wrap="square" lIns="0" rIns="0" tIns="0" bIns="0" anchor="t">
            <a:spAutoFit/>
          </a:bodyPr>
          <a:lstStyle/>
          <a:p>
            <a:pPr algn="l">
              <a:lnSpc>
                <a:spcPct val="135000"/>
              </a:lnSpc>
            </a:pPr>
            <a:r>
              <a:rPr sz="1400" b="0" i="0">
                <a:solidFill>
                  <a:srgbClr val="C8C8C8"/>
                </a:solidFill>
                <a:latin typeface="Calibri"/>
              </a:rPr>
              <a:t>Four hours. Three complete tools. You practice both Centaur and Cyborg patterns and walk out able to deploy under the EDD SOP.</a:t>
            </a:r>
          </a:p>
        </p:txBody>
      </p:sp>
      <p:sp>
        <p:nvSpPr>
          <p:cNvPr id="9" name="Rectangle 8"/>
          <p:cNvSpPr/>
          <p:nvPr/>
        </p:nvSpPr>
        <p:spPr>
          <a:xfrm>
            <a:off x="6370167" y="100584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534759" y="104241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Setup &amp; Review</a:t>
            </a:r>
          </a:p>
        </p:txBody>
      </p:sp>
      <p:sp>
        <p:nvSpPr>
          <p:cNvPr id="11" name="TextBox 10"/>
          <p:cNvSpPr txBox="1"/>
          <p:nvPr/>
        </p:nvSpPr>
        <p:spPr>
          <a:xfrm>
            <a:off x="9814255" y="104241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15 MIN</a:t>
            </a:r>
          </a:p>
        </p:txBody>
      </p:sp>
      <p:sp>
        <p:nvSpPr>
          <p:cNvPr id="12" name="Rectangle 11"/>
          <p:cNvSpPr/>
          <p:nvPr/>
        </p:nvSpPr>
        <p:spPr>
          <a:xfrm>
            <a:off x="6370167" y="150876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34759" y="154533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Build #1 — Centaur Mode</a:t>
            </a:r>
          </a:p>
        </p:txBody>
      </p:sp>
      <p:sp>
        <p:nvSpPr>
          <p:cNvPr id="14" name="TextBox 13"/>
          <p:cNvSpPr txBox="1"/>
          <p:nvPr/>
        </p:nvSpPr>
        <p:spPr>
          <a:xfrm>
            <a:off x="9814255" y="154533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60 MIN</a:t>
            </a:r>
          </a:p>
        </p:txBody>
      </p:sp>
      <p:sp>
        <p:nvSpPr>
          <p:cNvPr id="15" name="Rectangle 14"/>
          <p:cNvSpPr/>
          <p:nvPr/>
        </p:nvSpPr>
        <p:spPr>
          <a:xfrm>
            <a:off x="6370167" y="201168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34759" y="204825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Failure Sharing (during break)</a:t>
            </a:r>
          </a:p>
        </p:txBody>
      </p:sp>
      <p:sp>
        <p:nvSpPr>
          <p:cNvPr id="17" name="TextBox 16"/>
          <p:cNvSpPr txBox="1"/>
          <p:nvPr/>
        </p:nvSpPr>
        <p:spPr>
          <a:xfrm>
            <a:off x="9814255" y="204825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15 MIN</a:t>
            </a:r>
          </a:p>
        </p:txBody>
      </p:sp>
      <p:sp>
        <p:nvSpPr>
          <p:cNvPr id="18" name="Rectangle 17"/>
          <p:cNvSpPr/>
          <p:nvPr/>
        </p:nvSpPr>
        <p:spPr>
          <a:xfrm>
            <a:off x="6370167" y="251460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534759" y="255117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Build #2 — Cyborg Mode</a:t>
            </a:r>
          </a:p>
        </p:txBody>
      </p:sp>
      <p:sp>
        <p:nvSpPr>
          <p:cNvPr id="20" name="TextBox 19"/>
          <p:cNvSpPr txBox="1"/>
          <p:nvPr/>
        </p:nvSpPr>
        <p:spPr>
          <a:xfrm>
            <a:off x="9814255" y="255117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60 MIN</a:t>
            </a:r>
          </a:p>
        </p:txBody>
      </p:sp>
      <p:sp>
        <p:nvSpPr>
          <p:cNvPr id="21" name="Rectangle 20"/>
          <p:cNvSpPr/>
          <p:nvPr/>
        </p:nvSpPr>
        <p:spPr>
          <a:xfrm>
            <a:off x="6370167" y="301752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534759" y="305409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Build #3 — Your Problem</a:t>
            </a:r>
          </a:p>
        </p:txBody>
      </p:sp>
      <p:sp>
        <p:nvSpPr>
          <p:cNvPr id="23" name="TextBox 22"/>
          <p:cNvSpPr txBox="1"/>
          <p:nvPr/>
        </p:nvSpPr>
        <p:spPr>
          <a:xfrm>
            <a:off x="9814255" y="305409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60 MIN</a:t>
            </a:r>
          </a:p>
        </p:txBody>
      </p:sp>
      <p:sp>
        <p:nvSpPr>
          <p:cNvPr id="24" name="Rectangle 23"/>
          <p:cNvSpPr/>
          <p:nvPr/>
        </p:nvSpPr>
        <p:spPr>
          <a:xfrm>
            <a:off x="6370167" y="3520440"/>
            <a:ext cx="45720" cy="36576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534759" y="3557016"/>
            <a:ext cx="3444087" cy="292608"/>
          </a:xfrm>
          <a:prstGeom prst="rect">
            <a:avLst/>
          </a:prstGeom>
          <a:noFill/>
        </p:spPr>
        <p:txBody>
          <a:bodyPr wrap="square" lIns="0" rIns="0" tIns="0" bIns="0" anchor="t">
            <a:spAutoFit/>
          </a:bodyPr>
          <a:lstStyle/>
          <a:p>
            <a:pPr algn="l">
              <a:lnSpc>
                <a:spcPct val="120000"/>
              </a:lnSpc>
            </a:pPr>
            <a:r>
              <a:rPr sz="1200" b="1" i="0">
                <a:solidFill>
                  <a:srgbClr val="FFFFFF"/>
                </a:solidFill>
                <a:latin typeface="Calibri"/>
              </a:rPr>
              <a:t>Frontier Map Update &amp; Wrap</a:t>
            </a:r>
          </a:p>
        </p:txBody>
      </p:sp>
      <p:sp>
        <p:nvSpPr>
          <p:cNvPr id="26" name="TextBox 25"/>
          <p:cNvSpPr txBox="1"/>
          <p:nvPr/>
        </p:nvSpPr>
        <p:spPr>
          <a:xfrm>
            <a:off x="9814255" y="3557016"/>
            <a:ext cx="1828800" cy="292608"/>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15 MIN</a:t>
            </a:r>
          </a:p>
        </p:txBody>
      </p:sp>
      <p:sp>
        <p:nvSpPr>
          <p:cNvPr id="27" name="Rectangle 26"/>
          <p:cNvSpPr/>
          <p:nvPr/>
        </p:nvSpPr>
        <p:spPr>
          <a:xfrm>
            <a:off x="0" y="6309360"/>
            <a:ext cx="12191695" cy="548640"/>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548640" y="6473952"/>
            <a:ext cx="7315200" cy="274320"/>
          </a:xfrm>
          <a:prstGeom prst="rect">
            <a:avLst/>
          </a:prstGeom>
          <a:noFill/>
        </p:spPr>
        <p:txBody>
          <a:bodyPr wrap="square" lIns="0" rIns="0" tIns="0" bIns="0" anchor="t">
            <a:spAutoFit/>
          </a:bodyPr>
          <a:lstStyle/>
          <a:p>
            <a:pPr algn="l">
              <a:lnSpc>
                <a:spcPct val="120000"/>
              </a:lnSpc>
            </a:pPr>
            <a:r>
              <a:rPr sz="900" b="1" i="0">
                <a:solidFill>
                  <a:srgbClr val="8C8C8C"/>
                </a:solidFill>
                <a:latin typeface="Calibri"/>
              </a:rPr>
              <a:t>BRING YOUR PROTOTYPE · BRING YOUR FAILURE CASE · BRING YOUR LAPTOP</a:t>
            </a:r>
          </a:p>
        </p:txBody>
      </p:sp>
      <p:sp>
        <p:nvSpPr>
          <p:cNvPr id="29" name="TextBox 28"/>
          <p:cNvSpPr txBox="1"/>
          <p:nvPr/>
        </p:nvSpPr>
        <p:spPr>
          <a:xfrm>
            <a:off x="6156655" y="6473952"/>
            <a:ext cx="5486400" cy="274320"/>
          </a:xfrm>
          <a:prstGeom prst="rect">
            <a:avLst/>
          </a:prstGeom>
          <a:noFill/>
        </p:spPr>
        <p:txBody>
          <a:bodyPr wrap="square" lIns="0" rIns="0" tIns="0" bIns="0" anchor="t">
            <a:spAutoFit/>
          </a:bodyPr>
          <a:lstStyle/>
          <a:p>
            <a:pPr algn="r">
              <a:lnSpc>
                <a:spcPct val="120000"/>
              </a:lnSpc>
            </a:pPr>
            <a:r>
              <a:rPr sz="900" b="1" i="0">
                <a:solidFill>
                  <a:srgbClr val="8C8C8C"/>
                </a:solidFill>
                <a:latin typeface="Calibri"/>
              </a:rPr>
              <a:t>SEE YOU AT COURSE 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AGENDA · 120 MINUTES</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Five modules. Mostly hands-on.</a:t>
            </a:r>
          </a:p>
        </p:txBody>
      </p:sp>
      <p:sp>
        <p:nvSpPr>
          <p:cNvPr id="8" name="TextBox 7"/>
          <p:cNvSpPr txBox="1"/>
          <p:nvPr/>
        </p:nvSpPr>
        <p:spPr>
          <a:xfrm>
            <a:off x="548640" y="2441448"/>
            <a:ext cx="11094415" cy="3319272"/>
          </a:xfrm>
          <a:prstGeom prst="rect">
            <a:avLst/>
          </a:prstGeom>
          <a:noFill/>
        </p:spPr>
        <p:txBody>
          <a:bodyPr wrap="square" lIns="0" rIns="0" tIns="0" bIns="0">
            <a:spAutoFit/>
          </a:bodyPr>
          <a:lstStyle/>
          <a:p>
            <a:pPr algn="l">
              <a:lnSpc>
                <a:spcPct val="130000"/>
              </a:lnSpc>
              <a:spcAft>
                <a:spcPts val="600"/>
              </a:spcAft>
            </a:pPr>
            <a:r>
              <a:rPr sz="1400" b="1">
                <a:solidFill>
                  <a:srgbClr val="CC0000"/>
                </a:solidFill>
                <a:latin typeface="Calibri"/>
              </a:rPr>
              <a:t>▎ </a:t>
            </a:r>
            <a:r>
              <a:rPr sz="1400" b="0">
                <a:solidFill>
                  <a:srgbClr val="1A1A1A"/>
                </a:solidFill>
                <a:latin typeface="Calibri"/>
              </a:rPr>
              <a:t>0:00 – 0:15 Module 1 From User to Builder 15 min · talking</a:t>
            </a:r>
          </a:p>
          <a:p>
            <a:pPr algn="l">
              <a:lnSpc>
                <a:spcPct val="130000"/>
              </a:lnSpc>
              <a:spcAft>
                <a:spcPts val="600"/>
              </a:spcAft>
            </a:pPr>
            <a:r>
              <a:rPr sz="1400" b="1">
                <a:solidFill>
                  <a:srgbClr val="CC0000"/>
                </a:solidFill>
                <a:latin typeface="Calibri"/>
              </a:rPr>
              <a:t>▎ </a:t>
            </a:r>
            <a:r>
              <a:rPr sz="1400" b="0">
                <a:solidFill>
                  <a:srgbClr val="1A1A1A"/>
                </a:solidFill>
                <a:latin typeface="Calibri"/>
              </a:rPr>
              <a:t>0:15 – 0:40 Module 2 Live Build — Equipment Tracker 25 min · live build</a:t>
            </a:r>
          </a:p>
          <a:p>
            <a:pPr algn="l">
              <a:lnSpc>
                <a:spcPct val="130000"/>
              </a:lnSpc>
              <a:spcAft>
                <a:spcPts val="600"/>
              </a:spcAft>
            </a:pPr>
            <a:r>
              <a:rPr sz="1400" b="1">
                <a:solidFill>
                  <a:srgbClr val="CC0000"/>
                </a:solidFill>
                <a:latin typeface="Calibri"/>
              </a:rPr>
              <a:t>▎ </a:t>
            </a:r>
            <a:r>
              <a:rPr sz="1400" b="0">
                <a:solidFill>
                  <a:srgbClr val="1A1A1A"/>
                </a:solidFill>
                <a:latin typeface="Calibri"/>
              </a:rPr>
              <a:t>0:40 – 0:50 Break 10 min</a:t>
            </a:r>
          </a:p>
          <a:p>
            <a:pPr algn="l">
              <a:lnSpc>
                <a:spcPct val="130000"/>
              </a:lnSpc>
              <a:spcAft>
                <a:spcPts val="600"/>
              </a:spcAft>
            </a:pPr>
            <a:r>
              <a:rPr sz="1400" b="1">
                <a:solidFill>
                  <a:srgbClr val="CC0000"/>
                </a:solidFill>
                <a:latin typeface="Calibri"/>
              </a:rPr>
              <a:t>▎ </a:t>
            </a:r>
            <a:r>
              <a:rPr sz="1400" b="0">
                <a:solidFill>
                  <a:srgbClr val="1A1A1A"/>
                </a:solidFill>
                <a:latin typeface="Calibri"/>
              </a:rPr>
              <a:t>0:50 – 1:30 Module 3 Student Build + When Something Breaks 40 min · hands-on</a:t>
            </a:r>
          </a:p>
          <a:p>
            <a:pPr algn="l">
              <a:lnSpc>
                <a:spcPct val="130000"/>
              </a:lnSpc>
              <a:spcAft>
                <a:spcPts val="600"/>
              </a:spcAft>
            </a:pPr>
            <a:r>
              <a:rPr sz="1400" b="1">
                <a:solidFill>
                  <a:srgbClr val="CC0000"/>
                </a:solidFill>
                <a:latin typeface="Calibri"/>
              </a:rPr>
              <a:t>▎ </a:t>
            </a:r>
            <a:r>
              <a:rPr sz="1400" b="0">
                <a:solidFill>
                  <a:srgbClr val="1A1A1A"/>
                </a:solidFill>
                <a:latin typeface="Calibri"/>
              </a:rPr>
              <a:t>1:30 – 1:50 Module 4 Decomposition Framework 20 min · exercise</a:t>
            </a:r>
          </a:p>
          <a:p>
            <a:pPr algn="l">
              <a:lnSpc>
                <a:spcPct val="130000"/>
              </a:lnSpc>
              <a:spcAft>
                <a:spcPts val="600"/>
              </a:spcAft>
            </a:pPr>
            <a:r>
              <a:rPr sz="1400" b="1">
                <a:solidFill>
                  <a:srgbClr val="CC0000"/>
                </a:solidFill>
                <a:latin typeface="Calibri"/>
              </a:rPr>
              <a:t>▎ </a:t>
            </a:r>
            <a:r>
              <a:rPr sz="1400" b="0">
                <a:solidFill>
                  <a:srgbClr val="1A1A1A"/>
                </a:solidFill>
                <a:latin typeface="Calibri"/>
              </a:rPr>
              <a:t>1:50 – 2:00 Module 5 Wrap-Up &amp; Assignment 10 min · talking</a:t>
            </a:r>
          </a:p>
        </p:txBody>
      </p:sp>
      <p:sp>
        <p:nvSpPr>
          <p:cNvPr id="9" name="TextBox 8"/>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0" name="TextBox 9"/>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3 / 28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77240" y="868680"/>
            <a:ext cx="548640"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463040" y="713232"/>
            <a:ext cx="9144000" cy="365760"/>
          </a:xfrm>
          <a:prstGeom prst="rect">
            <a:avLst/>
          </a:prstGeom>
          <a:noFill/>
        </p:spPr>
        <p:txBody>
          <a:bodyPr wrap="square" lIns="0" rIns="0" tIns="0" bIns="0" anchor="t">
            <a:spAutoFit/>
          </a:bodyPr>
          <a:lstStyle/>
          <a:p>
            <a:pPr algn="l">
              <a:lnSpc>
                <a:spcPct val="120000"/>
              </a:lnSpc>
            </a:pPr>
            <a:r>
              <a:rPr sz="1200" b="1" i="0">
                <a:solidFill>
                  <a:srgbClr val="F5D130"/>
                </a:solidFill>
                <a:latin typeface="Calibri"/>
              </a:rPr>
              <a:t>Module 01 of 05</a:t>
            </a:r>
          </a:p>
        </p:txBody>
      </p:sp>
      <p:sp>
        <p:nvSpPr>
          <p:cNvPr id="5" name="TextBox 4"/>
          <p:cNvSpPr txBox="1"/>
          <p:nvPr/>
        </p:nvSpPr>
        <p:spPr>
          <a:xfrm>
            <a:off x="777240" y="2194560"/>
            <a:ext cx="10515600" cy="320040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From user to</a:t>
            </a:r>
          </a:p>
          <a:p>
            <a:pPr algn="l">
              <a:lnSpc>
                <a:spcPct val="95000"/>
              </a:lnSpc>
            </a:pPr>
            <a:r>
              <a:rPr sz="6400" b="1" i="0">
                <a:solidFill>
                  <a:srgbClr val="FFFFFF"/>
                </a:solidFill>
                <a:latin typeface="Calibri"/>
              </a:rPr>
              <a:t>builder.</a:t>
            </a:r>
          </a:p>
        </p:txBody>
      </p:sp>
      <p:sp>
        <p:nvSpPr>
          <p:cNvPr id="6" name="TextBox 5"/>
          <p:cNvSpPr txBox="1"/>
          <p:nvPr/>
        </p:nvSpPr>
        <p:spPr>
          <a:xfrm>
            <a:off x="777240" y="5486400"/>
            <a:ext cx="6400800" cy="365760"/>
          </a:xfrm>
          <a:prstGeom prst="rect">
            <a:avLst/>
          </a:prstGeom>
          <a:noFill/>
        </p:spPr>
        <p:txBody>
          <a:bodyPr wrap="square" lIns="0" rIns="0" tIns="0" bIns="0" anchor="t">
            <a:spAutoFit/>
          </a:bodyPr>
          <a:lstStyle/>
          <a:p>
            <a:pPr algn="l">
              <a:lnSpc>
                <a:spcPct val="120000"/>
              </a:lnSpc>
            </a:pPr>
            <a:r>
              <a:rPr sz="1400" b="0" i="0">
                <a:solidFill>
                  <a:srgbClr val="C8C8C8"/>
                </a:solidFill>
                <a:latin typeface="Calibri"/>
              </a:rPr>
              <a:t>15 minutes · talking + room poll</a:t>
            </a:r>
          </a:p>
        </p:txBody>
      </p:sp>
      <p:sp>
        <p:nvSpPr>
          <p:cNvPr id="7" name="Rectangle 6"/>
          <p:cNvSpPr/>
          <p:nvPr/>
        </p:nvSpPr>
        <p:spPr>
          <a:xfrm>
            <a:off x="777240" y="5943600"/>
            <a:ext cx="4791455" cy="411480"/>
          </a:xfrm>
          <a:prstGeom prst="rect">
            <a:avLst/>
          </a:prstGeom>
          <a:no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5D130"/>
                </a:solidFill>
                <a:latin typeface="Calibri"/>
              </a:rPr>
              <a:t>201 skill: Task Decomposition</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4 / 28</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MODULE 1 · THE BRIDGE</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Building is the same skills, at a bigger scope.</a:t>
            </a:r>
          </a:p>
        </p:txBody>
      </p:sp>
      <p:sp>
        <p:nvSpPr>
          <p:cNvPr id="8" name="Rectangle 7"/>
          <p:cNvSpPr/>
          <p:nvPr/>
        </p:nvSpPr>
        <p:spPr>
          <a:xfrm>
            <a:off x="548640" y="2441448"/>
            <a:ext cx="5464911"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3232" y="2606040"/>
            <a:ext cx="5135727"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AS A USER</a:t>
            </a:r>
          </a:p>
        </p:txBody>
      </p:sp>
      <p:sp>
        <p:nvSpPr>
          <p:cNvPr id="10" name="TextBox 9"/>
          <p:cNvSpPr txBox="1"/>
          <p:nvPr/>
        </p:nvSpPr>
        <p:spPr>
          <a:xfrm>
            <a:off x="713232" y="2898648"/>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You manage one conversation.</a:t>
            </a:r>
          </a:p>
        </p:txBody>
      </p:sp>
      <p:sp>
        <p:nvSpPr>
          <p:cNvPr id="11" name="TextBox 10"/>
          <p:cNvSpPr txBox="1"/>
          <p:nvPr/>
        </p:nvSpPr>
        <p:spPr>
          <a:xfrm>
            <a:off x="713232" y="3401568"/>
            <a:ext cx="5135727"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One prompt. One iteration loop. One output. You judge if it’s good and move on.</a:t>
            </a:r>
          </a:p>
        </p:txBody>
      </p:sp>
      <p:sp>
        <p:nvSpPr>
          <p:cNvPr id="12" name="Rectangle 11"/>
          <p:cNvSpPr/>
          <p:nvPr/>
        </p:nvSpPr>
        <p:spPr>
          <a:xfrm>
            <a:off x="6178143" y="2441448"/>
            <a:ext cx="5464911"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342735" y="2606040"/>
            <a:ext cx="5135727" cy="256032"/>
          </a:xfrm>
          <a:prstGeom prst="rect">
            <a:avLst/>
          </a:prstGeom>
          <a:noFill/>
        </p:spPr>
        <p:txBody>
          <a:bodyPr wrap="square" lIns="0" rIns="0" tIns="0" bIns="0" anchor="t">
            <a:spAutoFit/>
          </a:bodyPr>
          <a:lstStyle/>
          <a:p>
            <a:pPr algn="l">
              <a:lnSpc>
                <a:spcPct val="120000"/>
              </a:lnSpc>
            </a:pPr>
            <a:r>
              <a:rPr sz="900" b="1" i="0">
                <a:solidFill>
                  <a:srgbClr val="D4B11A"/>
                </a:solidFill>
                <a:latin typeface="Calibri"/>
              </a:rPr>
              <a:t>AS A BUILDER</a:t>
            </a:r>
          </a:p>
        </p:txBody>
      </p:sp>
      <p:sp>
        <p:nvSpPr>
          <p:cNvPr id="14" name="TextBox 13"/>
          <p:cNvSpPr txBox="1"/>
          <p:nvPr/>
        </p:nvSpPr>
        <p:spPr>
          <a:xfrm>
            <a:off x="6342735" y="2898648"/>
            <a:ext cx="5135727"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You manage a project through AI.</a:t>
            </a:r>
          </a:p>
        </p:txBody>
      </p:sp>
      <p:sp>
        <p:nvSpPr>
          <p:cNvPr id="15" name="TextBox 14"/>
          <p:cNvSpPr txBox="1"/>
          <p:nvPr/>
        </p:nvSpPr>
        <p:spPr>
          <a:xfrm>
            <a:off x="6342735" y="3401568"/>
            <a:ext cx="5135727"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Many prompts, in a sequence you designed. AI generates code; you decide if it works in a system. The bottleneck is your decomposition, not AI’s talent.</a:t>
            </a:r>
          </a:p>
        </p:txBody>
      </p:sp>
      <p:sp>
        <p:nvSpPr>
          <p:cNvPr id="16" name="Rectangle 15"/>
          <p:cNvSpPr/>
          <p:nvPr/>
        </p:nvSpPr>
        <p:spPr>
          <a:xfrm>
            <a:off x="548640" y="5760720"/>
            <a:ext cx="73152" cy="5486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1792" y="5760720"/>
            <a:ext cx="11021263" cy="54864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5833872"/>
            <a:ext cx="10728655" cy="402336"/>
          </a:xfrm>
          <a:prstGeom prst="rect">
            <a:avLst/>
          </a:prstGeom>
          <a:noFill/>
        </p:spPr>
        <p:txBody>
          <a:bodyPr wrap="square" lIns="0" rIns="0" tIns="0" bIns="0" anchor="t">
            <a:spAutoFit/>
          </a:bodyPr>
          <a:lstStyle/>
          <a:p>
            <a:pPr algn="l">
              <a:lnSpc>
                <a:spcPct val="130000"/>
              </a:lnSpc>
            </a:pPr>
            <a:r>
              <a:rPr sz="1200" b="0" i="0">
                <a:solidFill>
                  <a:srgbClr val="1A1A1A"/>
                </a:solidFill>
                <a:latin typeface="Calibri"/>
              </a:rPr>
              <a:t>A user asks AI to draft an email. A builder asks AI to create the system that drafts, tracks, and sends emails. The difference is decomposition.</a:t>
            </a:r>
          </a:p>
        </p:txBody>
      </p:sp>
      <p:sp>
        <p:nvSpPr>
          <p:cNvPr id="19" name="TextBox 18"/>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20" name="TextBox 19"/>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5 / 28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31520" y="548640"/>
            <a:ext cx="2286000" cy="1828800"/>
          </a:xfrm>
          <a:prstGeom prst="rect">
            <a:avLst/>
          </a:prstGeom>
          <a:noFill/>
        </p:spPr>
        <p:txBody>
          <a:bodyPr wrap="square" lIns="0" rIns="0" tIns="0" bIns="0" anchor="t">
            <a:spAutoFit/>
          </a:bodyPr>
          <a:lstStyle/>
          <a:p>
            <a:pPr algn="l">
              <a:lnSpc>
                <a:spcPct val="60000"/>
              </a:lnSpc>
            </a:pPr>
            <a:r>
              <a:rPr sz="12000" b="1" i="0">
                <a:solidFill>
                  <a:srgbClr val="F5D130"/>
                </a:solidFill>
                <a:latin typeface="Calibri"/>
              </a:rPr>
              <a:t>“</a:t>
            </a:r>
          </a:p>
        </p:txBody>
      </p:sp>
      <p:sp>
        <p:nvSpPr>
          <p:cNvPr id="6" name="TextBox 5"/>
          <p:cNvSpPr txBox="1"/>
          <p:nvPr/>
        </p:nvSpPr>
        <p:spPr>
          <a:xfrm>
            <a:off x="1371600" y="2011680"/>
            <a:ext cx="10058400" cy="3291840"/>
          </a:xfrm>
          <a:prstGeom prst="rect">
            <a:avLst/>
          </a:prstGeom>
          <a:noFill/>
        </p:spPr>
        <p:txBody>
          <a:bodyPr wrap="square" lIns="0" rIns="0" tIns="0" bIns="0" anchor="t">
            <a:spAutoFit/>
          </a:bodyPr>
          <a:lstStyle/>
          <a:p>
            <a:pPr algn="l">
              <a:lnSpc>
                <a:spcPct val="115000"/>
              </a:lnSpc>
            </a:pPr>
            <a:r>
              <a:rPr sz="3600" b="1" i="0">
                <a:solidFill>
                  <a:srgbClr val="1A1A1A"/>
                </a:solidFill>
                <a:latin typeface="Calibri"/>
              </a:rPr>
              <a:t>Before you open any tool — before you type a single prompt — decompose on paper.</a:t>
            </a:r>
          </a:p>
        </p:txBody>
      </p:sp>
      <p:sp>
        <p:nvSpPr>
          <p:cNvPr id="7" name="TextBox 6"/>
          <p:cNvSpPr txBox="1"/>
          <p:nvPr/>
        </p:nvSpPr>
        <p:spPr>
          <a:xfrm>
            <a:off x="1371600" y="5577840"/>
            <a:ext cx="10058400" cy="365760"/>
          </a:xfrm>
          <a:prstGeom prst="rect">
            <a:avLst/>
          </a:prstGeom>
          <a:noFill/>
        </p:spPr>
        <p:txBody>
          <a:bodyPr wrap="square" lIns="0" rIns="0" tIns="0" bIns="0" anchor="t">
            <a:spAutoFit/>
          </a:bodyPr>
          <a:lstStyle/>
          <a:p>
            <a:pPr algn="l">
              <a:lnSpc>
                <a:spcPct val="120000"/>
              </a:lnSpc>
            </a:pPr>
            <a:r>
              <a:rPr sz="1000" b="1" i="0">
                <a:solidFill>
                  <a:srgbClr val="6E6E6E"/>
                </a:solidFill>
                <a:latin typeface="Calibri"/>
              </a:rPr>
              <a:t>THE BUILDER MINDSET · COURSE 2, MODULE 1</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6 / 28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0080"/>
            <a:ext cx="11094415" cy="292608"/>
          </a:xfrm>
          <a:prstGeom prst="rect">
            <a:avLst/>
          </a:prstGeom>
          <a:noFill/>
        </p:spPr>
        <p:txBody>
          <a:bodyPr wrap="square" lIns="0" rIns="0" tIns="0" bIns="0" anchor="t">
            <a:spAutoFit/>
          </a:bodyPr>
          <a:lstStyle/>
          <a:p>
            <a:pPr algn="l">
              <a:lnSpc>
                <a:spcPct val="120000"/>
              </a:lnSpc>
            </a:pPr>
            <a:r>
              <a:rPr sz="1100" b="1" i="0">
                <a:solidFill>
                  <a:srgbClr val="CC0000"/>
                </a:solidFill>
                <a:latin typeface="Calibri"/>
              </a:rPr>
              <a:t>MODULE 1 · ROOM CHECK</a:t>
            </a:r>
          </a:p>
        </p:txBody>
      </p:sp>
      <p:sp>
        <p:nvSpPr>
          <p:cNvPr id="7" name="TextBox 6"/>
          <p:cNvSpPr txBox="1"/>
          <p:nvPr/>
        </p:nvSpPr>
        <p:spPr>
          <a:xfrm>
            <a:off x="548640" y="1024128"/>
            <a:ext cx="11094415" cy="1280160"/>
          </a:xfrm>
          <a:prstGeom prst="rect">
            <a:avLst/>
          </a:prstGeom>
          <a:noFill/>
        </p:spPr>
        <p:txBody>
          <a:bodyPr wrap="square" lIns="0" rIns="0" tIns="0" bIns="0" anchor="t">
            <a:spAutoFit/>
          </a:bodyPr>
          <a:lstStyle/>
          <a:p>
            <a:pPr algn="l">
              <a:lnSpc>
                <a:spcPct val="105000"/>
              </a:lnSpc>
            </a:pPr>
            <a:r>
              <a:rPr sz="3400" b="1" i="0">
                <a:solidFill>
                  <a:srgbClr val="1A1A1A"/>
                </a:solidFill>
                <a:latin typeface="Calibri"/>
              </a:rPr>
              <a:t>Quick check — name three of the six 201 skills.</a:t>
            </a:r>
          </a:p>
        </p:txBody>
      </p:sp>
      <p:sp>
        <p:nvSpPr>
          <p:cNvPr id="8" name="Rectangle 7"/>
          <p:cNvSpPr/>
          <p:nvPr/>
        </p:nvSpPr>
        <p:spPr>
          <a:xfrm>
            <a:off x="548640"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13232"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01</a:t>
            </a:r>
          </a:p>
        </p:txBody>
      </p:sp>
      <p:sp>
        <p:nvSpPr>
          <p:cNvPr id="10" name="TextBox 9"/>
          <p:cNvSpPr txBox="1"/>
          <p:nvPr/>
        </p:nvSpPr>
        <p:spPr>
          <a:xfrm>
            <a:off x="713232"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Context Assembly</a:t>
            </a:r>
          </a:p>
        </p:txBody>
      </p:sp>
      <p:sp>
        <p:nvSpPr>
          <p:cNvPr id="11" name="TextBox 10"/>
          <p:cNvSpPr txBox="1"/>
          <p:nvPr/>
        </p:nvSpPr>
        <p:spPr>
          <a:xfrm>
            <a:off x="713232"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What information to provide and why.</a:t>
            </a:r>
          </a:p>
        </p:txBody>
      </p:sp>
      <p:sp>
        <p:nvSpPr>
          <p:cNvPr id="12" name="Rectangle 11"/>
          <p:cNvSpPr/>
          <p:nvPr/>
        </p:nvSpPr>
        <p:spPr>
          <a:xfrm>
            <a:off x="2425141"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589733"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02</a:t>
            </a:r>
          </a:p>
        </p:txBody>
      </p:sp>
      <p:sp>
        <p:nvSpPr>
          <p:cNvPr id="14" name="TextBox 13"/>
          <p:cNvSpPr txBox="1"/>
          <p:nvPr/>
        </p:nvSpPr>
        <p:spPr>
          <a:xfrm>
            <a:off x="2589733"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Quality Judgment</a:t>
            </a:r>
          </a:p>
        </p:txBody>
      </p:sp>
      <p:sp>
        <p:nvSpPr>
          <p:cNvPr id="15" name="TextBox 14"/>
          <p:cNvSpPr txBox="1"/>
          <p:nvPr/>
        </p:nvSpPr>
        <p:spPr>
          <a:xfrm>
            <a:off x="2589733"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When to trust output and when to verify.</a:t>
            </a:r>
          </a:p>
        </p:txBody>
      </p:sp>
      <p:sp>
        <p:nvSpPr>
          <p:cNvPr id="16" name="Rectangle 15"/>
          <p:cNvSpPr/>
          <p:nvPr/>
        </p:nvSpPr>
        <p:spPr>
          <a:xfrm>
            <a:off x="4301642"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466234"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03</a:t>
            </a:r>
          </a:p>
        </p:txBody>
      </p:sp>
      <p:sp>
        <p:nvSpPr>
          <p:cNvPr id="18" name="TextBox 17"/>
          <p:cNvSpPr txBox="1"/>
          <p:nvPr/>
        </p:nvSpPr>
        <p:spPr>
          <a:xfrm>
            <a:off x="4466234"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Task Decomposition</a:t>
            </a:r>
          </a:p>
        </p:txBody>
      </p:sp>
      <p:sp>
        <p:nvSpPr>
          <p:cNvPr id="19" name="TextBox 18"/>
          <p:cNvSpPr txBox="1"/>
          <p:nvPr/>
        </p:nvSpPr>
        <p:spPr>
          <a:xfrm>
            <a:off x="4466234"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Breaking work into AI-appropriate chunks.</a:t>
            </a:r>
          </a:p>
        </p:txBody>
      </p:sp>
      <p:sp>
        <p:nvSpPr>
          <p:cNvPr id="20" name="Rectangle 19"/>
          <p:cNvSpPr/>
          <p:nvPr/>
        </p:nvSpPr>
        <p:spPr>
          <a:xfrm>
            <a:off x="6178143"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342735"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04</a:t>
            </a:r>
          </a:p>
        </p:txBody>
      </p:sp>
      <p:sp>
        <p:nvSpPr>
          <p:cNvPr id="22" name="TextBox 21"/>
          <p:cNvSpPr txBox="1"/>
          <p:nvPr/>
        </p:nvSpPr>
        <p:spPr>
          <a:xfrm>
            <a:off x="6342735"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Iterative Refinement</a:t>
            </a:r>
          </a:p>
        </p:txBody>
      </p:sp>
      <p:sp>
        <p:nvSpPr>
          <p:cNvPr id="23" name="TextBox 22"/>
          <p:cNvSpPr txBox="1"/>
          <p:nvPr/>
        </p:nvSpPr>
        <p:spPr>
          <a:xfrm>
            <a:off x="6342735"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Moving from 70% to 95% in passes.</a:t>
            </a:r>
          </a:p>
        </p:txBody>
      </p:sp>
      <p:sp>
        <p:nvSpPr>
          <p:cNvPr id="24" name="Rectangle 23"/>
          <p:cNvSpPr/>
          <p:nvPr/>
        </p:nvSpPr>
        <p:spPr>
          <a:xfrm>
            <a:off x="8054644"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219236"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05</a:t>
            </a:r>
          </a:p>
        </p:txBody>
      </p:sp>
      <p:sp>
        <p:nvSpPr>
          <p:cNvPr id="26" name="TextBox 25"/>
          <p:cNvSpPr txBox="1"/>
          <p:nvPr/>
        </p:nvSpPr>
        <p:spPr>
          <a:xfrm>
            <a:off x="8219236"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Workflow Integration</a:t>
            </a:r>
          </a:p>
        </p:txBody>
      </p:sp>
      <p:sp>
        <p:nvSpPr>
          <p:cNvPr id="27" name="TextBox 26"/>
          <p:cNvSpPr txBox="1"/>
          <p:nvPr/>
        </p:nvSpPr>
        <p:spPr>
          <a:xfrm>
            <a:off x="8219236"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Embedding AI into how work gets done.</a:t>
            </a:r>
          </a:p>
        </p:txBody>
      </p:sp>
      <p:sp>
        <p:nvSpPr>
          <p:cNvPr id="28" name="Rectangle 27"/>
          <p:cNvSpPr/>
          <p:nvPr/>
        </p:nvSpPr>
        <p:spPr>
          <a:xfrm>
            <a:off x="9931145" y="2441448"/>
            <a:ext cx="1711909" cy="3319272"/>
          </a:xfrm>
          <a:prstGeom prst="rect">
            <a:avLst/>
          </a:prstGeom>
          <a:solidFill>
            <a:srgbClr val="FFFFFF"/>
          </a:solidFill>
          <a:ln w="1270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095737" y="2606040"/>
            <a:ext cx="1382725" cy="256032"/>
          </a:xfrm>
          <a:prstGeom prst="rect">
            <a:avLst/>
          </a:prstGeom>
          <a:noFill/>
        </p:spPr>
        <p:txBody>
          <a:bodyPr wrap="square" lIns="0" rIns="0" tIns="0" bIns="0" anchor="t">
            <a:spAutoFit/>
          </a:bodyPr>
          <a:lstStyle/>
          <a:p>
            <a:pPr algn="l">
              <a:lnSpc>
                <a:spcPct val="120000"/>
              </a:lnSpc>
            </a:pPr>
            <a:r>
              <a:rPr sz="900" b="1" i="0">
                <a:solidFill>
                  <a:srgbClr val="CC0000"/>
                </a:solidFill>
                <a:latin typeface="Calibri"/>
              </a:rPr>
              <a:t>06</a:t>
            </a:r>
          </a:p>
        </p:txBody>
      </p:sp>
      <p:sp>
        <p:nvSpPr>
          <p:cNvPr id="30" name="TextBox 29"/>
          <p:cNvSpPr txBox="1"/>
          <p:nvPr/>
        </p:nvSpPr>
        <p:spPr>
          <a:xfrm>
            <a:off x="10095737" y="2898648"/>
            <a:ext cx="1382725" cy="502920"/>
          </a:xfrm>
          <a:prstGeom prst="rect">
            <a:avLst/>
          </a:prstGeom>
          <a:noFill/>
        </p:spPr>
        <p:txBody>
          <a:bodyPr wrap="square" lIns="0" rIns="0" tIns="0" bIns="0" anchor="t">
            <a:spAutoFit/>
          </a:bodyPr>
          <a:lstStyle/>
          <a:p>
            <a:pPr algn="l">
              <a:lnSpc>
                <a:spcPct val="110000"/>
              </a:lnSpc>
            </a:pPr>
            <a:r>
              <a:rPr sz="1400" b="1" i="0">
                <a:solidFill>
                  <a:srgbClr val="1A1A1A"/>
                </a:solidFill>
                <a:latin typeface="Calibri"/>
              </a:rPr>
              <a:t>Frontier Recognition</a:t>
            </a:r>
          </a:p>
        </p:txBody>
      </p:sp>
      <p:sp>
        <p:nvSpPr>
          <p:cNvPr id="31" name="TextBox 30"/>
          <p:cNvSpPr txBox="1"/>
          <p:nvPr/>
        </p:nvSpPr>
        <p:spPr>
          <a:xfrm>
            <a:off x="10095737" y="3401568"/>
            <a:ext cx="1382725" cy="2194560"/>
          </a:xfrm>
          <a:prstGeom prst="rect">
            <a:avLst/>
          </a:prstGeom>
          <a:noFill/>
        </p:spPr>
        <p:txBody>
          <a:bodyPr wrap="square" lIns="0" rIns="0" tIns="0" bIns="0" anchor="t">
            <a:spAutoFit/>
          </a:bodyPr>
          <a:lstStyle/>
          <a:p>
            <a:pPr algn="l">
              <a:lnSpc>
                <a:spcPct val="130000"/>
              </a:lnSpc>
            </a:pPr>
            <a:r>
              <a:rPr sz="1100" b="0" i="0">
                <a:solidFill>
                  <a:srgbClr val="2A2A2A"/>
                </a:solidFill>
                <a:latin typeface="Calibri"/>
              </a:rPr>
              <a:t>Knowing when you’re outside AI’s capability.</a:t>
            </a:r>
          </a:p>
        </p:txBody>
      </p:sp>
      <p:sp>
        <p:nvSpPr>
          <p:cNvPr id="32" name="TextBox 31"/>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33" name="TextBox 32"/>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7 / 28</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777240" y="868680"/>
            <a:ext cx="548640" cy="4572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463040" y="713232"/>
            <a:ext cx="9144000" cy="365760"/>
          </a:xfrm>
          <a:prstGeom prst="rect">
            <a:avLst/>
          </a:prstGeom>
          <a:noFill/>
        </p:spPr>
        <p:txBody>
          <a:bodyPr wrap="square" lIns="0" rIns="0" tIns="0" bIns="0" anchor="t">
            <a:spAutoFit/>
          </a:bodyPr>
          <a:lstStyle/>
          <a:p>
            <a:pPr algn="l">
              <a:lnSpc>
                <a:spcPct val="120000"/>
              </a:lnSpc>
            </a:pPr>
            <a:r>
              <a:rPr sz="1200" b="1" i="0">
                <a:solidFill>
                  <a:srgbClr val="F5D130"/>
                </a:solidFill>
                <a:latin typeface="Calibri"/>
              </a:rPr>
              <a:t>Module 02 of 05</a:t>
            </a:r>
          </a:p>
        </p:txBody>
      </p:sp>
      <p:sp>
        <p:nvSpPr>
          <p:cNvPr id="5" name="TextBox 4"/>
          <p:cNvSpPr txBox="1"/>
          <p:nvPr/>
        </p:nvSpPr>
        <p:spPr>
          <a:xfrm>
            <a:off x="777240" y="2194560"/>
            <a:ext cx="10515600" cy="3200400"/>
          </a:xfrm>
          <a:prstGeom prst="rect">
            <a:avLst/>
          </a:prstGeom>
          <a:noFill/>
        </p:spPr>
        <p:txBody>
          <a:bodyPr wrap="square" lIns="0" rIns="0" tIns="0" bIns="0" anchor="t">
            <a:spAutoFit/>
          </a:bodyPr>
          <a:lstStyle/>
          <a:p>
            <a:pPr algn="l">
              <a:lnSpc>
                <a:spcPct val="95000"/>
              </a:lnSpc>
            </a:pPr>
            <a:r>
              <a:rPr sz="6400" b="1" i="0">
                <a:solidFill>
                  <a:srgbClr val="FFFFFF"/>
                </a:solidFill>
                <a:latin typeface="Calibri"/>
              </a:rPr>
              <a:t>Live build —</a:t>
            </a:r>
          </a:p>
          <a:p>
            <a:pPr algn="l">
              <a:lnSpc>
                <a:spcPct val="95000"/>
              </a:lnSpc>
            </a:pPr>
            <a:r>
              <a:rPr sz="6400" b="1" i="0">
                <a:solidFill>
                  <a:srgbClr val="FFFFFF"/>
                </a:solidFill>
                <a:latin typeface="Calibri"/>
              </a:rPr>
              <a:t>Equipment Tracker.</a:t>
            </a:r>
          </a:p>
        </p:txBody>
      </p:sp>
      <p:sp>
        <p:nvSpPr>
          <p:cNvPr id="6" name="TextBox 5"/>
          <p:cNvSpPr txBox="1"/>
          <p:nvPr/>
        </p:nvSpPr>
        <p:spPr>
          <a:xfrm>
            <a:off x="777240" y="5486400"/>
            <a:ext cx="6400800" cy="365760"/>
          </a:xfrm>
          <a:prstGeom prst="rect">
            <a:avLst/>
          </a:prstGeom>
          <a:noFill/>
        </p:spPr>
        <p:txBody>
          <a:bodyPr wrap="square" lIns="0" rIns="0" tIns="0" bIns="0" anchor="t">
            <a:spAutoFit/>
          </a:bodyPr>
          <a:lstStyle/>
          <a:p>
            <a:pPr algn="l">
              <a:lnSpc>
                <a:spcPct val="120000"/>
              </a:lnSpc>
            </a:pPr>
            <a:r>
              <a:rPr sz="1400" b="0" i="0">
                <a:solidFill>
                  <a:srgbClr val="C8C8C8"/>
                </a:solidFill>
                <a:latin typeface="Calibri"/>
              </a:rPr>
              <a:t>25 minutes · you watch, I narrate every decision</a:t>
            </a:r>
          </a:p>
        </p:txBody>
      </p:sp>
      <p:sp>
        <p:nvSpPr>
          <p:cNvPr id="7" name="Rectangle 6"/>
          <p:cNvSpPr/>
          <p:nvPr/>
        </p:nvSpPr>
        <p:spPr>
          <a:xfrm>
            <a:off x="777240" y="5943600"/>
            <a:ext cx="5486400" cy="411480"/>
          </a:xfrm>
          <a:prstGeom prst="rect">
            <a:avLst/>
          </a:prstGeom>
          <a:no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5D130"/>
                </a:solidFill>
                <a:latin typeface="Calibri"/>
              </a:rPr>
              <a:t>Live · Decompose → Build → Iterate</a:t>
            </a:r>
          </a:p>
        </p:txBody>
      </p:sp>
      <p:sp>
        <p:nvSpPr>
          <p:cNvPr id="8" name="TextBox 7"/>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8C8C8C"/>
                </a:solidFill>
                <a:latin typeface="Calibri"/>
              </a:rPr>
              <a:t>Course 2 · Builder Orientation</a:t>
            </a:r>
          </a:p>
        </p:txBody>
      </p:sp>
      <p:sp>
        <p:nvSpPr>
          <p:cNvPr id="9" name="TextBox 8"/>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8C8C8C"/>
                </a:solidFill>
                <a:latin typeface="Calibri"/>
              </a:rPr>
              <a:t>8 / 28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362895"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0362895" y="0"/>
            <a:ext cx="1828800"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0" y="0"/>
            <a:ext cx="146304"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502920"/>
            <a:ext cx="4471416" cy="365760"/>
          </a:xfrm>
          <a:prstGeom prst="rect">
            <a:avLst/>
          </a:prstGeom>
          <a:solidFill>
            <a:srgbClr val="CC0000"/>
          </a:solidFill>
          <a:ln w="19050">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100" b="1">
                <a:solidFill>
                  <a:srgbClr val="FFFFFF"/>
                </a:solidFill>
                <a:latin typeface="Calibri"/>
              </a:rPr>
              <a:t>LIVE BUILD · WATCHING, NOT TYPING</a:t>
            </a:r>
          </a:p>
        </p:txBody>
      </p:sp>
      <p:sp>
        <p:nvSpPr>
          <p:cNvPr id="7" name="TextBox 6"/>
          <p:cNvSpPr txBox="1"/>
          <p:nvPr/>
        </p:nvSpPr>
        <p:spPr>
          <a:xfrm>
            <a:off x="548640" y="1005840"/>
            <a:ext cx="11094415" cy="1280160"/>
          </a:xfrm>
          <a:prstGeom prst="rect">
            <a:avLst/>
          </a:prstGeom>
          <a:noFill/>
        </p:spPr>
        <p:txBody>
          <a:bodyPr wrap="square" lIns="0" rIns="0" tIns="0" bIns="0" anchor="t">
            <a:spAutoFit/>
          </a:bodyPr>
          <a:lstStyle/>
          <a:p>
            <a:pPr algn="l">
              <a:lnSpc>
                <a:spcPct val="110000"/>
              </a:lnSpc>
            </a:pPr>
            <a:r>
              <a:rPr sz="3000" b="1" i="0">
                <a:solidFill>
                  <a:srgbClr val="1A1A1A"/>
                </a:solidFill>
                <a:latin typeface="Calibri"/>
              </a:rPr>
              <a:t>“I need to track equipment checkout for my section.”</a:t>
            </a:r>
          </a:p>
        </p:txBody>
      </p:sp>
      <p:sp>
        <p:nvSpPr>
          <p:cNvPr id="8" name="TextBox 7"/>
          <p:cNvSpPr txBox="1"/>
          <p:nvPr/>
        </p:nvSpPr>
        <p:spPr>
          <a:xfrm>
            <a:off x="548640" y="2286000"/>
            <a:ext cx="11094415" cy="731520"/>
          </a:xfrm>
          <a:prstGeom prst="rect">
            <a:avLst/>
          </a:prstGeom>
          <a:noFill/>
        </p:spPr>
        <p:txBody>
          <a:bodyPr wrap="square" lIns="0" rIns="0" tIns="0" bIns="0" anchor="t">
            <a:spAutoFit/>
          </a:bodyPr>
          <a:lstStyle/>
          <a:p>
            <a:pPr algn="l">
              <a:lnSpc>
                <a:spcPct val="135000"/>
              </a:lnSpc>
            </a:pPr>
            <a:r>
              <a:rPr sz="1400" b="0" i="0">
                <a:solidFill>
                  <a:srgbClr val="2A2A2A"/>
                </a:solidFill>
                <a:latin typeface="Calibri"/>
              </a:rPr>
              <a:t>A rifle section — about 30 Marines, about 50 items. Items get checked out, checked back in, and sometimes go overdue. We need one screen that handles all three.</a:t>
            </a:r>
          </a:p>
        </p:txBody>
      </p:sp>
      <p:sp>
        <p:nvSpPr>
          <p:cNvPr id="9" name="TextBox 8"/>
          <p:cNvSpPr txBox="1"/>
          <p:nvPr/>
        </p:nvSpPr>
        <p:spPr>
          <a:xfrm>
            <a:off x="548640" y="3291840"/>
            <a:ext cx="5318607" cy="292608"/>
          </a:xfrm>
          <a:prstGeom prst="rect">
            <a:avLst/>
          </a:prstGeom>
          <a:noFill/>
        </p:spPr>
        <p:txBody>
          <a:bodyPr wrap="square" lIns="0" rIns="0" tIns="0" bIns="0" anchor="t">
            <a:spAutoFit/>
          </a:bodyPr>
          <a:lstStyle/>
          <a:p>
            <a:pPr algn="l">
              <a:lnSpc>
                <a:spcPct val="120000"/>
              </a:lnSpc>
            </a:pPr>
            <a:r>
              <a:rPr sz="1000" b="1" i="0">
                <a:solidFill>
                  <a:srgbClr val="CC0000"/>
                </a:solidFill>
                <a:latin typeface="Calibri"/>
              </a:rPr>
              <a:t>THREE RULES FOR THE NEXT 25 MINUTES</a:t>
            </a:r>
          </a:p>
        </p:txBody>
      </p:sp>
      <p:sp>
        <p:nvSpPr>
          <p:cNvPr id="10" name="TextBox 9"/>
          <p:cNvSpPr txBox="1"/>
          <p:nvPr/>
        </p:nvSpPr>
        <p:spPr>
          <a:xfrm>
            <a:off x="548640" y="3675888"/>
            <a:ext cx="5318607" cy="2560320"/>
          </a:xfrm>
          <a:prstGeom prst="rect">
            <a:avLst/>
          </a:prstGeom>
          <a:noFill/>
        </p:spPr>
        <p:txBody>
          <a:bodyPr wrap="square" lIns="0" rIns="0" tIns="0" bIns="0">
            <a:spAutoFit/>
          </a:bodyPr>
          <a:lstStyle/>
          <a:p>
            <a:pPr algn="l">
              <a:lnSpc>
                <a:spcPct val="125000"/>
              </a:lnSpc>
              <a:spcAft>
                <a:spcPts val="600"/>
              </a:spcAft>
            </a:pPr>
            <a:r>
              <a:rPr sz="1200" b="1">
                <a:solidFill>
                  <a:srgbClr val="CC0000"/>
                </a:solidFill>
                <a:latin typeface="Calibri"/>
              </a:rPr>
              <a:t>▎ </a:t>
            </a:r>
            <a:r>
              <a:rPr sz="1200" b="0">
                <a:solidFill>
                  <a:srgbClr val="1A1A1A"/>
                </a:solidFill>
                <a:latin typeface="Calibri"/>
              </a:rPr>
              <a:t>I narrate every decision out loud, including the ones I reject.</a:t>
            </a:r>
          </a:p>
          <a:p>
            <a:pPr algn="l">
              <a:lnSpc>
                <a:spcPct val="125000"/>
              </a:lnSpc>
              <a:spcAft>
                <a:spcPts val="600"/>
              </a:spcAft>
            </a:pPr>
            <a:r>
              <a:rPr sz="1200" b="1">
                <a:solidFill>
                  <a:srgbClr val="CC0000"/>
                </a:solidFill>
                <a:latin typeface="Calibri"/>
              </a:rPr>
              <a:t>▎ </a:t>
            </a:r>
            <a:r>
              <a:rPr sz="1200" b="0">
                <a:solidFill>
                  <a:srgbClr val="1A1A1A"/>
                </a:solidFill>
                <a:latin typeface="Calibri"/>
              </a:rPr>
              <a:t>You watch. You don’t type along. Take notes if you want.</a:t>
            </a:r>
          </a:p>
          <a:p>
            <a:pPr algn="l">
              <a:lnSpc>
                <a:spcPct val="125000"/>
              </a:lnSpc>
              <a:spcAft>
                <a:spcPts val="600"/>
              </a:spcAft>
            </a:pPr>
            <a:r>
              <a:rPr sz="1200" b="1">
                <a:solidFill>
                  <a:srgbClr val="CC0000"/>
                </a:solidFill>
                <a:latin typeface="Calibri"/>
              </a:rPr>
              <a:t>▎ </a:t>
            </a:r>
            <a:r>
              <a:rPr sz="1200" b="0">
                <a:solidFill>
                  <a:srgbClr val="1A1A1A"/>
                </a:solidFill>
                <a:latin typeface="Calibri"/>
              </a:rPr>
              <a:t>If something breaks, I debug it live — that’s the most useful part.</a:t>
            </a:r>
          </a:p>
        </p:txBody>
      </p:sp>
      <p:sp>
        <p:nvSpPr>
          <p:cNvPr id="11" name="TextBox 10"/>
          <p:cNvSpPr txBox="1"/>
          <p:nvPr/>
        </p:nvSpPr>
        <p:spPr>
          <a:xfrm>
            <a:off x="6324447" y="3291840"/>
            <a:ext cx="5318607" cy="292608"/>
          </a:xfrm>
          <a:prstGeom prst="rect">
            <a:avLst/>
          </a:prstGeom>
          <a:noFill/>
        </p:spPr>
        <p:txBody>
          <a:bodyPr wrap="square" lIns="0" rIns="0" tIns="0" bIns="0" anchor="t">
            <a:spAutoFit/>
          </a:bodyPr>
          <a:lstStyle/>
          <a:p>
            <a:pPr algn="l">
              <a:lnSpc>
                <a:spcPct val="120000"/>
              </a:lnSpc>
            </a:pPr>
            <a:r>
              <a:rPr sz="1000" b="1" i="0">
                <a:solidFill>
                  <a:srgbClr val="CC0000"/>
                </a:solidFill>
                <a:latin typeface="Calibri"/>
              </a:rPr>
              <a:t>TOOLING FOR THIS BUILD</a:t>
            </a:r>
          </a:p>
        </p:txBody>
      </p:sp>
      <p:sp>
        <p:nvSpPr>
          <p:cNvPr id="12" name="TextBox 11"/>
          <p:cNvSpPr txBox="1"/>
          <p:nvPr/>
        </p:nvSpPr>
        <p:spPr>
          <a:xfrm>
            <a:off x="6324447" y="3675888"/>
            <a:ext cx="5318607" cy="2560320"/>
          </a:xfrm>
          <a:prstGeom prst="rect">
            <a:avLst/>
          </a:prstGeom>
          <a:noFill/>
        </p:spPr>
        <p:txBody>
          <a:bodyPr wrap="square" lIns="0" rIns="0" tIns="0" bIns="0">
            <a:spAutoFit/>
          </a:bodyPr>
          <a:lstStyle/>
          <a:p>
            <a:pPr algn="l">
              <a:lnSpc>
                <a:spcPct val="125000"/>
              </a:lnSpc>
              <a:spcAft>
                <a:spcPts val="600"/>
              </a:spcAft>
            </a:pPr>
            <a:r>
              <a:rPr sz="1200" b="1">
                <a:solidFill>
                  <a:srgbClr val="D4B11A"/>
                </a:solidFill>
                <a:latin typeface="Calibri"/>
              </a:rPr>
              <a:t>▎ </a:t>
            </a:r>
            <a:r>
              <a:rPr sz="1200" b="0">
                <a:solidFill>
                  <a:srgbClr val="1A1A1A"/>
                </a:solidFill>
                <a:latin typeface="Calibri"/>
              </a:rPr>
              <a:t>GenAI.mil for prompting (preferred for CUI)</a:t>
            </a:r>
          </a:p>
          <a:p>
            <a:pPr algn="l">
              <a:lnSpc>
                <a:spcPct val="125000"/>
              </a:lnSpc>
              <a:spcAft>
                <a:spcPts val="600"/>
              </a:spcAft>
            </a:pPr>
            <a:r>
              <a:rPr sz="1200" b="1">
                <a:solidFill>
                  <a:srgbClr val="D4B11A"/>
                </a:solidFill>
                <a:latin typeface="Calibri"/>
              </a:rPr>
              <a:t>▎ </a:t>
            </a:r>
            <a:r>
              <a:rPr sz="1200" b="0">
                <a:solidFill>
                  <a:srgbClr val="1A1A1A"/>
                </a:solidFill>
                <a:latin typeface="Calibri"/>
              </a:rPr>
              <a:t>Power Apps as the build surface</a:t>
            </a:r>
          </a:p>
          <a:p>
            <a:pPr algn="l">
              <a:lnSpc>
                <a:spcPct val="125000"/>
              </a:lnSpc>
              <a:spcAft>
                <a:spcPts val="600"/>
              </a:spcAft>
            </a:pPr>
            <a:r>
              <a:rPr sz="1200" b="1">
                <a:solidFill>
                  <a:srgbClr val="D4B11A"/>
                </a:solidFill>
                <a:latin typeface="Calibri"/>
              </a:rPr>
              <a:t>▎ </a:t>
            </a:r>
            <a:r>
              <a:rPr sz="1200" b="0">
                <a:solidFill>
                  <a:srgbClr val="1A1A1A"/>
                </a:solidFill>
                <a:latin typeface="Calibri"/>
              </a:rPr>
              <a:t>SharePoint as the data backend</a:t>
            </a:r>
          </a:p>
          <a:p>
            <a:pPr algn="l">
              <a:lnSpc>
                <a:spcPct val="125000"/>
              </a:lnSpc>
              <a:spcAft>
                <a:spcPts val="600"/>
              </a:spcAft>
            </a:pPr>
            <a:r>
              <a:rPr sz="1200" b="1">
                <a:solidFill>
                  <a:srgbClr val="D4B11A"/>
                </a:solidFill>
                <a:latin typeface="Calibri"/>
              </a:rPr>
              <a:t>▎ </a:t>
            </a:r>
            <a:r>
              <a:rPr sz="1200" b="0">
                <a:solidFill>
                  <a:srgbClr val="1A1A1A"/>
                </a:solidFill>
                <a:latin typeface="Calibri"/>
              </a:rPr>
              <a:t>No pre-built code. We start from blank.</a:t>
            </a:r>
          </a:p>
        </p:txBody>
      </p:sp>
      <p:sp>
        <p:nvSpPr>
          <p:cNvPr id="13" name="TextBox 12"/>
          <p:cNvSpPr txBox="1"/>
          <p:nvPr/>
        </p:nvSpPr>
        <p:spPr>
          <a:xfrm>
            <a:off x="548640" y="6565392"/>
            <a:ext cx="7315200" cy="228600"/>
          </a:xfrm>
          <a:prstGeom prst="rect">
            <a:avLst/>
          </a:prstGeom>
          <a:noFill/>
        </p:spPr>
        <p:txBody>
          <a:bodyPr wrap="square" lIns="0" rIns="0" tIns="0" bIns="0" anchor="t">
            <a:spAutoFit/>
          </a:bodyPr>
          <a:lstStyle/>
          <a:p>
            <a:pPr algn="l">
              <a:lnSpc>
                <a:spcPct val="120000"/>
              </a:lnSpc>
            </a:pPr>
            <a:r>
              <a:rPr sz="800" b="1" i="0">
                <a:solidFill>
                  <a:srgbClr val="6E6E6E"/>
                </a:solidFill>
                <a:latin typeface="Calibri"/>
              </a:rPr>
              <a:t>Course 2 · Builder Orientation</a:t>
            </a:r>
          </a:p>
        </p:txBody>
      </p:sp>
      <p:sp>
        <p:nvSpPr>
          <p:cNvPr id="14" name="TextBox 13"/>
          <p:cNvSpPr txBox="1"/>
          <p:nvPr/>
        </p:nvSpPr>
        <p:spPr>
          <a:xfrm>
            <a:off x="9814255" y="6565392"/>
            <a:ext cx="1828800" cy="228600"/>
          </a:xfrm>
          <a:prstGeom prst="rect">
            <a:avLst/>
          </a:prstGeom>
          <a:noFill/>
        </p:spPr>
        <p:txBody>
          <a:bodyPr wrap="square" lIns="0" rIns="0" tIns="0" bIns="0" anchor="t">
            <a:spAutoFit/>
          </a:bodyPr>
          <a:lstStyle/>
          <a:p>
            <a:pPr algn="r">
              <a:lnSpc>
                <a:spcPct val="120000"/>
              </a:lnSpc>
            </a:pPr>
            <a:r>
              <a:rPr sz="800" b="1" i="0">
                <a:solidFill>
                  <a:srgbClr val="6E6E6E"/>
                </a:solidFill>
                <a:latin typeface="Calibri"/>
              </a:rPr>
              <a:t>9 / 28</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