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[Open]Welcome the room. Confirm everyone has a laptop, M365 credentials, and is signed in to GenAI.mil or CamoGPT. Today is the longest session in the program — four hours, three live builds. Set expectations: low-text slides, lots of platform time, and break placement after the first build.</a:t>
            </a:r>
          </a:p>
          <a:p/>
          <a:p>
            <a:r>
              <a:t>Tone: this is the working session. Builder Orientation was the on-ramp. Today we ship.</a:t>
            </a:r>
          </a:p>
          <a:p/>
          <a:p>
            <a:r>
              <a:t>[Logistics]Tell the room how to follow along, where the bathroom is, and that they can press N on a presenter laptop to pull up these notes if they're ever co-presenting.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[Frame]Read all three boxes aloud. The point of this slide is that everyone in the room can repeat back: what we're building, why centaur fits, and what done looks like.</a:t>
            </a:r>
          </a:p>
          <a:p/>
          <a:p>
            <a:r>
              <a:t>If a student can't repeat those three things, they're not ready to start. Pause and re-frame.</a:t>
            </a:r>
          </a:p>
          <a:p/>
          <a:p>
            <a:r>
              <a:t>[Anti-pattern to call out]"Don't open Power Apps yet. We design first. The single biggest failure mode in centaur is starting to build before the rules are written down."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[Cue]Stop clicking. Pick up a marker. Have students whiteboard or paper-write the four sections above for ten minutes — alone or in pairs. No AI, no platform. Just rules.</a:t>
            </a:r>
          </a:p>
          <a:p/>
          <a:p>
            <a:r>
              <a:t>Walk the room. Look for two failure modes: (1) someone has skipped straight to the platform, and (2) someone has written "the approver approves" and called it a rule. Push back: "What is the threshold? What's the alternate? What happens at 11:59 PM on day two?"</a:t>
            </a:r>
          </a:p>
          <a:p/>
          <a:p>
            <a:r>
              <a:t>[Sample answers]If someone is stuck, share the canonical answers from the instructor page: under $500 → Section Leader, $500–$2000 → Dept Head, over $2000 → CO; 48-hour timeout escalates; alternate approver if primary is on leave. But make them write it themselves.</a:t>
            </a:r>
          </a:p>
          <a:p/>
          <a:p>
            <a:r>
              <a:t>[Bridge]"Once your rules are on the board, you're ready to feed them to AI. Next slide is your switch cue."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[Switch]Stop advancing slides. Switch your screen-share to Power Platform. From here you teach live. Walk through the four canonical prompts (SharePoint design → form customization → routing flow → approval action) with the room building alongside you.</a:t>
            </a:r>
          </a:p>
          <a:p/>
          <a:p>
            <a:r>
              <a:t>Order of operations on screen:</a:t>
            </a:r>
          </a:p>
          <a:p/>
          <a:p>
            <a:r>
              <a:t>1. Show the SharePoint list creation, paste their whiteboard rules into the AI for the CSV template, import. 2. Click Integrate → Power Apps → Create an app. Paste the EditForm customization prompt. 3. Click Integrate → Power Automate → Create a flow. Paste the routing prompt. 4. If Approvals is available, replace the "Send email" with "Start and wait for an approval" and set timeout to P2D.</a:t>
            </a:r>
          </a:p>
          <a:p/>
          <a:p>
            <a:r>
              <a:t>[Mid-build check at Step 3]Pause at the end of the routing flow and ask: "What parts of the AI's suggestions did you have to verify or correct so far?" Take 2–3 answers. Don't move on without at least one.</a:t>
            </a:r>
          </a:p>
          <a:p/>
          <a:p>
            <a:r>
              <a:t>[Time discipline]If you're past 40 minutes into Build #1, skip the optional Approver Comments and the error-handling extension. Keep the build to Steps 1–4 and head to the verification checkpoint.</a:t>
            </a:r>
          </a:p>
          <a:p/>
          <a:p>
            <a:r>
              <a:t>[When it works]Have students submit a $400, $1,200, and $3,000 test request and verify each routes correctly. Then come back to the deck for the debrief.</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[Debrief]Three short questions, one minute each. Take quick verbal answers from the room — no slides, no prompts, no “let me think.”</a:t>
            </a:r>
          </a:p>
          <a:p/>
          <a:p>
            <a:r>
              <a:t>1. "At which phase boundary did you catch the most AI errors?"</a:t>
            </a:r>
          </a:p>
          <a:p/>
          <a:p>
            <a:r>
              <a:t>2. "What did the AI try to do that the whiteboard caught?"</a:t>
            </a:r>
          </a:p>
          <a:p/>
          <a:p>
            <a:r>
              <a:t>3. "Where would you have been if you'd skipped Phase 1?"</a:t>
            </a:r>
          </a:p>
          <a:p/>
          <a:p>
            <a:r>
              <a:t>[Land the point]"This is what centaur buys you. Slow at the front, sturdy at the back. Now we go to break — and during the break, we share what AI got wrong."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[Setup]Frame this carefully before the break. "This is one of the most important fifteen minutes in the entire program. We're going to share what AI got wrong in Build #1, and how we caught it. No grades. No judgment. Every failure case you share saves someone else an hour of confusion."</a:t>
            </a:r>
          </a:p>
          <a:p/>
          <a:p>
            <a:r>
              <a:t>Lead by sharing your own AI failure first. Be specific: a wrong DAX function, a hallucinated SharePoint column name, a routing rule it inverted. Set the tone that experienced builders fail too.</a:t>
            </a:r>
          </a:p>
          <a:p/>
          <a:p>
            <a:r>
              <a:t>Move to the quiet layout next slide. Encourage people to grab coffee, then come back to share.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discussion]Stand back. Let the room talk. Aim for at least four people sharing — start with anyone who's already volunteered, then specifically invite a quieter participant if needed.</a:t>
            </a:r>
          </a:p>
          <a:p/>
          <a:p>
            <a:r>
              <a:t>Capture failure cases on a whiteboard or shared doc as people share. Group them by type: "AI invented a column", "AI swapped two rules", "AI's syntax was off". The grouping is the start of the unit's frontier map — you'll come back to this list in Module 6.</a:t>
            </a:r>
          </a:p>
          <a:p/>
          <a:p>
            <a:r>
              <a:t>[Psychological safety]If the room is quiet, don't fill the silence. Re-prompt with: "What's the dumbest thing AI did to you in the last hour? Bonus points for embarrassing." A laugh usually opens it up.</a:t>
            </a:r>
          </a:p>
          <a:p/>
          <a:p>
            <a:r>
              <a:t>[End]At the 10-minute mark, name two patterns you heard, then hand off to the break splash.</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[Break]Five minutes of true downtime after failure sharing. Project the time on the wall clock. Reset your own screen-share to Power Platform with a fresh, empty conversation in your AI tool — Build #2 starts fast.</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[Section]Energy back up. We're shifting modes deliberately. Where Build #1 made you wait at every checkpoint, Build #2 wants you in continuous conversation. You'll feel the difference in the first ten minutes.</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[Frame]Read all three boxes. Emphasize that the data restructure is intentional. The first model — one row per training event — won't give you a good dashboard. You'll discover that, throw it out, and rebuild as one row per Marine. That's cyborg working at full speed.</a:t>
            </a:r>
          </a:p>
          <a:p/>
          <a:p>
            <a:r>
              <a:t>[Calibration]"In Build #1 you weren't allowed to touch the platform until the rules were written. In Build #2 you start typing prompts in 90 seconds. Notice how different that feels."</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[Switch]Stop advancing slides. Switch your screen-share to Power Platform. Live-walk the six iterations from the instructor page:</a:t>
            </a:r>
          </a:p>
          <a:p/>
          <a:p>
            <a:r>
              <a:t>1. SharePoint list (one row per event — the wrong model). 2. Restructure to one row per Marine (the cyborg pivot). 3. Power BI with conditional formatting (this is where the AI gives wrong instructions — let it). 4. Fix the conditional formatting after students hit the wall. 5. Calculated days-until-due column. 6. Optional: scheduled S-3 readiness email.</a:t>
            </a:r>
          </a:p>
          <a:p/>
          <a:p>
            <a:r>
              <a:t>[Deliberate failure]The AI's first conditional-formatting answer is wrong. Do not correct it. Let students fail. When hands go up, ask: "What did the AI tell you to do? What result did you get? What would you ask it to clarify?" This is frontier recognition in real time.</a:t>
            </a:r>
          </a:p>
          <a:p/>
          <a:p>
            <a:r>
              <a:t>[Mid-build check at Iteration 3]Pause and ask: "How is this build process different from Build #1? What feels different about the way you're working with the AI?"</a:t>
            </a:r>
          </a:p>
          <a:p/>
          <a:p>
            <a:r>
              <a:t>[Time discipline]If you're past 40 minutes, skip Iteration 6 (the scheduled report). The cyborg pattern is fully demonstrated by Iteration 5.</a:t>
            </a:r>
          </a:p>
          <a:p/>
          <a:p>
            <a:r>
              <a:t>[When students wrap]Come back to the deck for debrief.</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[Recap]Two weeks ago you learned the management skills. Last week you turned them into a build. Today you do it three times in a row, on the platform you'll use back at your unit.</a:t>
            </a:r>
          </a:p>
          <a:p/>
          <a:p>
            <a:r>
              <a:t>Ask quickly: "Show of hands — who deployed something from Builder Orientation already?" If many hands go up, congratulate them and tell them today builds on that. If few, say "today is where it sticks."</a:t>
            </a:r>
          </a:p>
          <a:p/>
          <a:p>
            <a:r>
              <a:t>[Pivot]"Everything we do today is the same skill set, applied at production speed. Centaur, cyborg, frontier recognition — we'll exercise all of it."</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[Debrief]Three quick questions:</a:t>
            </a:r>
          </a:p>
          <a:p/>
          <a:p>
            <a:r>
              <a:t>1. "At what point did you realize the first data structure wasn't going to work?"</a:t>
            </a:r>
          </a:p>
          <a:p/>
          <a:p>
            <a:r>
              <a:t>2. "How did Build #2 feel different from Build #1?"</a:t>
            </a:r>
          </a:p>
          <a:p/>
          <a:p>
            <a:r>
              <a:t>3. "If you had to do Build #2 over, what's the one thing you'd do differently?"</a:t>
            </a:r>
          </a:p>
          <a:p/>
          <a:p>
            <a:r>
              <a:t>[Land the point]"Cyborg is faster, but it's not safer. It works because you're paying attention every second. The minute you stop watching, it goes off the rails."</a:t>
            </a:r>
          </a:p>
          <a:p/>
          <a:p>
            <a:r>
              <a:t>Hand off to the second break.</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[Break]Long break. Reset clocks, refill water, and quietly check in with anyone who fell behind during Build #2 — pair them with a working partner for Build #3 if needed.</a:t>
            </a:r>
          </a:p>
          <a:p/>
          <a:p>
            <a:r>
              <a:t>Use this time to look around the room: is anyone visibly struggling? Anyone visibly bored? Calibrate Build #3 difficulty in your head before you start.</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[Section]Tone shift. The first two builds were yours to run, but the rules were mine. This one is yours all the way down. Real problem. Real users. Your call on the mode.</a:t>
            </a:r>
          </a:p>
          <a:p/>
          <a:p>
            <a:r>
              <a:t>Reinforce the data-handling reminder: real unit data is OK on GenAI.mil and CamoGPT. PII gets anonymized. Commercial tools are off-limits for CUI.</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declarations]Go around the room. Each person gets 30 seconds. You assess in under a minute: is the scope realistic for 60 minutes, is the mode choice defensible, are the frontier risks specific?</a:t>
            </a:r>
          </a:p>
          <a:p/>
          <a:p>
            <a:r>
              <a:t>Push back hard on vagueness. "Something to help with vehicles" → revise. "AI might struggle" with no specifics → revise. The declaration is itself a 201 skill — the act of stating it sharpens the build.</a:t>
            </a:r>
          </a:p>
          <a:p/>
          <a:p>
            <a:r>
              <a:t>[Cue success criteria]For each person: "What does done look like at 3:45?" If they can't say it, they don't have it.</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[Switch]Stop advancing slides. Switch to Power Platform and circulate the room. No live build on screen this time — the room is heads-down on their own work.</a:t>
            </a:r>
          </a:p>
          <a:p/>
          <a:p>
            <a:r>
              <a:t>[How to coach]When a student hits a wall, resist the urge to give the answer. Instead ask: "What would you tell the AI about what's going wrong?" Then pause. Let them rephrase the prompt. The skill is the rephrasing.</a:t>
            </a:r>
          </a:p>
          <a:p/>
          <a:p>
            <a:r>
              <a:t>[Watch for]Students who haven't typed in 5 minutes (stuck — go help). Students who haven't paused to test in 20 minutes (going too fast — make them verify). Students who declared centaur but jumped straight to building (call it out).</a:t>
            </a:r>
          </a:p>
          <a:p/>
          <a:p>
            <a:r>
              <a:t>[Time discipline]At 3:30, give a 10-minute warning. At 3:40, return everyone to the deck for debrief.</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[Debrief]Two-question rotation around the room. Each person answers one question from the left and one from the right. Keep it tight — 30 seconds per answer. We need to be at the frontier-map module by 3:50.</a:t>
            </a:r>
          </a:p>
          <a:p/>
          <a:p>
            <a:r>
              <a:t>[Capture]As people speak, jot down the failure cases on the same whiteboard you started during failure sharing. We're going to fold them into the unit frontier map next.</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[Section]Final stretch. The frontier map is the thing today produced that survives past today. Three builds end up on the floor when you leave; the map goes back to your section.</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map]Read the four columns out loud once, then walk the four pre-filled rows. Tell the room: "This is what an EDD frontier map looks like. Four columns, one row per task type. The last row is what you're about to add."</a:t>
            </a:r>
          </a:p>
          <a:p/>
          <a:p>
            <a:r>
              <a:t>Keep this slide up while students start drafting their own row on the next slide. They should be looking at this layout while they write.</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[Worktime]Set a literal seven-minute timer. Project the previous slide on a side screen if you can — students need to see the column headings while they write.</a:t>
            </a:r>
          </a:p>
          <a:p/>
          <a:p>
            <a:r>
              <a:t>Walk the room. The most common failure mode here is generic entries. "AI sometimes makes mistakes" is not a row. "AI inverted the dollar-amount routing thresholds in Power Automate; caught at the $1,200 test; verification = trace every threshold with a named test case" is a row.</a:t>
            </a:r>
          </a:p>
          <a:p/>
          <a:p>
            <a:r>
              <a:t>At the end, ask three volunteers to read their row out loud. Capture the rest in the shared map. Tell them: "GySgt Swickard pushes the consolidated map MCCES-wide. Your row helps everyone."</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wrap]Read the list once, slowly. Then say: "This is what you couldn't do at 0900. You can do it now."</a:t>
            </a:r>
          </a:p>
          <a:p/>
          <a:p>
            <a:r>
              <a:t>Don't oversell. The room knows what they shipped. Acknowledge that the third build was harder than the first two and that some people are still mid-flight on it. That's expected.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[Stakes]Make it concrete. By the time we wrap, you'll have shipped three things and added a row to the unit's frontier map. None of these is a toy build.</a:t>
            </a:r>
          </a:p>
          <a:p/>
          <a:p>
            <a:r>
              <a:t>Reinforce the through-line: Build #1 forces structure. Build #2 forces fluidity. Build #3 forces you to choose the right tool. The frontier map is what you take back to your section.</a:t>
            </a:r>
          </a:p>
          <a:p/>
          <a:p>
            <a:r>
              <a:t>[Watch the room]If anyone looks anxious about pace, name it: "We've got 60 minutes per build, you'll have prompt scaffolds for the first two, and I'll circulate the whole time."</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[Assignment]This is the entry ticket to Week 4. Advanced Workshop assumes you've shipped at least one tool through the SOP and have failure cases to bring. Without those, the Week 4 exercises don't land.</a:t>
            </a:r>
          </a:p>
          <a:p/>
          <a:p>
            <a:r>
              <a:t>[Logistics]Tell them where to log failure cases (the shared frontier-map doc on the EDD site) and who to contact if they get blocked finishing Build #3 between sessions.</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[Preview]Set the tone. Week 4 is a different beast: less guided build, more peer review and verification design. You want them excited but realistic about the prerequisite.</a:t>
            </a:r>
          </a:p>
          <a:p/>
          <a:p>
            <a:r>
              <a:t>Confirm the date, time, and location of Week 4 if you have them. Note that anyone who can't finish Build #3 by then should reach out — there's a path to catch up.</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[Close]Open for questions. Don't rush the room out — the questions you get in the last five minutes are often the ones that matter most for what they actually build between now and Week 4.</a:t>
            </a:r>
          </a:p>
          <a:p/>
          <a:p>
            <a:r>
              <a:t>[Instructor housekeeping — after class]Capture the consolidated frontier-map entries from today and push them to the shared doc. Ping any student who didn't ship a working Build #3 to schedule a 1:1 catch-up before Week 4. Note any access issues that came up in Module 1 and report them to IT so the next session starts clean.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[Pace]Walk the timeline once, top to bottom. Don't dwell. The point is that they see the rhythm: build, debrief, break, build, debrief, break, build, debrief, map.</a:t>
            </a:r>
          </a:p>
          <a:p/>
          <a:p>
            <a:r>
              <a:t>Call out the break placement explicitly: "Our long break is at 1:15 — that's also when we do failure sharing. We share failures during the break because that conversation is more honest with coffee in hand."</a:t>
            </a:r>
          </a:p>
          <a:p/>
          <a:p>
            <a:r>
              <a:t>[Buffer]The course budget is ~3h20m of instruction with a 40-minute buffer inside the 4-hour block. Don't say "we have buffer" — say "we'll move." Use the buffer privately if a build runs over.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[Section]Brief stop. The goal of this module is brutal: confirm everybody can reach SharePoint, Power Apps, Power Automate, and a CAC-enabled AI tool, and confirm Integrate works in their tenant. If we discover an access problem during Build #1, we lose 20 minutes recovering. We discover it now.</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check]Have everyone open all four URLs right now and physically click into the Integrate menu on a test SharePoint list. Then have them click + New flow in Power Automate and search "Approvals."</a:t>
            </a:r>
          </a:p>
          <a:p/>
          <a:p>
            <a:r>
              <a:t>Hands up if anything fails. Triage in this order: (1) can't reach a URL → IT support, (2) Integrate missing → use the canvas-app fallback prompt, (3) Approvals connector missing → flag now, we'll skip the optional approval step in Build #1.</a:t>
            </a:r>
          </a:p>
          <a:p/>
          <a:p>
            <a:r>
              <a:t>[Time check]Spend at most 5 minutes here. If someone is fully blocked on access, pair them with a working partner for the first build and resolve in the background.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[Refresh]One-minute review. We're not relearning this — we're calibrating the room before we apply it twice.</a:t>
            </a:r>
          </a:p>
          <a:p/>
          <a:p>
            <a:r>
              <a:t>Ask 2–3 students: "Last week's assignment — what mode did you use, and did it fit the problem?" Use one short answer to land the point that mode-choice is itself a 201 skill.</a:t>
            </a:r>
          </a:p>
          <a:p/>
          <a:p>
            <a:r>
              <a:t>[Anchor]Today: Build #1 forces centaur. Build #2 forces cyborg. Build #3 you choose. By the end you'll have lived in both.</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[Decide]Have the room call out which tool they're using today. If most are on GenAI.mil with Agent Designer, great. If they're on CamoGPT, remind them to paste the quick-start primer at the top of every conversation — see the Agent Setup Guide on the EDD site.</a:t>
            </a:r>
          </a:p>
          <a:p/>
          <a:p>
            <a:r>
              <a:t>Reinforce: CUI is OK on GenAI.mil and CamoGPT. PII still gets anonymized. Commercial tools are for unclassified work only — Build #3 with real unit data must use the IL5 path.</a:t>
            </a:r>
          </a:p>
          <a:p/>
          <a:p>
            <a:r>
              <a:t>[Tip]Tell them the Power Apps trick: open Tree View, right-click any control, Copy. Paste that into the AI conversation when they need precise modifications. We'll use this on every build.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[Section]Hard pivot into the first build. Energy up. From here until 1:15, we're heads-down on a real workflow.</a:t>
            </a:r>
          </a:p>
          <a:p/>
          <a:p>
            <a:r>
              <a:t>Frame the centaur pattern out loud one more time: "You design. AI builds. You verify. AI refines. You accept. At every boundary, you check before you cross."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13335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13335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48640"/>
            <a:ext cx="7315200" cy="365760"/>
          </a:xfrm>
          <a:prstGeom prst="rect">
            <a:avLst/>
          </a:prstGeom>
          <a:noFill/>
        </p:spPr>
        <p:txBody>
          <a:bodyPr wrap="square" lIns="0" rIns="0" tIns="0" bIns="0" anchor="t">
            <a:spAutoFit/>
          </a:bodyPr>
          <a:lstStyle/>
          <a:p>
            <a:pPr algn="l"/>
            <a:r>
              <a:rPr sz="1400" b="1" i="0" spc="150">
                <a:solidFill>
                  <a:srgbClr val="F5D130"/>
                </a:solidFill>
                <a:latin typeface="Calibri"/>
              </a:rPr>
              <a:t>Expert-Driven Development</a:t>
            </a:r>
          </a:p>
        </p:txBody>
      </p:sp>
      <p:sp>
        <p:nvSpPr>
          <p:cNvPr id="6" name="TextBox 5"/>
          <p:cNvSpPr txBox="1"/>
          <p:nvPr/>
        </p:nvSpPr>
        <p:spPr>
          <a:xfrm>
            <a:off x="640080" y="2194560"/>
            <a:ext cx="10058400" cy="365760"/>
          </a:xfrm>
          <a:prstGeom prst="rect">
            <a:avLst/>
          </a:prstGeom>
          <a:noFill/>
        </p:spPr>
        <p:txBody>
          <a:bodyPr wrap="square" lIns="0" rIns="0" tIns="0" bIns="0" anchor="t">
            <a:spAutoFit/>
          </a:bodyPr>
          <a:lstStyle/>
          <a:p>
            <a:pPr algn="l"/>
            <a:r>
              <a:rPr sz="1100" b="1" i="0" spc="250">
                <a:solidFill>
                  <a:srgbClr val="CC0000"/>
                </a:solidFill>
                <a:latin typeface="Calibri"/>
              </a:rPr>
              <a:t>WEEK 3 OF 6 · COURSE 3</a:t>
            </a:r>
          </a:p>
        </p:txBody>
      </p:sp>
      <p:sp>
        <p:nvSpPr>
          <p:cNvPr id="7" name="TextBox 6"/>
          <p:cNvSpPr txBox="1"/>
          <p:nvPr/>
        </p:nvSpPr>
        <p:spPr>
          <a:xfrm>
            <a:off x="640080" y="2697480"/>
            <a:ext cx="10058400" cy="2194560"/>
          </a:xfrm>
          <a:prstGeom prst="rect">
            <a:avLst/>
          </a:prstGeom>
          <a:noFill/>
        </p:spPr>
        <p:txBody>
          <a:bodyPr wrap="square" lIns="0" rIns="0" tIns="0" bIns="0" anchor="t">
            <a:spAutoFit/>
          </a:bodyPr>
          <a:lstStyle/>
          <a:p>
            <a:pPr algn="l">
              <a:lnSpc>
                <a:spcPct val="100000"/>
              </a:lnSpc>
            </a:pPr>
            <a:r>
              <a:rPr sz="7200" b="1" i="0">
                <a:solidFill>
                  <a:srgbClr val="FFFFFF"/>
                </a:solidFill>
                <a:latin typeface="Calibri"/>
              </a:rPr>
              <a:t>Platform Training</a:t>
            </a:r>
          </a:p>
        </p:txBody>
      </p:sp>
      <p:sp>
        <p:nvSpPr>
          <p:cNvPr id="8" name="TextBox 7"/>
          <p:cNvSpPr txBox="1"/>
          <p:nvPr/>
        </p:nvSpPr>
        <p:spPr>
          <a:xfrm>
            <a:off x="640080" y="4663440"/>
            <a:ext cx="9601200" cy="1097280"/>
          </a:xfrm>
          <a:prstGeom prst="rect">
            <a:avLst/>
          </a:prstGeom>
          <a:noFill/>
        </p:spPr>
        <p:txBody>
          <a:bodyPr wrap="square" lIns="0" rIns="0" tIns="0" bIns="0" anchor="t">
            <a:spAutoFit/>
          </a:bodyPr>
          <a:lstStyle/>
          <a:p>
            <a:pPr algn="l">
              <a:lnSpc>
                <a:spcPct val="135000"/>
              </a:lnSpc>
            </a:pPr>
            <a:r>
              <a:rPr sz="2000" b="0" i="0">
                <a:solidFill>
                  <a:srgbClr val="C8C8C8"/>
                </a:solidFill>
                <a:latin typeface="Calibri"/>
              </a:rPr>
              <a:t>Build three complete tools on Power Platform. Practice centaur and cyborg work patterns under real time pressure.</a:t>
            </a:r>
          </a:p>
        </p:txBody>
      </p:sp>
      <p:sp>
        <p:nvSpPr>
          <p:cNvPr id="9" name="TextBox 8"/>
          <p:cNvSpPr txBox="1"/>
          <p:nvPr/>
        </p:nvSpPr>
        <p:spPr>
          <a:xfrm>
            <a:off x="640080" y="6035040"/>
            <a:ext cx="10515600" cy="365760"/>
          </a:xfrm>
          <a:prstGeom prst="rect">
            <a:avLst/>
          </a:prstGeom>
          <a:noFill/>
        </p:spPr>
        <p:txBody>
          <a:bodyPr wrap="square" lIns="0" rIns="0" tIns="0" bIns="0" anchor="t">
            <a:spAutoFit/>
          </a:bodyPr>
          <a:lstStyle/>
          <a:p>
            <a:pPr algn="l"/>
            <a:r>
              <a:rPr sz="1200" b="0" i="0">
                <a:solidFill>
                  <a:srgbClr val="AAAAAA"/>
                </a:solidFill>
                <a:latin typeface="Calibri"/>
              </a:rPr>
              <a:t>4 hours · Builders    Prerequisite: Builder Orientation · M365 access</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01 / 32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#1 · PRE-BUILD FRAMING</a:t>
            </a:r>
          </a:p>
        </p:txBody>
      </p:sp>
      <p:sp>
        <p:nvSpPr>
          <p:cNvPr id="6" name="Rounded Rectangle 5"/>
          <p:cNvSpPr/>
          <p:nvPr/>
        </p:nvSpPr>
        <p:spPr>
          <a:xfrm>
            <a:off x="10180015" y="466344"/>
            <a:ext cx="1371600" cy="310896"/>
          </a:xfrm>
          <a:prstGeom prst="roundRect">
            <a:avLst>
              <a:gd name="adj" fmla="val 50000"/>
            </a:avLst>
          </a:prstGeom>
          <a:solidFill>
            <a:srgbClr val="CC0000"/>
          </a:solidFill>
          <a:ln w="9525">
            <a:solidFill>
              <a:srgbClr val="A3000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Centaur</a:t>
            </a:r>
          </a:p>
        </p:txBody>
      </p:sp>
      <p:sp>
        <p:nvSpPr>
          <p:cNvPr id="7" name="TextBox 6"/>
          <p:cNvSpPr txBox="1"/>
          <p:nvPr/>
        </p:nvSpPr>
        <p:spPr>
          <a:xfrm>
            <a:off x="640080" y="1005840"/>
            <a:ext cx="10911535" cy="82296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Before you touch the platform.</a:t>
            </a:r>
          </a:p>
        </p:txBody>
      </p:sp>
      <p:sp>
        <p:nvSpPr>
          <p:cNvPr id="8" name="Rectangle 7"/>
          <p:cNvSpPr/>
          <p:nvPr/>
        </p:nvSpPr>
        <p:spPr>
          <a:xfrm>
            <a:off x="640080" y="17830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640080" y="2103120"/>
            <a:ext cx="5272887" cy="41148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40080" y="2103120"/>
            <a:ext cx="54864" cy="41148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423160"/>
            <a:ext cx="4632807" cy="274320"/>
          </a:xfrm>
          <a:prstGeom prst="rect">
            <a:avLst/>
          </a:prstGeom>
          <a:noFill/>
        </p:spPr>
        <p:txBody>
          <a:bodyPr wrap="square" lIns="0" rIns="0" tIns="0" bIns="0" anchor="t">
            <a:spAutoFit/>
          </a:bodyPr>
          <a:lstStyle/>
          <a:p>
            <a:pPr algn="l"/>
            <a:r>
              <a:rPr sz="1000" b="1" i="0" spc="250">
                <a:solidFill>
                  <a:srgbClr val="CC0000"/>
                </a:solidFill>
                <a:latin typeface="Calibri"/>
              </a:rPr>
              <a:t>THE PROBLEM</a:t>
            </a:r>
          </a:p>
        </p:txBody>
      </p:sp>
      <p:sp>
        <p:nvSpPr>
          <p:cNvPr id="12" name="TextBox 11"/>
          <p:cNvSpPr txBox="1"/>
          <p:nvPr/>
        </p:nvSpPr>
        <p:spPr>
          <a:xfrm>
            <a:off x="960120" y="2807208"/>
            <a:ext cx="4632807" cy="1463040"/>
          </a:xfrm>
          <a:prstGeom prst="rect">
            <a:avLst/>
          </a:prstGeom>
          <a:noFill/>
        </p:spPr>
        <p:txBody>
          <a:bodyPr wrap="square" lIns="0" rIns="0" tIns="0" bIns="0" anchor="t">
            <a:spAutoFit/>
          </a:bodyPr>
          <a:lstStyle/>
          <a:p>
            <a:pPr algn="l">
              <a:lnSpc>
                <a:spcPct val="115000"/>
              </a:lnSpc>
            </a:pPr>
            <a:r>
              <a:rPr sz="2200" b="1" i="0">
                <a:solidFill>
                  <a:srgbClr val="1A1A1A"/>
                </a:solidFill>
                <a:latin typeface="Calibri"/>
              </a:rPr>
              <a:t>Route a request to the right approver, get a decision back, notify the requester.</a:t>
            </a:r>
          </a:p>
        </p:txBody>
      </p:sp>
      <p:sp>
        <p:nvSpPr>
          <p:cNvPr id="13" name="TextBox 12"/>
          <p:cNvSpPr txBox="1"/>
          <p:nvPr/>
        </p:nvSpPr>
        <p:spPr>
          <a:xfrm>
            <a:off x="960120" y="4361688"/>
            <a:ext cx="4632807" cy="1581912"/>
          </a:xfrm>
          <a:prstGeom prst="rect">
            <a:avLst/>
          </a:prstGeom>
          <a:noFill/>
        </p:spPr>
        <p:txBody>
          <a:bodyPr wrap="square" lIns="0" rIns="0" tIns="0" bIns="0" anchor="t">
            <a:spAutoFit/>
          </a:bodyPr>
          <a:lstStyle/>
          <a:p>
            <a:pPr algn="l">
              <a:lnSpc>
                <a:spcPct val="140000"/>
              </a:lnSpc>
            </a:pPr>
            <a:r>
              <a:rPr sz="1400" b="0" i="0">
                <a:solidFill>
                  <a:srgbClr val="4A4A4A"/>
                </a:solidFill>
                <a:latin typeface="Calibri"/>
              </a:rPr>
              <a:t>1st Bn, 99th Marines needs a request workflow. Submit → auto-route by dollar amount → approver acts → requester notified. SharePoint list, Power App form, Power Automate flow.</a:t>
            </a:r>
          </a:p>
        </p:txBody>
      </p:sp>
      <p:sp>
        <p:nvSpPr>
          <p:cNvPr id="14" name="Rectangle 13"/>
          <p:cNvSpPr/>
          <p:nvPr/>
        </p:nvSpPr>
        <p:spPr>
          <a:xfrm>
            <a:off x="6278727" y="2103120"/>
            <a:ext cx="5272887" cy="194310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53047" y="2331720"/>
            <a:ext cx="4724247" cy="274320"/>
          </a:xfrm>
          <a:prstGeom prst="rect">
            <a:avLst/>
          </a:prstGeom>
          <a:noFill/>
        </p:spPr>
        <p:txBody>
          <a:bodyPr wrap="square" lIns="0" rIns="0" tIns="0" bIns="0" anchor="t">
            <a:spAutoFit/>
          </a:bodyPr>
          <a:lstStyle/>
          <a:p>
            <a:pPr algn="l"/>
            <a:r>
              <a:rPr sz="1000" b="1" i="0" spc="250">
                <a:solidFill>
                  <a:srgbClr val="6E6E6E"/>
                </a:solidFill>
                <a:latin typeface="Calibri"/>
              </a:rPr>
              <a:t>MODE</a:t>
            </a:r>
          </a:p>
        </p:txBody>
      </p:sp>
      <p:sp>
        <p:nvSpPr>
          <p:cNvPr id="16" name="TextBox 15"/>
          <p:cNvSpPr txBox="1"/>
          <p:nvPr/>
        </p:nvSpPr>
        <p:spPr>
          <a:xfrm>
            <a:off x="6553047" y="2697480"/>
            <a:ext cx="4724247" cy="822960"/>
          </a:xfrm>
          <a:prstGeom prst="rect">
            <a:avLst/>
          </a:prstGeom>
          <a:noFill/>
        </p:spPr>
        <p:txBody>
          <a:bodyPr wrap="square" lIns="0" rIns="0" tIns="0" bIns="0">
            <a:spAutoFit/>
          </a:bodyPr>
          <a:lstStyle/>
          <a:p>
            <a:pPr algn="l"/>
            <a:r>
              <a:rPr sz="1500" b="1">
                <a:solidFill>
                  <a:srgbClr val="CC0000"/>
                </a:solidFill>
                <a:latin typeface="Calibri"/>
              </a:rPr>
              <a:t>Centaur</a:t>
            </a:r>
            <a:r>
              <a:rPr sz="1500">
                <a:solidFill>
                  <a:srgbClr val="1A1A1A"/>
                </a:solidFill>
                <a:latin typeface="Calibri"/>
              </a:rPr>
              <a:t> — rules and approvals matter</a:t>
            </a:r>
          </a:p>
        </p:txBody>
      </p:sp>
      <p:sp>
        <p:nvSpPr>
          <p:cNvPr id="17" name="TextBox 16"/>
          <p:cNvSpPr txBox="1"/>
          <p:nvPr/>
        </p:nvSpPr>
        <p:spPr>
          <a:xfrm>
            <a:off x="6553047" y="3611880"/>
            <a:ext cx="4724247" cy="251460"/>
          </a:xfrm>
          <a:prstGeom prst="rect">
            <a:avLst/>
          </a:prstGeom>
          <a:noFill/>
        </p:spPr>
        <p:txBody>
          <a:bodyPr wrap="square" lIns="0" rIns="0" tIns="0" bIns="0" anchor="t">
            <a:spAutoFit/>
          </a:bodyPr>
          <a:lstStyle/>
          <a:p>
            <a:pPr algn="l">
              <a:lnSpc>
                <a:spcPct val="135000"/>
              </a:lnSpc>
            </a:pPr>
            <a:r>
              <a:rPr sz="1200" b="0" i="0">
                <a:solidFill>
                  <a:srgbClr val="6E6E6E"/>
                </a:solidFill>
                <a:latin typeface="Calibri"/>
              </a:rPr>
              <a:t>High-stakes accuracy. Wrong approver = real consequences. Phase boundaries are non-negotiable.</a:t>
            </a:r>
          </a:p>
        </p:txBody>
      </p:sp>
      <p:sp>
        <p:nvSpPr>
          <p:cNvPr id="18" name="Rectangle 17"/>
          <p:cNvSpPr/>
          <p:nvPr/>
        </p:nvSpPr>
        <p:spPr>
          <a:xfrm>
            <a:off x="6278727" y="4274820"/>
            <a:ext cx="5272887" cy="194310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553047" y="4503420"/>
            <a:ext cx="4724247" cy="274320"/>
          </a:xfrm>
          <a:prstGeom prst="rect">
            <a:avLst/>
          </a:prstGeom>
          <a:noFill/>
        </p:spPr>
        <p:txBody>
          <a:bodyPr wrap="square" lIns="0" rIns="0" tIns="0" bIns="0" anchor="t">
            <a:spAutoFit/>
          </a:bodyPr>
          <a:lstStyle/>
          <a:p>
            <a:pPr algn="l"/>
            <a:r>
              <a:rPr sz="1000" b="1" i="0" spc="250">
                <a:solidFill>
                  <a:srgbClr val="6E6E6E"/>
                </a:solidFill>
                <a:latin typeface="Calibri"/>
              </a:rPr>
              <a:t>SUCCESS LOOKS LIKE</a:t>
            </a:r>
          </a:p>
        </p:txBody>
      </p:sp>
      <p:sp>
        <p:nvSpPr>
          <p:cNvPr id="20" name="TextBox 19"/>
          <p:cNvSpPr txBox="1"/>
          <p:nvPr/>
        </p:nvSpPr>
        <p:spPr>
          <a:xfrm>
            <a:off x="6553047" y="4869180"/>
            <a:ext cx="4724247" cy="822960"/>
          </a:xfrm>
          <a:prstGeom prst="rect">
            <a:avLst/>
          </a:prstGeom>
          <a:noFill/>
        </p:spPr>
        <p:txBody>
          <a:bodyPr wrap="square" lIns="0" rIns="0" tIns="0" bIns="0" anchor="t">
            <a:spAutoFit/>
          </a:bodyPr>
          <a:lstStyle/>
          <a:p>
            <a:pPr algn="l">
              <a:lnSpc>
                <a:spcPct val="130000"/>
              </a:lnSpc>
            </a:pPr>
            <a:r>
              <a:rPr sz="1500" b="0" i="0">
                <a:solidFill>
                  <a:srgbClr val="1A1A1A"/>
                </a:solidFill>
                <a:latin typeface="Calibri"/>
              </a:rPr>
              <a:t>A $400, $1,200, and $3,000 test request each route correctly, and the requester gets the right notification.</a:t>
            </a:r>
          </a:p>
        </p:txBody>
      </p:sp>
      <p:sp>
        <p:nvSpPr>
          <p:cNvPr id="21" name="TextBox 20"/>
          <p:cNvSpPr txBox="1"/>
          <p:nvPr/>
        </p:nvSpPr>
        <p:spPr>
          <a:xfrm>
            <a:off x="6553047" y="5783580"/>
            <a:ext cx="4724247" cy="251460"/>
          </a:xfrm>
          <a:prstGeom prst="rect">
            <a:avLst/>
          </a:prstGeom>
          <a:noFill/>
        </p:spPr>
        <p:txBody>
          <a:bodyPr wrap="square" lIns="0" rIns="0" tIns="0" bIns="0" anchor="t">
            <a:spAutoFit/>
          </a:bodyPr>
          <a:lstStyle/>
          <a:p>
            <a:pPr algn="l">
              <a:lnSpc>
                <a:spcPct val="135000"/>
              </a:lnSpc>
            </a:pPr>
            <a:r>
              <a:rPr sz="1200" b="0" i="0">
                <a:solidFill>
                  <a:srgbClr val="6E6E6E"/>
                </a:solidFill>
                <a:latin typeface="Calibri"/>
              </a:rPr>
              <a:t>Bonus: approver timeout escalates after 48 hours.</a:t>
            </a:r>
          </a:p>
        </p:txBody>
      </p:sp>
      <p:sp>
        <p:nvSpPr>
          <p:cNvPr id="22" name="TextBox 21"/>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23" name="TextBox 22"/>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10 / 32</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#1 · PHASE 1</a:t>
            </a:r>
          </a:p>
        </p:txBody>
      </p:sp>
      <p:sp>
        <p:nvSpPr>
          <p:cNvPr id="6" name="Rounded Rectangle 5"/>
          <p:cNvSpPr/>
          <p:nvPr/>
        </p:nvSpPr>
        <p:spPr>
          <a:xfrm>
            <a:off x="8479231" y="466344"/>
            <a:ext cx="3072384"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10 minutes · No AI yet</a:t>
            </a:r>
          </a:p>
        </p:txBody>
      </p:sp>
      <p:sp>
        <p:nvSpPr>
          <p:cNvPr id="7" name="TextBox 6"/>
          <p:cNvSpPr txBox="1"/>
          <p:nvPr/>
        </p:nvSpPr>
        <p:spPr>
          <a:xfrm>
            <a:off x="640080" y="1005840"/>
            <a:ext cx="10911535" cy="77724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Whiteboard first. AI never.</a:t>
            </a:r>
          </a:p>
        </p:txBody>
      </p:sp>
      <p:sp>
        <p:nvSpPr>
          <p:cNvPr id="8" name="Rectangle 7"/>
          <p:cNvSpPr/>
          <p:nvPr/>
        </p:nvSpPr>
        <p:spPr>
          <a:xfrm>
            <a:off x="640080" y="187452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194560"/>
            <a:ext cx="10911535" cy="4023360"/>
          </a:xfrm>
          <a:prstGeom prst="rect">
            <a:avLst/>
          </a:prstGeom>
          <a:noFill/>
        </p:spPr>
        <p:txBody>
          <a:bodyPr wrap="square" lIns="0" rIns="0" tIns="0" bIns="0" anchor="t">
            <a:spAutoFit/>
          </a:bodyPr>
          <a:lstStyle/>
          <a:p>
            <a:pPr algn="l">
              <a:lnSpc>
                <a:spcPct val="135000"/>
              </a:lnSpc>
            </a:pPr>
            <a:r>
              <a:rPr sz="1800" b="0" i="0">
                <a:solidFill>
                  <a:srgbClr val="4A4A4A"/>
                </a:solidFill>
                <a:latin typeface="Calibri"/>
              </a:rPr>
              <a:t>Define every business rule, every data flow, every edge case. On paper or a whiteboard. The quality of your design decides the quality of the final product.</a:t>
            </a:r>
          </a:p>
          <a:p>
            <a:pPr algn="l">
              <a:lnSpc>
                <a:spcPct val="130000"/>
              </a:lnSpc>
              <a:spcAft>
                <a:spcPts val="600"/>
              </a:spcAft>
            </a:pPr>
            <a:r>
              <a:rPr sz="1800" b="1">
                <a:solidFill>
                  <a:srgbClr val="CC0000"/>
                </a:solidFill>
                <a:latin typeface="Calibri"/>
              </a:rPr>
              <a:t>▪  </a:t>
            </a:r>
            <a:r>
              <a:rPr sz="1800" b="0" i="0">
                <a:solidFill>
                  <a:srgbClr val="1A1A1A"/>
                </a:solidFill>
                <a:latin typeface="Calibri"/>
              </a:rPr>
              <a:t>Business rules — Who approves what, at what threshold?</a:t>
            </a:r>
          </a:p>
          <a:p>
            <a:pPr algn="l">
              <a:lnSpc>
                <a:spcPct val="130000"/>
              </a:lnSpc>
              <a:spcAft>
                <a:spcPts val="600"/>
              </a:spcAft>
            </a:pPr>
            <a:r>
              <a:rPr sz="1800" b="1">
                <a:solidFill>
                  <a:srgbClr val="CC0000"/>
                </a:solidFill>
                <a:latin typeface="Calibri"/>
              </a:rPr>
              <a:t>▪  </a:t>
            </a:r>
            <a:r>
              <a:rPr sz="1800" b="0" i="0">
                <a:solidFill>
                  <a:srgbClr val="1A1A1A"/>
                </a:solidFill>
                <a:latin typeface="Calibri"/>
              </a:rPr>
              <a:t>Data flow — Form → list → notification → action → notification</a:t>
            </a:r>
          </a:p>
          <a:p>
            <a:pPr algn="l">
              <a:lnSpc>
                <a:spcPct val="130000"/>
              </a:lnSpc>
              <a:spcAft>
                <a:spcPts val="600"/>
              </a:spcAft>
            </a:pPr>
            <a:r>
              <a:rPr sz="1800" b="1">
                <a:solidFill>
                  <a:srgbClr val="CC0000"/>
                </a:solidFill>
                <a:latin typeface="Calibri"/>
              </a:rPr>
              <a:t>▪  </a:t>
            </a:r>
            <a:r>
              <a:rPr sz="1800" b="0" i="0">
                <a:solidFill>
                  <a:srgbClr val="1A1A1A"/>
                </a:solidFill>
                <a:latin typeface="Calibri"/>
              </a:rPr>
              <a:t>Notifications — Requester, approver, admin — what does each one need?</a:t>
            </a:r>
          </a:p>
          <a:p>
            <a:pPr algn="l">
              <a:lnSpc>
                <a:spcPct val="130000"/>
              </a:lnSpc>
              <a:spcAft>
                <a:spcPts val="600"/>
              </a:spcAft>
            </a:pPr>
            <a:r>
              <a:rPr sz="1800" b="1">
                <a:solidFill>
                  <a:srgbClr val="CC0000"/>
                </a:solidFill>
                <a:latin typeface="Calibri"/>
              </a:rPr>
              <a:t>▪  </a:t>
            </a:r>
            <a:r>
              <a:rPr sz="1800" b="0" i="0">
                <a:solidFill>
                  <a:srgbClr val="1A1A1A"/>
                </a:solidFill>
                <a:latin typeface="Calibri"/>
              </a:rPr>
              <a:t>Edge cases — Approver on leave, request withdrawn, duplicate submission</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11 / 32</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A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640080" y="1097280"/>
            <a:ext cx="4480560" cy="457200"/>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137160" rIns="137160"/>
          <a:lstStyle/>
          <a:p>
            <a:pPr algn="ctr"/>
            <a:r>
              <a:rPr sz="1200" b="1" i="0" spc="150">
                <a:solidFill>
                  <a:srgbClr val="1A1A1A"/>
                </a:solidFill>
                <a:latin typeface="Calibri"/>
              </a:rPr>
              <a:t>Switch to Power Platform — Now</a:t>
            </a:r>
          </a:p>
        </p:txBody>
      </p:sp>
      <p:sp>
        <p:nvSpPr>
          <p:cNvPr id="6" name="TextBox 5"/>
          <p:cNvSpPr txBox="1"/>
          <p:nvPr/>
        </p:nvSpPr>
        <p:spPr>
          <a:xfrm>
            <a:off x="640080" y="2103120"/>
            <a:ext cx="10911535" cy="1463040"/>
          </a:xfrm>
          <a:prstGeom prst="rect">
            <a:avLst/>
          </a:prstGeom>
          <a:noFill/>
        </p:spPr>
        <p:txBody>
          <a:bodyPr wrap="square" lIns="0" rIns="0" tIns="0" bIns="0" anchor="t">
            <a:spAutoFit/>
          </a:bodyPr>
          <a:lstStyle/>
          <a:p>
            <a:pPr algn="l">
              <a:lnSpc>
                <a:spcPct val="105000"/>
              </a:lnSpc>
            </a:pPr>
            <a:r>
              <a:rPr sz="4200" b="1" i="0">
                <a:solidFill>
                  <a:srgbClr val="1A1A1A"/>
                </a:solidFill>
                <a:latin typeface="Calibri"/>
              </a:rPr>
              <a:t>Open SharePoint. Build the list. Then Integrate it.</a:t>
            </a:r>
          </a:p>
        </p:txBody>
      </p:sp>
      <p:sp>
        <p:nvSpPr>
          <p:cNvPr id="7" name="TextBox 6"/>
          <p:cNvSpPr txBox="1"/>
          <p:nvPr/>
        </p:nvSpPr>
        <p:spPr>
          <a:xfrm>
            <a:off x="640080" y="3657600"/>
            <a:ext cx="10911535" cy="1371600"/>
          </a:xfrm>
          <a:prstGeom prst="rect">
            <a:avLst/>
          </a:prstGeom>
          <a:noFill/>
        </p:spPr>
        <p:txBody>
          <a:bodyPr wrap="square" lIns="0" rIns="0" tIns="0" bIns="0" anchor="t">
            <a:spAutoFit/>
          </a:bodyPr>
          <a:lstStyle/>
          <a:p>
            <a:pPr algn="l">
              <a:lnSpc>
                <a:spcPct val="140000"/>
              </a:lnSpc>
            </a:pPr>
            <a:r>
              <a:rPr sz="1600" b="0" i="0">
                <a:solidFill>
                  <a:srgbClr val="4A4A4A"/>
                </a:solidFill>
                <a:latin typeface="Calibri"/>
              </a:rPr>
              <a:t>We leave the deck for the next ~40 minutes. I'll walk you through the canonical prompt sequence on the projector. Open your AI tool side-by-side with Power Apps.</a:t>
            </a:r>
          </a:p>
        </p:txBody>
      </p:sp>
      <p:sp>
        <p:nvSpPr>
          <p:cNvPr id="8" name="Rounded Rectangle 7"/>
          <p:cNvSpPr/>
          <p:nvPr/>
        </p:nvSpPr>
        <p:spPr>
          <a:xfrm>
            <a:off x="640080" y="5120640"/>
            <a:ext cx="347472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SharePoint · Leave Requests list</a:t>
            </a:r>
          </a:p>
        </p:txBody>
      </p:sp>
      <p:sp>
        <p:nvSpPr>
          <p:cNvPr id="9" name="Rounded Rectangle 8"/>
          <p:cNvSpPr/>
          <p:nvPr/>
        </p:nvSpPr>
        <p:spPr>
          <a:xfrm>
            <a:off x="4279392" y="5120640"/>
            <a:ext cx="3749039"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Power Apps · Integrate → Create app</a:t>
            </a:r>
          </a:p>
        </p:txBody>
      </p:sp>
      <p:sp>
        <p:nvSpPr>
          <p:cNvPr id="10" name="Rounded Rectangle 9"/>
          <p:cNvSpPr/>
          <p:nvPr/>
        </p:nvSpPr>
        <p:spPr>
          <a:xfrm>
            <a:off x="8193023" y="5120640"/>
            <a:ext cx="320040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Power Automate · routing flow</a:t>
            </a:r>
          </a:p>
        </p:txBody>
      </p:sp>
      <p:sp>
        <p:nvSpPr>
          <p:cNvPr id="11" name="Rounded Rectangle 10"/>
          <p:cNvSpPr/>
          <p:nvPr/>
        </p:nvSpPr>
        <p:spPr>
          <a:xfrm>
            <a:off x="640080" y="5577840"/>
            <a:ext cx="365760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Approvals · if connector available</a:t>
            </a:r>
          </a:p>
        </p:txBody>
      </p:sp>
      <p:sp>
        <p:nvSpPr>
          <p:cNvPr id="12" name="TextBox 11"/>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3" name="TextBox 12"/>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12 / 32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640080" y="274320"/>
            <a:ext cx="4133087" cy="329184"/>
          </a:xfrm>
          <a:prstGeom prst="roundRect">
            <a:avLst>
              <a:gd name="adj" fmla="val 50000"/>
            </a:avLst>
          </a:prstGeom>
          <a:solidFill>
            <a:srgbClr val="F1EFE9"/>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a:lstStyle/>
          <a:p>
            <a:pPr algn="ctr"/>
            <a:r>
              <a:rPr sz="1000" b="1" i="0" spc="150">
                <a:solidFill>
                  <a:srgbClr val="4A4A4A"/>
                </a:solidFill>
                <a:latin typeface="Calibri"/>
              </a:rPr>
              <a:t>Back to deck · Build #1 debrief</a:t>
            </a:r>
          </a:p>
        </p:txBody>
      </p:sp>
      <p:sp>
        <p:nvSpPr>
          <p:cNvPr id="6" name="TextBox 5"/>
          <p:cNvSpPr txBox="1"/>
          <p:nvPr/>
        </p:nvSpPr>
        <p:spPr>
          <a:xfrm>
            <a:off x="640080" y="86868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#1 · DEBRIEF</a:t>
            </a:r>
          </a:p>
        </p:txBody>
      </p:sp>
      <p:sp>
        <p:nvSpPr>
          <p:cNvPr id="7" name="Rounded Rectangle 6"/>
          <p:cNvSpPr/>
          <p:nvPr/>
        </p:nvSpPr>
        <p:spPr>
          <a:xfrm>
            <a:off x="10024567" y="832104"/>
            <a:ext cx="1527048"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5 minutes</a:t>
            </a:r>
          </a:p>
        </p:txBody>
      </p:sp>
      <p:sp>
        <p:nvSpPr>
          <p:cNvPr id="8" name="TextBox 7"/>
          <p:cNvSpPr txBox="1"/>
          <p:nvPr/>
        </p:nvSpPr>
        <p:spPr>
          <a:xfrm>
            <a:off x="640080" y="1371600"/>
            <a:ext cx="10911535" cy="91440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What centaur cost you. What it bought you.</a:t>
            </a:r>
          </a:p>
        </p:txBody>
      </p:sp>
      <p:sp>
        <p:nvSpPr>
          <p:cNvPr id="9" name="Rectangle 8"/>
          <p:cNvSpPr/>
          <p:nvPr/>
        </p:nvSpPr>
        <p:spPr>
          <a:xfrm>
            <a:off x="640080" y="22402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40080" y="2560320"/>
            <a:ext cx="5272887"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05840" y="2880360"/>
            <a:ext cx="4541367" cy="457200"/>
          </a:xfrm>
          <a:prstGeom prst="rect">
            <a:avLst/>
          </a:prstGeom>
          <a:noFill/>
        </p:spPr>
        <p:txBody>
          <a:bodyPr wrap="square" lIns="0" rIns="0" tIns="0" bIns="0" anchor="t">
            <a:spAutoFit/>
          </a:bodyPr>
          <a:lstStyle/>
          <a:p>
            <a:pPr algn="l"/>
            <a:r>
              <a:rPr sz="2000" b="1" i="0">
                <a:solidFill>
                  <a:srgbClr val="1A1A1A"/>
                </a:solidFill>
                <a:latin typeface="Calibri"/>
              </a:rPr>
              <a:t>What it cost</a:t>
            </a:r>
          </a:p>
        </p:txBody>
      </p:sp>
      <p:sp>
        <p:nvSpPr>
          <p:cNvPr id="12" name="TextBox 11"/>
          <p:cNvSpPr txBox="1"/>
          <p:nvPr/>
        </p:nvSpPr>
        <p:spPr>
          <a:xfrm>
            <a:off x="1005840" y="3383280"/>
            <a:ext cx="4541367" cy="2606040"/>
          </a:xfrm>
          <a:prstGeom prst="rect">
            <a:avLst/>
          </a:prstGeom>
          <a:noFill/>
        </p:spPr>
        <p:txBody>
          <a:bodyPr wrap="square" lIns="0" rIns="0" tIns="0" bIns="0">
            <a:spAutoFit/>
          </a:bodyPr>
          <a:lstStyle/>
          <a:p>
            <a:pPr algn="l"/>
            <a:r>
              <a:rPr sz="1500" b="1">
                <a:solidFill>
                  <a:srgbClr val="CC0000"/>
                </a:solidFill>
                <a:latin typeface="Calibri"/>
              </a:rPr>
              <a:t>▪  </a:t>
            </a:r>
            <a:r>
              <a:rPr sz="1500">
                <a:solidFill>
                  <a:srgbClr val="1A1A1A"/>
                </a:solidFill>
                <a:latin typeface="Calibri"/>
              </a:rPr>
              <a:t>Ten minutes on a whiteboard before any code</a:t>
            </a:r>
          </a:p>
          <a:p>
            <a:pPr algn="l">
              <a:lnSpc>
                <a:spcPct val="130000"/>
              </a:lnSpc>
              <a:spcAft>
                <a:spcPts val="600"/>
              </a:spcAft>
            </a:pPr>
            <a:r>
              <a:rPr sz="1500" b="1">
                <a:solidFill>
                  <a:srgbClr val="CC0000"/>
                </a:solidFill>
                <a:latin typeface="Calibri"/>
              </a:rPr>
              <a:t>▪  </a:t>
            </a:r>
            <a:r>
              <a:rPr sz="1500" b="0" i="0">
                <a:solidFill>
                  <a:srgbClr val="1A1A1A"/>
                </a:solidFill>
                <a:latin typeface="Calibri"/>
              </a:rPr>
              <a:t>A verification checkpoint at every phase boundary</a:t>
            </a:r>
          </a:p>
          <a:p>
            <a:pPr algn="l">
              <a:lnSpc>
                <a:spcPct val="130000"/>
              </a:lnSpc>
              <a:spcAft>
                <a:spcPts val="600"/>
              </a:spcAft>
            </a:pPr>
            <a:r>
              <a:rPr sz="1500" b="1">
                <a:solidFill>
                  <a:srgbClr val="CC0000"/>
                </a:solidFill>
                <a:latin typeface="Calibri"/>
              </a:rPr>
              <a:t>▪  </a:t>
            </a:r>
            <a:r>
              <a:rPr sz="1500" b="0" i="0">
                <a:solidFill>
                  <a:srgbClr val="1A1A1A"/>
                </a:solidFill>
                <a:latin typeface="Calibri"/>
              </a:rPr>
              <a:t>Slower than “just ask AI to build it”</a:t>
            </a:r>
          </a:p>
        </p:txBody>
      </p:sp>
      <p:sp>
        <p:nvSpPr>
          <p:cNvPr id="13" name="Rectangle 12"/>
          <p:cNvSpPr/>
          <p:nvPr/>
        </p:nvSpPr>
        <p:spPr>
          <a:xfrm>
            <a:off x="6278727" y="2560320"/>
            <a:ext cx="5272887"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44487" y="2880360"/>
            <a:ext cx="4541367" cy="457200"/>
          </a:xfrm>
          <a:prstGeom prst="rect">
            <a:avLst/>
          </a:prstGeom>
          <a:noFill/>
        </p:spPr>
        <p:txBody>
          <a:bodyPr wrap="square" lIns="0" rIns="0" tIns="0" bIns="0" anchor="t">
            <a:spAutoFit/>
          </a:bodyPr>
          <a:lstStyle/>
          <a:p>
            <a:pPr algn="l"/>
            <a:r>
              <a:rPr sz="2000" b="1" i="0">
                <a:solidFill>
                  <a:srgbClr val="1A1A1A"/>
                </a:solidFill>
                <a:latin typeface="Calibri"/>
              </a:rPr>
              <a:t>What it bought</a:t>
            </a:r>
          </a:p>
        </p:txBody>
      </p:sp>
      <p:sp>
        <p:nvSpPr>
          <p:cNvPr id="15" name="TextBox 14"/>
          <p:cNvSpPr txBox="1"/>
          <p:nvPr/>
        </p:nvSpPr>
        <p:spPr>
          <a:xfrm>
            <a:off x="6644487" y="3383280"/>
            <a:ext cx="4541367" cy="2606040"/>
          </a:xfrm>
          <a:prstGeom prst="rect">
            <a:avLst/>
          </a:prstGeom>
          <a:noFill/>
        </p:spPr>
        <p:txBody>
          <a:bodyPr wrap="square" lIns="0" rIns="0" tIns="0" bIns="0">
            <a:spAutoFit/>
          </a:bodyPr>
          <a:lstStyle/>
          <a:p>
            <a:pPr algn="l"/>
            <a:r>
              <a:rPr sz="1500" b="1">
                <a:solidFill>
                  <a:srgbClr val="CC0000"/>
                </a:solidFill>
                <a:latin typeface="Calibri"/>
              </a:rPr>
              <a:t>▪  </a:t>
            </a:r>
            <a:r>
              <a:rPr sz="1500">
                <a:solidFill>
                  <a:srgbClr val="1A1A1A"/>
                </a:solidFill>
                <a:latin typeface="Calibri"/>
              </a:rPr>
              <a:t>A workflow you'd actually deploy to your section</a:t>
            </a:r>
          </a:p>
          <a:p>
            <a:pPr algn="l">
              <a:lnSpc>
                <a:spcPct val="130000"/>
              </a:lnSpc>
              <a:spcAft>
                <a:spcPts val="600"/>
              </a:spcAft>
            </a:pPr>
            <a:r>
              <a:rPr sz="1500" b="1">
                <a:solidFill>
                  <a:srgbClr val="CC0000"/>
                </a:solidFill>
                <a:latin typeface="Calibri"/>
              </a:rPr>
              <a:t>▪  </a:t>
            </a:r>
            <a:r>
              <a:rPr sz="1500" b="0" i="0">
                <a:solidFill>
                  <a:srgbClr val="1A1A1A"/>
                </a:solidFill>
                <a:latin typeface="Calibri"/>
              </a:rPr>
              <a:t>Errors caught at the boundary, not in production</a:t>
            </a:r>
          </a:p>
          <a:p>
            <a:pPr algn="l">
              <a:lnSpc>
                <a:spcPct val="130000"/>
              </a:lnSpc>
              <a:spcAft>
                <a:spcPts val="600"/>
              </a:spcAft>
            </a:pPr>
            <a:r>
              <a:rPr sz="1500" b="1">
                <a:solidFill>
                  <a:srgbClr val="CC0000"/>
                </a:solidFill>
                <a:latin typeface="Calibri"/>
              </a:rPr>
              <a:t>▪  </a:t>
            </a:r>
            <a:r>
              <a:rPr sz="1500" b="0" i="0">
                <a:solidFill>
                  <a:srgbClr val="1A1A1A"/>
                </a:solidFill>
                <a:latin typeface="Calibri"/>
              </a:rPr>
              <a:t>A design document, in your handwriting, that survives the build</a:t>
            </a:r>
          </a:p>
        </p:txBody>
      </p:sp>
      <p:sp>
        <p:nvSpPr>
          <p:cNvPr id="16" name="TextBox 15"/>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7" name="TextBox 16"/>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13 / 32</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058400" cy="365760"/>
          </a:xfrm>
          <a:prstGeom prst="rect">
            <a:avLst/>
          </a:prstGeom>
          <a:noFill/>
        </p:spPr>
        <p:txBody>
          <a:bodyPr wrap="square" lIns="0" rIns="0" tIns="0" bIns="0" anchor="t">
            <a:spAutoFit/>
          </a:bodyPr>
          <a:lstStyle/>
          <a:p>
            <a:pPr algn="l"/>
            <a:r>
              <a:rPr sz="1200" b="1" i="0" spc="300">
                <a:solidFill>
                  <a:srgbClr val="F5D130"/>
                </a:solidFill>
                <a:latin typeface="Calibri"/>
              </a:rPr>
              <a:t>MODULE 3 · DURING THE BREAK</a:t>
            </a:r>
          </a:p>
        </p:txBody>
      </p:sp>
      <p:sp>
        <p:nvSpPr>
          <p:cNvPr id="6" name="TextBox 5"/>
          <p:cNvSpPr txBox="1"/>
          <p:nvPr/>
        </p:nvSpPr>
        <p:spPr>
          <a:xfrm>
            <a:off x="640080" y="2377440"/>
            <a:ext cx="10058400" cy="219456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Failure Sharing.</a:t>
            </a:r>
          </a:p>
        </p:txBody>
      </p:sp>
      <p:sp>
        <p:nvSpPr>
          <p:cNvPr id="7" name="Rectangle 6"/>
          <p:cNvSpPr/>
          <p:nvPr/>
        </p:nvSpPr>
        <p:spPr>
          <a:xfrm>
            <a:off x="640080" y="493776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5303520"/>
            <a:ext cx="2450592" cy="329184"/>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1A1A1A"/>
                </a:solidFill>
                <a:latin typeface="Calibri"/>
              </a:rPr>
              <a:t>15 minutes total</a:t>
            </a:r>
          </a:p>
        </p:txBody>
      </p:sp>
      <p:sp>
        <p:nvSpPr>
          <p:cNvPr id="9" name="Rounded Rectangle 8"/>
          <p:cNvSpPr/>
          <p:nvPr/>
        </p:nvSpPr>
        <p:spPr>
          <a:xfrm>
            <a:off x="3255264" y="5303520"/>
            <a:ext cx="3520440" cy="329184"/>
          </a:xfrm>
          <a:prstGeom prst="roundRect">
            <a:avLst>
              <a:gd name="adj" fmla="val 50000"/>
            </a:avLst>
          </a:prstGeom>
          <a:noFill/>
          <a:ln w="9525">
            <a:solidFill>
              <a:srgbClr val="555555"/>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Quiet, open, attributable</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14 / 32</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1EF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640080"/>
            <a:ext cx="10911535" cy="365760"/>
          </a:xfrm>
          <a:prstGeom prst="rect">
            <a:avLst/>
          </a:prstGeom>
          <a:noFill/>
        </p:spPr>
        <p:txBody>
          <a:bodyPr wrap="square" lIns="0" rIns="0" tIns="0" bIns="0" anchor="t">
            <a:spAutoFit/>
          </a:bodyPr>
          <a:lstStyle/>
          <a:p>
            <a:pPr algn="l"/>
            <a:r>
              <a:rPr sz="1100" b="1" i="0" spc="250">
                <a:solidFill>
                  <a:srgbClr val="CC0000"/>
                </a:solidFill>
                <a:latin typeface="Calibri"/>
              </a:rPr>
              <a:t>OPEN DISCUSSION · 10 MINUTES</a:t>
            </a:r>
          </a:p>
        </p:txBody>
      </p:sp>
      <p:sp>
        <p:nvSpPr>
          <p:cNvPr id="6" name="TextBox 5"/>
          <p:cNvSpPr txBox="1"/>
          <p:nvPr/>
        </p:nvSpPr>
        <p:spPr>
          <a:xfrm>
            <a:off x="640080" y="1280160"/>
            <a:ext cx="10911535" cy="2194560"/>
          </a:xfrm>
          <a:prstGeom prst="rect">
            <a:avLst/>
          </a:prstGeom>
          <a:noFill/>
        </p:spPr>
        <p:txBody>
          <a:bodyPr wrap="square" lIns="0" rIns="0" tIns="0" bIns="0" anchor="t">
            <a:spAutoFit/>
          </a:bodyPr>
          <a:lstStyle/>
          <a:p>
            <a:pPr algn="l">
              <a:lnSpc>
                <a:spcPct val="110000"/>
              </a:lnSpc>
            </a:pPr>
            <a:r>
              <a:rPr sz="3400" b="1" i="0">
                <a:solidFill>
                  <a:srgbClr val="1A1A1A"/>
                </a:solidFill>
                <a:latin typeface="Calibri"/>
              </a:rPr>
              <a:t>What did AI get wrong? How did you catch it? What will you check next time?</a:t>
            </a:r>
          </a:p>
        </p:txBody>
      </p:sp>
      <p:sp>
        <p:nvSpPr>
          <p:cNvPr id="7" name="TextBox 6"/>
          <p:cNvSpPr txBox="1"/>
          <p:nvPr/>
        </p:nvSpPr>
        <p:spPr>
          <a:xfrm>
            <a:off x="640080" y="3383280"/>
            <a:ext cx="10911535" cy="914400"/>
          </a:xfrm>
          <a:prstGeom prst="rect">
            <a:avLst/>
          </a:prstGeom>
          <a:noFill/>
        </p:spPr>
        <p:txBody>
          <a:bodyPr wrap="square" lIns="0" rIns="0" tIns="0" bIns="0" anchor="t">
            <a:spAutoFit/>
          </a:bodyPr>
          <a:lstStyle/>
          <a:p>
            <a:pPr algn="l">
              <a:lnSpc>
                <a:spcPct val="140000"/>
              </a:lnSpc>
            </a:pPr>
            <a:r>
              <a:rPr sz="1600" b="0" i="1">
                <a:solidFill>
                  <a:srgbClr val="4A4A4A"/>
                </a:solidFill>
                <a:latin typeface="Calibri"/>
              </a:rPr>
              <a:t>Share one specific failure case. Skip the framing — we already know the build. Tell us what you saw and how you fixed it.</a:t>
            </a:r>
          </a:p>
        </p:txBody>
      </p:sp>
      <p:sp>
        <p:nvSpPr>
          <p:cNvPr id="8" name="TextBox 7"/>
          <p:cNvSpPr txBox="1"/>
          <p:nvPr/>
        </p:nvSpPr>
        <p:spPr>
          <a:xfrm>
            <a:off x="640080" y="4389120"/>
            <a:ext cx="10911535" cy="1828800"/>
          </a:xfrm>
          <a:prstGeom prst="rect">
            <a:avLst/>
          </a:prstGeom>
          <a:noFill/>
        </p:spPr>
        <p:txBody>
          <a:bodyPr wrap="square" lIns="0" rIns="0" tIns="0" bIns="0">
            <a:spAutoFit/>
          </a:bodyPr>
          <a:lstStyle/>
          <a:p>
            <a:r>
              <a:rPr sz="1400" b="1">
                <a:solidFill>
                  <a:srgbClr val="D4B11A"/>
                </a:solidFill>
                <a:latin typeface="Calibri"/>
              </a:rPr>
              <a:t>▪  </a:t>
            </a:r>
            <a:r>
              <a:rPr sz="1400">
                <a:solidFill>
                  <a:srgbClr val="4A4A4A"/>
                </a:solidFill>
                <a:latin typeface="Calibri"/>
              </a:rPr>
              <a:t>The exact AI output that was wrong</a:t>
            </a:r>
          </a:p>
          <a:p>
            <a:pPr algn="l">
              <a:lnSpc>
                <a:spcPct val="135000"/>
              </a:lnSpc>
              <a:spcAft>
                <a:spcPts val="400"/>
              </a:spcAft>
            </a:pPr>
            <a:r>
              <a:rPr sz="1400" b="1">
                <a:solidFill>
                  <a:srgbClr val="D4B11A"/>
                </a:solidFill>
                <a:latin typeface="Calibri"/>
              </a:rPr>
              <a:t>▪  </a:t>
            </a:r>
            <a:r>
              <a:rPr sz="1400" b="0" i="0">
                <a:solidFill>
                  <a:srgbClr val="4A4A4A"/>
                </a:solidFill>
                <a:latin typeface="Calibri"/>
              </a:rPr>
              <a:t>The phase, step, or test where you noticed</a:t>
            </a:r>
          </a:p>
          <a:p>
            <a:pPr algn="l">
              <a:lnSpc>
                <a:spcPct val="135000"/>
              </a:lnSpc>
              <a:spcAft>
                <a:spcPts val="400"/>
              </a:spcAft>
            </a:pPr>
            <a:r>
              <a:rPr sz="1400" b="1">
                <a:solidFill>
                  <a:srgbClr val="D4B11A"/>
                </a:solidFill>
                <a:latin typeface="Calibri"/>
              </a:rPr>
              <a:t>▪  </a:t>
            </a:r>
            <a:r>
              <a:rPr sz="1400" b="0" i="0">
                <a:solidFill>
                  <a:srgbClr val="4A4A4A"/>
                </a:solidFill>
                <a:latin typeface="Calibri"/>
              </a:rPr>
              <a:t>What you told the AI to fix it</a:t>
            </a:r>
          </a:p>
          <a:p>
            <a:pPr algn="l">
              <a:lnSpc>
                <a:spcPct val="135000"/>
              </a:lnSpc>
              <a:spcAft>
                <a:spcPts val="400"/>
              </a:spcAft>
            </a:pPr>
            <a:r>
              <a:rPr sz="1400" b="1">
                <a:solidFill>
                  <a:srgbClr val="D4B11A"/>
                </a:solidFill>
                <a:latin typeface="Calibri"/>
              </a:rPr>
              <a:t>▪  </a:t>
            </a:r>
            <a:r>
              <a:rPr sz="1400" b="0" i="0">
                <a:solidFill>
                  <a:srgbClr val="4A4A4A"/>
                </a:solidFill>
                <a:latin typeface="Calibri"/>
              </a:rPr>
              <a:t>One line you're adding to your verification checklist</a:t>
            </a:r>
          </a:p>
        </p:txBody>
      </p:sp>
      <p:sp>
        <p:nvSpPr>
          <p:cNvPr id="9" name="TextBox 8"/>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0" name="TextBox 9"/>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15 / 32</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2194560"/>
            <a:ext cx="10911535" cy="457200"/>
          </a:xfrm>
          <a:prstGeom prst="rect">
            <a:avLst/>
          </a:prstGeom>
          <a:noFill/>
        </p:spPr>
        <p:txBody>
          <a:bodyPr wrap="square" lIns="0" rIns="0" tIns="0" bIns="0" anchor="t">
            <a:spAutoFit/>
          </a:bodyPr>
          <a:lstStyle/>
          <a:p>
            <a:pPr algn="ctr"/>
            <a:r>
              <a:rPr sz="1400" b="1" i="0" spc="400">
                <a:solidFill>
                  <a:srgbClr val="F5D130"/>
                </a:solidFill>
                <a:latin typeface="Calibri"/>
              </a:rPr>
              <a:t>BREAK</a:t>
            </a:r>
          </a:p>
        </p:txBody>
      </p:sp>
      <p:sp>
        <p:nvSpPr>
          <p:cNvPr id="6" name="TextBox 5"/>
          <p:cNvSpPr txBox="1"/>
          <p:nvPr/>
        </p:nvSpPr>
        <p:spPr>
          <a:xfrm>
            <a:off x="640080" y="2743200"/>
            <a:ext cx="10911535" cy="1828800"/>
          </a:xfrm>
          <a:prstGeom prst="rect">
            <a:avLst/>
          </a:prstGeom>
          <a:noFill/>
        </p:spPr>
        <p:txBody>
          <a:bodyPr wrap="square" lIns="0" rIns="0" tIns="0" bIns="0" anchor="t">
            <a:spAutoFit/>
          </a:bodyPr>
          <a:lstStyle/>
          <a:p>
            <a:pPr algn="ctr">
              <a:lnSpc>
                <a:spcPct val="100000"/>
              </a:lnSpc>
            </a:pPr>
            <a:r>
              <a:rPr sz="9600" b="1" i="0">
                <a:solidFill>
                  <a:srgbClr val="FFFFFF"/>
                </a:solidFill>
                <a:latin typeface="Calibri"/>
              </a:rPr>
              <a:t>5 minutes</a:t>
            </a:r>
          </a:p>
        </p:txBody>
      </p:sp>
      <p:sp>
        <p:nvSpPr>
          <p:cNvPr id="7" name="TextBox 6"/>
          <p:cNvSpPr txBox="1"/>
          <p:nvPr/>
        </p:nvSpPr>
        <p:spPr>
          <a:xfrm>
            <a:off x="640080" y="4937760"/>
            <a:ext cx="10911535" cy="914400"/>
          </a:xfrm>
          <a:prstGeom prst="rect">
            <a:avLst/>
          </a:prstGeom>
          <a:noFill/>
        </p:spPr>
        <p:txBody>
          <a:bodyPr wrap="square" lIns="0" rIns="0" tIns="0" bIns="0" anchor="t">
            <a:spAutoFit/>
          </a:bodyPr>
          <a:lstStyle/>
          <a:p>
            <a:pPr algn="ctr">
              <a:lnSpc>
                <a:spcPct val="140000"/>
              </a:lnSpc>
            </a:pPr>
            <a:r>
              <a:rPr sz="1600" b="0" i="0">
                <a:solidFill>
                  <a:srgbClr val="C8C8C8"/>
                </a:solidFill>
                <a:latin typeface="Calibri"/>
              </a:rPr>
              <a:t>Stretch, refill, then we open Build #2 at the cyborg pace.</a:t>
            </a:r>
          </a:p>
        </p:txBody>
      </p:sp>
      <p:sp>
        <p:nvSpPr>
          <p:cNvPr id="8" name="TextBox 7"/>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9" name="TextBox 8"/>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16 / 32</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058400" cy="365760"/>
          </a:xfrm>
          <a:prstGeom prst="rect">
            <a:avLst/>
          </a:prstGeom>
          <a:noFill/>
        </p:spPr>
        <p:txBody>
          <a:bodyPr wrap="square" lIns="0" rIns="0" tIns="0" bIns="0" anchor="t">
            <a:spAutoFit/>
          </a:bodyPr>
          <a:lstStyle/>
          <a:p>
            <a:pPr algn="l"/>
            <a:r>
              <a:rPr sz="1200" b="1" i="0" spc="300">
                <a:solidFill>
                  <a:srgbClr val="F5D130"/>
                </a:solidFill>
                <a:latin typeface="Calibri"/>
              </a:rPr>
              <a:t>BUILD #2 OF 3 · MODULE 4</a:t>
            </a:r>
          </a:p>
        </p:txBody>
      </p:sp>
      <p:sp>
        <p:nvSpPr>
          <p:cNvPr id="6" name="TextBox 5"/>
          <p:cNvSpPr txBox="1"/>
          <p:nvPr/>
        </p:nvSpPr>
        <p:spPr>
          <a:xfrm>
            <a:off x="640080" y="2377440"/>
            <a:ext cx="10058400" cy="219456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Cyborg Mode.</a:t>
            </a:r>
          </a:p>
          <a:p>
            <a:pPr algn="l">
              <a:lnSpc>
                <a:spcPct val="100000"/>
              </a:lnSpc>
            </a:pPr>
            <a:r>
              <a:rPr sz="6400" b="1" i="0">
                <a:solidFill>
                  <a:srgbClr val="FFFFFF"/>
                </a:solidFill>
                <a:latin typeface="Calibri"/>
              </a:rPr>
              <a:t>Training Tracker.</a:t>
            </a:r>
          </a:p>
        </p:txBody>
      </p:sp>
      <p:sp>
        <p:nvSpPr>
          <p:cNvPr id="7" name="Rectangle 6"/>
          <p:cNvSpPr/>
          <p:nvPr/>
        </p:nvSpPr>
        <p:spPr>
          <a:xfrm>
            <a:off x="640080" y="493776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5303520"/>
            <a:ext cx="1737360" cy="329184"/>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1A1A1A"/>
                </a:solidFill>
                <a:latin typeface="Calibri"/>
              </a:rPr>
              <a:t>60 minutes</a:t>
            </a:r>
          </a:p>
        </p:txBody>
      </p:sp>
      <p:sp>
        <p:nvSpPr>
          <p:cNvPr id="9" name="Rounded Rectangle 8"/>
          <p:cNvSpPr/>
          <p:nvPr/>
        </p:nvSpPr>
        <p:spPr>
          <a:xfrm>
            <a:off x="2542032" y="5303520"/>
            <a:ext cx="3657600" cy="329184"/>
          </a:xfrm>
          <a:prstGeom prst="roundRect">
            <a:avLst>
              <a:gd name="adj" fmla="val 50000"/>
            </a:avLst>
          </a:prstGeom>
          <a:noFill/>
          <a:ln w="9525">
            <a:solidFill>
              <a:srgbClr val="555555"/>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No phases. Continuous conversation.</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17 / 32</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#2 · PRE-BUILD FRAMING</a:t>
            </a:r>
          </a:p>
        </p:txBody>
      </p:sp>
      <p:sp>
        <p:nvSpPr>
          <p:cNvPr id="6" name="Rounded Rectangle 5"/>
          <p:cNvSpPr/>
          <p:nvPr/>
        </p:nvSpPr>
        <p:spPr>
          <a:xfrm>
            <a:off x="10180015" y="466344"/>
            <a:ext cx="1371600" cy="310896"/>
          </a:xfrm>
          <a:prstGeom prst="roundRect">
            <a:avLst>
              <a:gd name="adj" fmla="val 50000"/>
            </a:avLst>
          </a:prstGeom>
          <a:solidFill>
            <a:srgbClr val="CC0000"/>
          </a:solidFill>
          <a:ln w="9525">
            <a:solidFill>
              <a:srgbClr val="A3000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Cyborg</a:t>
            </a:r>
          </a:p>
        </p:txBody>
      </p:sp>
      <p:sp>
        <p:nvSpPr>
          <p:cNvPr id="7" name="TextBox 6"/>
          <p:cNvSpPr txBox="1"/>
          <p:nvPr/>
        </p:nvSpPr>
        <p:spPr>
          <a:xfrm>
            <a:off x="640080" y="1005840"/>
            <a:ext cx="10911535" cy="82296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Discover the requirements as you build.</a:t>
            </a:r>
          </a:p>
        </p:txBody>
      </p:sp>
      <p:sp>
        <p:nvSpPr>
          <p:cNvPr id="8" name="Rectangle 7"/>
          <p:cNvSpPr/>
          <p:nvPr/>
        </p:nvSpPr>
        <p:spPr>
          <a:xfrm>
            <a:off x="640080" y="17830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640080" y="2103120"/>
            <a:ext cx="5272887" cy="41148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40080" y="2103120"/>
            <a:ext cx="54864" cy="41148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423160"/>
            <a:ext cx="4632807" cy="274320"/>
          </a:xfrm>
          <a:prstGeom prst="rect">
            <a:avLst/>
          </a:prstGeom>
          <a:noFill/>
        </p:spPr>
        <p:txBody>
          <a:bodyPr wrap="square" lIns="0" rIns="0" tIns="0" bIns="0" anchor="t">
            <a:spAutoFit/>
          </a:bodyPr>
          <a:lstStyle/>
          <a:p>
            <a:pPr algn="l"/>
            <a:r>
              <a:rPr sz="1000" b="1" i="0" spc="250">
                <a:solidFill>
                  <a:srgbClr val="CC0000"/>
                </a:solidFill>
                <a:latin typeface="Calibri"/>
              </a:rPr>
              <a:t>THE PROBLEM</a:t>
            </a:r>
          </a:p>
        </p:txBody>
      </p:sp>
      <p:sp>
        <p:nvSpPr>
          <p:cNvPr id="12" name="TextBox 11"/>
          <p:cNvSpPr txBox="1"/>
          <p:nvPr/>
        </p:nvSpPr>
        <p:spPr>
          <a:xfrm>
            <a:off x="960120" y="2807208"/>
            <a:ext cx="4632807" cy="1463040"/>
          </a:xfrm>
          <a:prstGeom prst="rect">
            <a:avLst/>
          </a:prstGeom>
          <a:noFill/>
        </p:spPr>
        <p:txBody>
          <a:bodyPr wrap="square" lIns="0" rIns="0" tIns="0" bIns="0" anchor="t">
            <a:spAutoFit/>
          </a:bodyPr>
          <a:lstStyle/>
          <a:p>
            <a:pPr algn="l">
              <a:lnSpc>
                <a:spcPct val="115000"/>
              </a:lnSpc>
            </a:pPr>
            <a:r>
              <a:rPr sz="2200" b="1" i="0">
                <a:solidFill>
                  <a:srgbClr val="1A1A1A"/>
                </a:solidFill>
                <a:latin typeface="Calibri"/>
              </a:rPr>
              <a:t>"I need to see which Marines have completed which training events."</a:t>
            </a:r>
          </a:p>
        </p:txBody>
      </p:sp>
      <p:sp>
        <p:nvSpPr>
          <p:cNvPr id="13" name="TextBox 12"/>
          <p:cNvSpPr txBox="1"/>
          <p:nvPr/>
        </p:nvSpPr>
        <p:spPr>
          <a:xfrm>
            <a:off x="960120" y="4361688"/>
            <a:ext cx="4632807" cy="1581912"/>
          </a:xfrm>
          <a:prstGeom prst="rect">
            <a:avLst/>
          </a:prstGeom>
          <a:noFill/>
        </p:spPr>
        <p:txBody>
          <a:bodyPr wrap="square" lIns="0" rIns="0" tIns="0" bIns="0" anchor="t">
            <a:spAutoFit/>
          </a:bodyPr>
          <a:lstStyle/>
          <a:p>
            <a:pPr algn="l">
              <a:lnSpc>
                <a:spcPct val="140000"/>
              </a:lnSpc>
            </a:pPr>
            <a:r>
              <a:rPr sz="1400" b="0" i="0">
                <a:solidFill>
                  <a:srgbClr val="4A4A4A"/>
                </a:solidFill>
                <a:latin typeface="Calibri"/>
              </a:rPr>
              <a:t>Start with the rough need. Build a SharePoint data model, an input form, a Power BI dashboard with conditional formatting, and a calculated days-until-due column. Restructure the data when the dashboard tells you to.</a:t>
            </a:r>
          </a:p>
        </p:txBody>
      </p:sp>
      <p:sp>
        <p:nvSpPr>
          <p:cNvPr id="14" name="Rectangle 13"/>
          <p:cNvSpPr/>
          <p:nvPr/>
        </p:nvSpPr>
        <p:spPr>
          <a:xfrm>
            <a:off x="6278727" y="2103120"/>
            <a:ext cx="5272887" cy="194310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53047" y="2331720"/>
            <a:ext cx="4724247" cy="274320"/>
          </a:xfrm>
          <a:prstGeom prst="rect">
            <a:avLst/>
          </a:prstGeom>
          <a:noFill/>
        </p:spPr>
        <p:txBody>
          <a:bodyPr wrap="square" lIns="0" rIns="0" tIns="0" bIns="0" anchor="t">
            <a:spAutoFit/>
          </a:bodyPr>
          <a:lstStyle/>
          <a:p>
            <a:pPr algn="l"/>
            <a:r>
              <a:rPr sz="1000" b="1" i="0" spc="250">
                <a:solidFill>
                  <a:srgbClr val="6E6E6E"/>
                </a:solidFill>
                <a:latin typeface="Calibri"/>
              </a:rPr>
              <a:t>MODE</a:t>
            </a:r>
          </a:p>
        </p:txBody>
      </p:sp>
      <p:sp>
        <p:nvSpPr>
          <p:cNvPr id="16" name="TextBox 15"/>
          <p:cNvSpPr txBox="1"/>
          <p:nvPr/>
        </p:nvSpPr>
        <p:spPr>
          <a:xfrm>
            <a:off x="6553047" y="2697480"/>
            <a:ext cx="4724247" cy="822960"/>
          </a:xfrm>
          <a:prstGeom prst="rect">
            <a:avLst/>
          </a:prstGeom>
          <a:noFill/>
        </p:spPr>
        <p:txBody>
          <a:bodyPr wrap="square" lIns="0" rIns="0" tIns="0" bIns="0">
            <a:spAutoFit/>
          </a:bodyPr>
          <a:lstStyle/>
          <a:p>
            <a:pPr algn="l"/>
            <a:r>
              <a:rPr sz="1500" b="1">
                <a:solidFill>
                  <a:srgbClr val="D4B11A"/>
                </a:solidFill>
                <a:latin typeface="Calibri"/>
              </a:rPr>
              <a:t>Cyborg</a:t>
            </a:r>
            <a:r>
              <a:rPr sz="1500">
                <a:solidFill>
                  <a:srgbClr val="1A1A1A"/>
                </a:solidFill>
                <a:latin typeface="Calibri"/>
              </a:rPr>
              <a:t> — the right shape isn't obvious yet</a:t>
            </a:r>
          </a:p>
        </p:txBody>
      </p:sp>
      <p:sp>
        <p:nvSpPr>
          <p:cNvPr id="17" name="TextBox 16"/>
          <p:cNvSpPr txBox="1"/>
          <p:nvPr/>
        </p:nvSpPr>
        <p:spPr>
          <a:xfrm>
            <a:off x="6553047" y="3611880"/>
            <a:ext cx="4724247" cy="251460"/>
          </a:xfrm>
          <a:prstGeom prst="rect">
            <a:avLst/>
          </a:prstGeom>
          <a:noFill/>
        </p:spPr>
        <p:txBody>
          <a:bodyPr wrap="square" lIns="0" rIns="0" tIns="0" bIns="0" anchor="t">
            <a:spAutoFit/>
          </a:bodyPr>
          <a:lstStyle/>
          <a:p>
            <a:pPr algn="l">
              <a:lnSpc>
                <a:spcPct val="135000"/>
              </a:lnSpc>
            </a:pPr>
            <a:r>
              <a:rPr sz="1200" b="0" i="0">
                <a:solidFill>
                  <a:srgbClr val="6E6E6E"/>
                </a:solidFill>
                <a:latin typeface="Calibri"/>
              </a:rPr>
              <a:t>You'll change your mind about the data model at least once. That's the point.</a:t>
            </a:r>
          </a:p>
        </p:txBody>
      </p:sp>
      <p:sp>
        <p:nvSpPr>
          <p:cNvPr id="18" name="Rectangle 17"/>
          <p:cNvSpPr/>
          <p:nvPr/>
        </p:nvSpPr>
        <p:spPr>
          <a:xfrm>
            <a:off x="6278727" y="4274820"/>
            <a:ext cx="5272887" cy="194310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553047" y="4503420"/>
            <a:ext cx="4724247" cy="274320"/>
          </a:xfrm>
          <a:prstGeom prst="rect">
            <a:avLst/>
          </a:prstGeom>
          <a:noFill/>
        </p:spPr>
        <p:txBody>
          <a:bodyPr wrap="square" lIns="0" rIns="0" tIns="0" bIns="0" anchor="t">
            <a:spAutoFit/>
          </a:bodyPr>
          <a:lstStyle/>
          <a:p>
            <a:pPr algn="l"/>
            <a:r>
              <a:rPr sz="1000" b="1" i="0" spc="250">
                <a:solidFill>
                  <a:srgbClr val="6E6E6E"/>
                </a:solidFill>
                <a:latin typeface="Calibri"/>
              </a:rPr>
              <a:t>SUCCESS LOOKS LIKE</a:t>
            </a:r>
          </a:p>
        </p:txBody>
      </p:sp>
      <p:sp>
        <p:nvSpPr>
          <p:cNvPr id="20" name="TextBox 19"/>
          <p:cNvSpPr txBox="1"/>
          <p:nvPr/>
        </p:nvSpPr>
        <p:spPr>
          <a:xfrm>
            <a:off x="6553047" y="4869180"/>
            <a:ext cx="4724247" cy="822960"/>
          </a:xfrm>
          <a:prstGeom prst="rect">
            <a:avLst/>
          </a:prstGeom>
          <a:noFill/>
        </p:spPr>
        <p:txBody>
          <a:bodyPr wrap="square" lIns="0" rIns="0" tIns="0" bIns="0" anchor="t">
            <a:spAutoFit/>
          </a:bodyPr>
          <a:lstStyle/>
          <a:p>
            <a:pPr algn="l">
              <a:lnSpc>
                <a:spcPct val="130000"/>
              </a:lnSpc>
            </a:pPr>
            <a:r>
              <a:rPr sz="1500" b="0" i="0">
                <a:solidFill>
                  <a:srgbClr val="1A1A1A"/>
                </a:solidFill>
                <a:latin typeface="Calibri"/>
              </a:rPr>
              <a:t>A dashboard that color-codes status across five training events, and you can explain why you reshaped the data mid-build.</a:t>
            </a:r>
          </a:p>
        </p:txBody>
      </p:sp>
      <p:sp>
        <p:nvSpPr>
          <p:cNvPr id="21" name="TextBox 20"/>
          <p:cNvSpPr txBox="1"/>
          <p:nvPr/>
        </p:nvSpPr>
        <p:spPr>
          <a:xfrm>
            <a:off x="6553047" y="5783580"/>
            <a:ext cx="4724247" cy="251460"/>
          </a:xfrm>
          <a:prstGeom prst="rect">
            <a:avLst/>
          </a:prstGeom>
          <a:noFill/>
        </p:spPr>
        <p:txBody>
          <a:bodyPr wrap="square" lIns="0" rIns="0" tIns="0" bIns="0" anchor="t">
            <a:spAutoFit/>
          </a:bodyPr>
          <a:lstStyle/>
          <a:p>
            <a:pPr algn="l">
              <a:lnSpc>
                <a:spcPct val="135000"/>
              </a:lnSpc>
            </a:pPr>
            <a:r>
              <a:rPr sz="1200" b="0" i="0">
                <a:solidFill>
                  <a:srgbClr val="6E6E6E"/>
                </a:solidFill>
                <a:latin typeface="Calibri"/>
              </a:rPr>
              <a:t>Bonus: a weekly S-3 readiness email driven by a scheduled flow.</a:t>
            </a:r>
          </a:p>
        </p:txBody>
      </p:sp>
      <p:sp>
        <p:nvSpPr>
          <p:cNvPr id="22" name="TextBox 21"/>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23" name="TextBox 22"/>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18 / 32</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A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640080" y="1097280"/>
            <a:ext cx="4480560" cy="457200"/>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137160" rIns="137160"/>
          <a:lstStyle/>
          <a:p>
            <a:pPr algn="ctr"/>
            <a:r>
              <a:rPr sz="1200" b="1" i="0" spc="150">
                <a:solidFill>
                  <a:srgbClr val="1A1A1A"/>
                </a:solidFill>
                <a:latin typeface="Calibri"/>
              </a:rPr>
              <a:t>Switch to Power Platform — Now</a:t>
            </a:r>
          </a:p>
        </p:txBody>
      </p:sp>
      <p:sp>
        <p:nvSpPr>
          <p:cNvPr id="6" name="TextBox 5"/>
          <p:cNvSpPr txBox="1"/>
          <p:nvPr/>
        </p:nvSpPr>
        <p:spPr>
          <a:xfrm>
            <a:off x="640080" y="2103120"/>
            <a:ext cx="10911535" cy="1463040"/>
          </a:xfrm>
          <a:prstGeom prst="rect">
            <a:avLst/>
          </a:prstGeom>
          <a:noFill/>
        </p:spPr>
        <p:txBody>
          <a:bodyPr wrap="square" lIns="0" rIns="0" tIns="0" bIns="0" anchor="t">
            <a:spAutoFit/>
          </a:bodyPr>
          <a:lstStyle/>
          <a:p>
            <a:pPr algn="l">
              <a:lnSpc>
                <a:spcPct val="105000"/>
              </a:lnSpc>
            </a:pPr>
            <a:r>
              <a:rPr sz="4200" b="1" i="0">
                <a:solidFill>
                  <a:srgbClr val="1A1A1A"/>
                </a:solidFill>
                <a:latin typeface="Calibri"/>
              </a:rPr>
              <a:t>Open a fresh AI conversation. Start typing.</a:t>
            </a:r>
          </a:p>
        </p:txBody>
      </p:sp>
      <p:sp>
        <p:nvSpPr>
          <p:cNvPr id="7" name="TextBox 6"/>
          <p:cNvSpPr txBox="1"/>
          <p:nvPr/>
        </p:nvSpPr>
        <p:spPr>
          <a:xfrm>
            <a:off x="640080" y="3657600"/>
            <a:ext cx="10911535" cy="1371600"/>
          </a:xfrm>
          <a:prstGeom prst="rect">
            <a:avLst/>
          </a:prstGeom>
          <a:noFill/>
        </p:spPr>
        <p:txBody>
          <a:bodyPr wrap="square" lIns="0" rIns="0" tIns="0" bIns="0" anchor="t">
            <a:spAutoFit/>
          </a:bodyPr>
          <a:lstStyle/>
          <a:p>
            <a:pPr algn="l">
              <a:lnSpc>
                <a:spcPct val="140000"/>
              </a:lnSpc>
            </a:pPr>
            <a:r>
              <a:rPr sz="1600" b="0" i="0">
                <a:solidFill>
                  <a:srgbClr val="4A4A4A"/>
                </a:solidFill>
                <a:latin typeface="Calibri"/>
              </a:rPr>
              <a:t>No whiteboard. No outline. Tell the AI the rough need, evaluate what comes back, and redirect. The boundary between you and the AI stays fluid for the next ~45 minutes.</a:t>
            </a:r>
          </a:p>
        </p:txBody>
      </p:sp>
      <p:sp>
        <p:nvSpPr>
          <p:cNvPr id="8" name="Rounded Rectangle 7"/>
          <p:cNvSpPr/>
          <p:nvPr/>
        </p:nvSpPr>
        <p:spPr>
          <a:xfrm>
            <a:off x="640080" y="5120640"/>
            <a:ext cx="356616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SharePoint · Training Status list</a:t>
            </a:r>
          </a:p>
        </p:txBody>
      </p:sp>
      <p:sp>
        <p:nvSpPr>
          <p:cNvPr id="9" name="Rounded Rectangle 8"/>
          <p:cNvSpPr/>
          <p:nvPr/>
        </p:nvSpPr>
        <p:spPr>
          <a:xfrm>
            <a:off x="4370832" y="5120640"/>
            <a:ext cx="256032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Iterate the data model</a:t>
            </a:r>
          </a:p>
        </p:txBody>
      </p:sp>
      <p:sp>
        <p:nvSpPr>
          <p:cNvPr id="10" name="Rounded Rectangle 9"/>
          <p:cNvSpPr/>
          <p:nvPr/>
        </p:nvSpPr>
        <p:spPr>
          <a:xfrm>
            <a:off x="7095744" y="5120640"/>
            <a:ext cx="356616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Power BI · conditional formatting</a:t>
            </a:r>
          </a:p>
        </p:txBody>
      </p:sp>
      <p:sp>
        <p:nvSpPr>
          <p:cNvPr id="11" name="Rounded Rectangle 10"/>
          <p:cNvSpPr/>
          <p:nvPr/>
        </p:nvSpPr>
        <p:spPr>
          <a:xfrm>
            <a:off x="640080" y="5577840"/>
            <a:ext cx="3749039"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Calculated columns · days until due</a:t>
            </a:r>
          </a:p>
        </p:txBody>
      </p:sp>
      <p:sp>
        <p:nvSpPr>
          <p:cNvPr id="12" name="TextBox 11"/>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3" name="TextBox 12"/>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19 / 32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WHERE WE ARE</a:t>
            </a:r>
          </a:p>
        </p:txBody>
      </p:sp>
      <p:sp>
        <p:nvSpPr>
          <p:cNvPr id="6" name="Rounded Rectangle 5"/>
          <p:cNvSpPr/>
          <p:nvPr/>
        </p:nvSpPr>
        <p:spPr>
          <a:xfrm>
            <a:off x="9786823" y="466344"/>
            <a:ext cx="1764792" cy="310896"/>
          </a:xfrm>
          <a:prstGeom prst="roundRect">
            <a:avLst>
              <a:gd name="adj" fmla="val 50000"/>
            </a:avLst>
          </a:prstGeom>
          <a:no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Weeks 1 &amp; 2</a:t>
            </a:r>
          </a:p>
        </p:txBody>
      </p:sp>
      <p:sp>
        <p:nvSpPr>
          <p:cNvPr id="7" name="TextBox 6"/>
          <p:cNvSpPr txBox="1"/>
          <p:nvPr/>
        </p:nvSpPr>
        <p:spPr>
          <a:xfrm>
            <a:off x="640080" y="1005840"/>
            <a:ext cx="10911535" cy="77724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You've already done the hard part.</a:t>
            </a:r>
          </a:p>
        </p:txBody>
      </p:sp>
      <p:sp>
        <p:nvSpPr>
          <p:cNvPr id="8" name="Rectangle 7"/>
          <p:cNvSpPr/>
          <p:nvPr/>
        </p:nvSpPr>
        <p:spPr>
          <a:xfrm>
            <a:off x="640080" y="187452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19456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WEEK 1 · AI FLUENCY</a:t>
            </a:r>
          </a:p>
        </p:txBody>
      </p:sp>
      <p:sp>
        <p:nvSpPr>
          <p:cNvPr id="10" name="Rectangle 9"/>
          <p:cNvSpPr/>
          <p:nvPr/>
        </p:nvSpPr>
        <p:spPr>
          <a:xfrm>
            <a:off x="640080" y="252374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651760"/>
            <a:ext cx="5227167" cy="3566160"/>
          </a:xfrm>
          <a:prstGeom prst="rect">
            <a:avLst/>
          </a:prstGeom>
          <a:noFill/>
        </p:spPr>
        <p:txBody>
          <a:bodyPr wrap="square" lIns="0" rIns="0" tIns="0" bIns="0" anchor="t">
            <a:spAutoFit/>
          </a:bodyPr>
          <a:lstStyle/>
          <a:p>
            <a:pPr algn="l">
              <a:lnSpc>
                <a:spcPct val="130000"/>
              </a:lnSpc>
            </a:pPr>
            <a:r>
              <a:rPr sz="1400" b="1" i="0">
                <a:solidFill>
                  <a:srgbClr val="CC0000"/>
                </a:solidFill>
                <a:latin typeface="Calibri"/>
              </a:rPr>
              <a:t>▪  </a:t>
            </a:r>
            <a:r>
              <a:rPr sz="1400">
                <a:solidFill>
                  <a:srgbClr val="1A1A1A"/>
                </a:solidFill>
                <a:latin typeface="Calibri"/>
              </a:rPr>
              <a:t>The six 201 skills</a:t>
            </a:r>
          </a:p>
          <a:p>
            <a:pPr algn="l">
              <a:lnSpc>
                <a:spcPct val="130000"/>
              </a:lnSpc>
              <a:spcAft>
                <a:spcPts val="400"/>
              </a:spcAft>
            </a:pPr>
            <a:r>
              <a:rPr sz="1400" b="1">
                <a:solidFill>
                  <a:srgbClr val="CC0000"/>
                </a:solidFill>
                <a:latin typeface="Calibri"/>
              </a:rPr>
              <a:t>▪  </a:t>
            </a:r>
            <a:r>
              <a:rPr sz="1400" b="0" i="0">
                <a:solidFill>
                  <a:srgbClr val="1A1A1A"/>
                </a:solidFill>
                <a:latin typeface="Calibri"/>
              </a:rPr>
              <a:t>The jagged frontier</a:t>
            </a:r>
          </a:p>
          <a:p>
            <a:pPr algn="l">
              <a:lnSpc>
                <a:spcPct val="130000"/>
              </a:lnSpc>
              <a:spcAft>
                <a:spcPts val="400"/>
              </a:spcAft>
            </a:pPr>
            <a:r>
              <a:rPr sz="1400" b="1">
                <a:solidFill>
                  <a:srgbClr val="CC0000"/>
                </a:solidFill>
                <a:latin typeface="Calibri"/>
              </a:rPr>
              <a:t>▪  </a:t>
            </a:r>
            <a:r>
              <a:rPr sz="1400" b="0" i="0">
                <a:solidFill>
                  <a:srgbClr val="1A1A1A"/>
                </a:solidFill>
                <a:latin typeface="Calibri"/>
              </a:rPr>
              <a:t>Quality judgment over prompting</a:t>
            </a:r>
          </a:p>
          <a:p>
            <a:pPr algn="l">
              <a:lnSpc>
                <a:spcPct val="130000"/>
              </a:lnSpc>
              <a:spcAft>
                <a:spcPts val="400"/>
              </a:spcAft>
            </a:pPr>
            <a:r>
              <a:rPr sz="1400" b="1">
                <a:solidFill>
                  <a:srgbClr val="CC0000"/>
                </a:solidFill>
                <a:latin typeface="Calibri"/>
              </a:rPr>
              <a:t>▪  </a:t>
            </a:r>
            <a:r>
              <a:rPr sz="1400" b="0" i="0">
                <a:solidFill>
                  <a:srgbClr val="1A1A1A"/>
                </a:solidFill>
                <a:latin typeface="Calibri"/>
              </a:rPr>
              <a:t>The delegation equation</a:t>
            </a:r>
          </a:p>
        </p:txBody>
      </p:sp>
      <p:sp>
        <p:nvSpPr>
          <p:cNvPr id="12" name="TextBox 11"/>
          <p:cNvSpPr txBox="1"/>
          <p:nvPr/>
        </p:nvSpPr>
        <p:spPr>
          <a:xfrm>
            <a:off x="6324447" y="219456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WEEK 2 · BUILDER ORIENTATION</a:t>
            </a:r>
          </a:p>
        </p:txBody>
      </p:sp>
      <p:sp>
        <p:nvSpPr>
          <p:cNvPr id="13" name="Rectangle 12"/>
          <p:cNvSpPr/>
          <p:nvPr/>
        </p:nvSpPr>
        <p:spPr>
          <a:xfrm>
            <a:off x="6324447" y="252374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24447" y="2651760"/>
            <a:ext cx="5227167" cy="3566160"/>
          </a:xfrm>
          <a:prstGeom prst="rect">
            <a:avLst/>
          </a:prstGeom>
          <a:noFill/>
        </p:spPr>
        <p:txBody>
          <a:bodyPr wrap="square" lIns="0" rIns="0" tIns="0" bIns="0" anchor="t">
            <a:spAutoFit/>
          </a:bodyPr>
          <a:lstStyle/>
          <a:p>
            <a:pPr algn="l">
              <a:lnSpc>
                <a:spcPct val="130000"/>
              </a:lnSpc>
            </a:pPr>
            <a:r>
              <a:rPr sz="1400" b="1" i="0">
                <a:solidFill>
                  <a:srgbClr val="CC0000"/>
                </a:solidFill>
                <a:latin typeface="Calibri"/>
              </a:rPr>
              <a:t>▪  </a:t>
            </a:r>
            <a:r>
              <a:rPr sz="1400">
                <a:solidFill>
                  <a:srgbClr val="1A1A1A"/>
                </a:solidFill>
                <a:latin typeface="Calibri"/>
              </a:rPr>
              <a:t>From user to builder</a:t>
            </a:r>
          </a:p>
          <a:p>
            <a:pPr algn="l">
              <a:lnSpc>
                <a:spcPct val="130000"/>
              </a:lnSpc>
              <a:spcAft>
                <a:spcPts val="400"/>
              </a:spcAft>
            </a:pPr>
            <a:r>
              <a:rPr sz="1400" b="1">
                <a:solidFill>
                  <a:srgbClr val="CC0000"/>
                </a:solidFill>
                <a:latin typeface="Calibri"/>
              </a:rPr>
              <a:t>▪  </a:t>
            </a:r>
            <a:r>
              <a:rPr sz="1400" b="0" i="0">
                <a:solidFill>
                  <a:srgbClr val="1A1A1A"/>
                </a:solidFill>
                <a:latin typeface="Calibri"/>
              </a:rPr>
              <a:t>Your first prototype</a:t>
            </a:r>
          </a:p>
          <a:p>
            <a:pPr algn="l">
              <a:lnSpc>
                <a:spcPct val="130000"/>
              </a:lnSpc>
              <a:spcAft>
                <a:spcPts val="400"/>
              </a:spcAft>
            </a:pPr>
            <a:r>
              <a:rPr sz="1400" b="1">
                <a:solidFill>
                  <a:srgbClr val="CC0000"/>
                </a:solidFill>
                <a:latin typeface="Calibri"/>
              </a:rPr>
              <a:t>▪  </a:t>
            </a:r>
            <a:r>
              <a:rPr sz="1400" b="0" i="0">
                <a:solidFill>
                  <a:srgbClr val="1A1A1A"/>
                </a:solidFill>
                <a:latin typeface="Calibri"/>
              </a:rPr>
              <a:t>Task decomposition in practice</a:t>
            </a:r>
          </a:p>
          <a:p>
            <a:pPr algn="l">
              <a:lnSpc>
                <a:spcPct val="130000"/>
              </a:lnSpc>
              <a:spcAft>
                <a:spcPts val="400"/>
              </a:spcAft>
            </a:pPr>
            <a:r>
              <a:rPr sz="1400" b="1">
                <a:solidFill>
                  <a:srgbClr val="CC0000"/>
                </a:solidFill>
                <a:latin typeface="Calibri"/>
              </a:rPr>
              <a:t>▪  </a:t>
            </a:r>
            <a:r>
              <a:rPr sz="1400" b="0" i="0">
                <a:solidFill>
                  <a:srgbClr val="1A1A1A"/>
                </a:solidFill>
                <a:latin typeface="Calibri"/>
              </a:rPr>
              <a:t>The problem you brought to today</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640080" y="274320"/>
            <a:ext cx="4133087" cy="329184"/>
          </a:xfrm>
          <a:prstGeom prst="roundRect">
            <a:avLst>
              <a:gd name="adj" fmla="val 50000"/>
            </a:avLst>
          </a:prstGeom>
          <a:solidFill>
            <a:srgbClr val="F1EFE9"/>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a:lstStyle/>
          <a:p>
            <a:pPr algn="ctr"/>
            <a:r>
              <a:rPr sz="1000" b="1" i="0" spc="150">
                <a:solidFill>
                  <a:srgbClr val="4A4A4A"/>
                </a:solidFill>
                <a:latin typeface="Calibri"/>
              </a:rPr>
              <a:t>Back to deck · Build #2 debrief</a:t>
            </a:r>
          </a:p>
        </p:txBody>
      </p:sp>
      <p:sp>
        <p:nvSpPr>
          <p:cNvPr id="6" name="TextBox 5"/>
          <p:cNvSpPr txBox="1"/>
          <p:nvPr/>
        </p:nvSpPr>
        <p:spPr>
          <a:xfrm>
            <a:off x="640080" y="86868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#2 · DEBRIEF</a:t>
            </a:r>
          </a:p>
        </p:txBody>
      </p:sp>
      <p:sp>
        <p:nvSpPr>
          <p:cNvPr id="7" name="Rounded Rectangle 6"/>
          <p:cNvSpPr/>
          <p:nvPr/>
        </p:nvSpPr>
        <p:spPr>
          <a:xfrm>
            <a:off x="10024567" y="832104"/>
            <a:ext cx="1527048"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5 minutes</a:t>
            </a:r>
          </a:p>
        </p:txBody>
      </p:sp>
      <p:sp>
        <p:nvSpPr>
          <p:cNvPr id="8" name="TextBox 7"/>
          <p:cNvSpPr txBox="1"/>
          <p:nvPr/>
        </p:nvSpPr>
        <p:spPr>
          <a:xfrm>
            <a:off x="640080" y="1371600"/>
            <a:ext cx="10911535" cy="91440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What cyborg cost you. What it bought you.</a:t>
            </a:r>
          </a:p>
        </p:txBody>
      </p:sp>
      <p:sp>
        <p:nvSpPr>
          <p:cNvPr id="9" name="Rectangle 8"/>
          <p:cNvSpPr/>
          <p:nvPr/>
        </p:nvSpPr>
        <p:spPr>
          <a:xfrm>
            <a:off x="640080" y="22402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40080" y="2560320"/>
            <a:ext cx="5272887"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05840" y="2880360"/>
            <a:ext cx="4541367" cy="457200"/>
          </a:xfrm>
          <a:prstGeom prst="rect">
            <a:avLst/>
          </a:prstGeom>
          <a:noFill/>
        </p:spPr>
        <p:txBody>
          <a:bodyPr wrap="square" lIns="0" rIns="0" tIns="0" bIns="0" anchor="t">
            <a:spAutoFit/>
          </a:bodyPr>
          <a:lstStyle/>
          <a:p>
            <a:pPr algn="l"/>
            <a:r>
              <a:rPr sz="2000" b="1" i="0">
                <a:solidFill>
                  <a:srgbClr val="1A1A1A"/>
                </a:solidFill>
                <a:latin typeface="Calibri"/>
              </a:rPr>
              <a:t>What it cost</a:t>
            </a:r>
          </a:p>
        </p:txBody>
      </p:sp>
      <p:sp>
        <p:nvSpPr>
          <p:cNvPr id="12" name="TextBox 11"/>
          <p:cNvSpPr txBox="1"/>
          <p:nvPr/>
        </p:nvSpPr>
        <p:spPr>
          <a:xfrm>
            <a:off x="1005840" y="3383280"/>
            <a:ext cx="4541367" cy="2606040"/>
          </a:xfrm>
          <a:prstGeom prst="rect">
            <a:avLst/>
          </a:prstGeom>
          <a:noFill/>
        </p:spPr>
        <p:txBody>
          <a:bodyPr wrap="square" lIns="0" rIns="0" tIns="0" bIns="0">
            <a:spAutoFit/>
          </a:bodyPr>
          <a:lstStyle/>
          <a:p>
            <a:pPr algn="l"/>
            <a:r>
              <a:rPr sz="1500" b="1">
                <a:solidFill>
                  <a:srgbClr val="CC0000"/>
                </a:solidFill>
                <a:latin typeface="Calibri"/>
              </a:rPr>
              <a:t>▪  </a:t>
            </a:r>
            <a:r>
              <a:rPr sz="1500">
                <a:solidFill>
                  <a:srgbClr val="1A1A1A"/>
                </a:solidFill>
                <a:latin typeface="Calibri"/>
              </a:rPr>
              <a:t>You threw away your first data model</a:t>
            </a:r>
          </a:p>
          <a:p>
            <a:pPr algn="l">
              <a:lnSpc>
                <a:spcPct val="130000"/>
              </a:lnSpc>
              <a:spcAft>
                <a:spcPts val="600"/>
              </a:spcAft>
            </a:pPr>
            <a:r>
              <a:rPr sz="1500" b="1">
                <a:solidFill>
                  <a:srgbClr val="CC0000"/>
                </a:solidFill>
                <a:latin typeface="Calibri"/>
              </a:rPr>
              <a:t>▪  </a:t>
            </a:r>
            <a:r>
              <a:rPr sz="1500" b="0" i="0">
                <a:solidFill>
                  <a:srgbClr val="1A1A1A"/>
                </a:solidFill>
                <a:latin typeface="Calibri"/>
              </a:rPr>
              <a:t>You had to spot a wrong AI answer in real time</a:t>
            </a:r>
          </a:p>
          <a:p>
            <a:pPr algn="l">
              <a:lnSpc>
                <a:spcPct val="130000"/>
              </a:lnSpc>
              <a:spcAft>
                <a:spcPts val="600"/>
              </a:spcAft>
            </a:pPr>
            <a:r>
              <a:rPr sz="1500" b="1">
                <a:solidFill>
                  <a:srgbClr val="CC0000"/>
                </a:solidFill>
                <a:latin typeface="Calibri"/>
              </a:rPr>
              <a:t>▪  </a:t>
            </a:r>
            <a:r>
              <a:rPr sz="1500" b="0" i="0">
                <a:solidFill>
                  <a:srgbClr val="1A1A1A"/>
                </a:solidFill>
                <a:latin typeface="Calibri"/>
              </a:rPr>
              <a:t>You couldn't walk away from the conversation</a:t>
            </a:r>
          </a:p>
        </p:txBody>
      </p:sp>
      <p:sp>
        <p:nvSpPr>
          <p:cNvPr id="13" name="Rectangle 12"/>
          <p:cNvSpPr/>
          <p:nvPr/>
        </p:nvSpPr>
        <p:spPr>
          <a:xfrm>
            <a:off x="6278727" y="2560320"/>
            <a:ext cx="5272887"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44487" y="2880360"/>
            <a:ext cx="4541367" cy="457200"/>
          </a:xfrm>
          <a:prstGeom prst="rect">
            <a:avLst/>
          </a:prstGeom>
          <a:noFill/>
        </p:spPr>
        <p:txBody>
          <a:bodyPr wrap="square" lIns="0" rIns="0" tIns="0" bIns="0" anchor="t">
            <a:spAutoFit/>
          </a:bodyPr>
          <a:lstStyle/>
          <a:p>
            <a:pPr algn="l"/>
            <a:r>
              <a:rPr sz="2000" b="1" i="0">
                <a:solidFill>
                  <a:srgbClr val="1A1A1A"/>
                </a:solidFill>
                <a:latin typeface="Calibri"/>
              </a:rPr>
              <a:t>What it bought</a:t>
            </a:r>
          </a:p>
        </p:txBody>
      </p:sp>
      <p:sp>
        <p:nvSpPr>
          <p:cNvPr id="15" name="TextBox 14"/>
          <p:cNvSpPr txBox="1"/>
          <p:nvPr/>
        </p:nvSpPr>
        <p:spPr>
          <a:xfrm>
            <a:off x="6644487" y="3383280"/>
            <a:ext cx="4541367" cy="2606040"/>
          </a:xfrm>
          <a:prstGeom prst="rect">
            <a:avLst/>
          </a:prstGeom>
          <a:noFill/>
        </p:spPr>
        <p:txBody>
          <a:bodyPr wrap="square" lIns="0" rIns="0" tIns="0" bIns="0">
            <a:spAutoFit/>
          </a:bodyPr>
          <a:lstStyle/>
          <a:p>
            <a:pPr algn="l"/>
            <a:r>
              <a:rPr sz="1500" b="1">
                <a:solidFill>
                  <a:srgbClr val="CC0000"/>
                </a:solidFill>
                <a:latin typeface="Calibri"/>
              </a:rPr>
              <a:t>▪  </a:t>
            </a:r>
            <a:r>
              <a:rPr sz="1500">
                <a:solidFill>
                  <a:srgbClr val="1A1A1A"/>
                </a:solidFill>
                <a:latin typeface="Calibri"/>
              </a:rPr>
              <a:t>You shipped a working dashboard in 60 minutes</a:t>
            </a:r>
          </a:p>
          <a:p>
            <a:pPr algn="l">
              <a:lnSpc>
                <a:spcPct val="130000"/>
              </a:lnSpc>
              <a:spcAft>
                <a:spcPts val="600"/>
              </a:spcAft>
            </a:pPr>
            <a:r>
              <a:rPr sz="1500" b="1">
                <a:solidFill>
                  <a:srgbClr val="CC0000"/>
                </a:solidFill>
                <a:latin typeface="Calibri"/>
              </a:rPr>
              <a:t>▪  </a:t>
            </a:r>
            <a:r>
              <a:rPr sz="1500" b="0" i="0">
                <a:solidFill>
                  <a:srgbClr val="1A1A1A"/>
                </a:solidFill>
                <a:latin typeface="Calibri"/>
              </a:rPr>
              <a:t>The shape of the data emerged from the build, not from a meeting</a:t>
            </a:r>
          </a:p>
          <a:p>
            <a:pPr algn="l">
              <a:lnSpc>
                <a:spcPct val="130000"/>
              </a:lnSpc>
              <a:spcAft>
                <a:spcPts val="600"/>
              </a:spcAft>
            </a:pPr>
            <a:r>
              <a:rPr sz="1500" b="1">
                <a:solidFill>
                  <a:srgbClr val="CC0000"/>
                </a:solidFill>
                <a:latin typeface="Calibri"/>
              </a:rPr>
              <a:t>▪  </a:t>
            </a:r>
            <a:r>
              <a:rPr sz="1500" b="0" i="0">
                <a:solidFill>
                  <a:srgbClr val="1A1A1A"/>
                </a:solidFill>
                <a:latin typeface="Calibri"/>
              </a:rPr>
              <a:t>You practiced fail-and-pivot at speed</a:t>
            </a:r>
          </a:p>
        </p:txBody>
      </p:sp>
      <p:sp>
        <p:nvSpPr>
          <p:cNvPr id="16" name="TextBox 15"/>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7" name="TextBox 16"/>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20 / 32</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2194560"/>
            <a:ext cx="10911535" cy="457200"/>
          </a:xfrm>
          <a:prstGeom prst="rect">
            <a:avLst/>
          </a:prstGeom>
          <a:noFill/>
        </p:spPr>
        <p:txBody>
          <a:bodyPr wrap="square" lIns="0" rIns="0" tIns="0" bIns="0" anchor="t">
            <a:spAutoFit/>
          </a:bodyPr>
          <a:lstStyle/>
          <a:p>
            <a:pPr algn="ctr"/>
            <a:r>
              <a:rPr sz="1400" b="1" i="0" spc="400">
                <a:solidFill>
                  <a:srgbClr val="F5D130"/>
                </a:solidFill>
                <a:latin typeface="Calibri"/>
              </a:rPr>
              <a:t>BREAK</a:t>
            </a:r>
          </a:p>
        </p:txBody>
      </p:sp>
      <p:sp>
        <p:nvSpPr>
          <p:cNvPr id="6" name="TextBox 5"/>
          <p:cNvSpPr txBox="1"/>
          <p:nvPr/>
        </p:nvSpPr>
        <p:spPr>
          <a:xfrm>
            <a:off x="640080" y="2743200"/>
            <a:ext cx="10911535" cy="1828800"/>
          </a:xfrm>
          <a:prstGeom prst="rect">
            <a:avLst/>
          </a:prstGeom>
          <a:noFill/>
        </p:spPr>
        <p:txBody>
          <a:bodyPr wrap="square" lIns="0" rIns="0" tIns="0" bIns="0" anchor="t">
            <a:spAutoFit/>
          </a:bodyPr>
          <a:lstStyle/>
          <a:p>
            <a:pPr algn="ctr">
              <a:lnSpc>
                <a:spcPct val="100000"/>
              </a:lnSpc>
            </a:pPr>
            <a:r>
              <a:rPr sz="9600" b="1" i="0">
                <a:solidFill>
                  <a:srgbClr val="FFFFFF"/>
                </a:solidFill>
                <a:latin typeface="Calibri"/>
              </a:rPr>
              <a:t>15 minutes</a:t>
            </a:r>
          </a:p>
        </p:txBody>
      </p:sp>
      <p:sp>
        <p:nvSpPr>
          <p:cNvPr id="7" name="TextBox 6"/>
          <p:cNvSpPr txBox="1"/>
          <p:nvPr/>
        </p:nvSpPr>
        <p:spPr>
          <a:xfrm>
            <a:off x="640080" y="4937760"/>
            <a:ext cx="10911535" cy="914400"/>
          </a:xfrm>
          <a:prstGeom prst="rect">
            <a:avLst/>
          </a:prstGeom>
          <a:noFill/>
        </p:spPr>
        <p:txBody>
          <a:bodyPr wrap="square" lIns="0" rIns="0" tIns="0" bIns="0" anchor="t">
            <a:spAutoFit/>
          </a:bodyPr>
          <a:lstStyle/>
          <a:p>
            <a:pPr algn="ctr">
              <a:lnSpc>
                <a:spcPct val="140000"/>
              </a:lnSpc>
            </a:pPr>
            <a:r>
              <a:rPr sz="1600" b="0" i="0">
                <a:solidFill>
                  <a:srgbClr val="C8C8C8"/>
                </a:solidFill>
                <a:latin typeface="Calibri"/>
              </a:rPr>
              <a:t>Bigger break this time. Eat. Walk. Come back ready to build your own thing.</a:t>
            </a:r>
          </a:p>
        </p:txBody>
      </p:sp>
      <p:sp>
        <p:nvSpPr>
          <p:cNvPr id="8" name="TextBox 7"/>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9" name="TextBox 8"/>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21 / 32</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058400" cy="365760"/>
          </a:xfrm>
          <a:prstGeom prst="rect">
            <a:avLst/>
          </a:prstGeom>
          <a:noFill/>
        </p:spPr>
        <p:txBody>
          <a:bodyPr wrap="square" lIns="0" rIns="0" tIns="0" bIns="0" anchor="t">
            <a:spAutoFit/>
          </a:bodyPr>
          <a:lstStyle/>
          <a:p>
            <a:pPr algn="l"/>
            <a:r>
              <a:rPr sz="1200" b="1" i="0" spc="300">
                <a:solidFill>
                  <a:srgbClr val="F5D130"/>
                </a:solidFill>
                <a:latin typeface="Calibri"/>
              </a:rPr>
              <a:t>BUILD #3 OF 3 · MODULE 5</a:t>
            </a:r>
          </a:p>
        </p:txBody>
      </p:sp>
      <p:sp>
        <p:nvSpPr>
          <p:cNvPr id="6" name="TextBox 5"/>
          <p:cNvSpPr txBox="1"/>
          <p:nvPr/>
        </p:nvSpPr>
        <p:spPr>
          <a:xfrm>
            <a:off x="640080" y="2377440"/>
            <a:ext cx="10058400" cy="219456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Your Problem.</a:t>
            </a:r>
          </a:p>
          <a:p>
            <a:pPr algn="l">
              <a:lnSpc>
                <a:spcPct val="100000"/>
              </a:lnSpc>
            </a:pPr>
            <a:r>
              <a:rPr sz="6400" b="1" i="0">
                <a:solidFill>
                  <a:srgbClr val="FFFFFF"/>
                </a:solidFill>
                <a:latin typeface="Calibri"/>
              </a:rPr>
              <a:t>Choose Your Mode.</a:t>
            </a:r>
          </a:p>
        </p:txBody>
      </p:sp>
      <p:sp>
        <p:nvSpPr>
          <p:cNvPr id="7" name="Rectangle 6"/>
          <p:cNvSpPr/>
          <p:nvPr/>
        </p:nvSpPr>
        <p:spPr>
          <a:xfrm>
            <a:off x="640080" y="493776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5303520"/>
            <a:ext cx="1737360" cy="329184"/>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1A1A1A"/>
                </a:solidFill>
                <a:latin typeface="Calibri"/>
              </a:rPr>
              <a:t>60 minutes</a:t>
            </a:r>
          </a:p>
        </p:txBody>
      </p:sp>
      <p:sp>
        <p:nvSpPr>
          <p:cNvPr id="9" name="Rounded Rectangle 8"/>
          <p:cNvSpPr/>
          <p:nvPr/>
        </p:nvSpPr>
        <p:spPr>
          <a:xfrm>
            <a:off x="2542032" y="5303520"/>
            <a:ext cx="3657600" cy="329184"/>
          </a:xfrm>
          <a:prstGeom prst="roundRect">
            <a:avLst>
              <a:gd name="adj" fmla="val 50000"/>
            </a:avLst>
          </a:prstGeom>
          <a:noFill/>
          <a:ln w="9525">
            <a:solidFill>
              <a:srgbClr val="555555"/>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Real data · real workflow · real users</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22 / 32</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#3 · PRE-BUILD FRAMING</a:t>
            </a:r>
          </a:p>
        </p:txBody>
      </p:sp>
      <p:sp>
        <p:nvSpPr>
          <p:cNvPr id="6" name="Rounded Rectangle 5"/>
          <p:cNvSpPr/>
          <p:nvPr/>
        </p:nvSpPr>
        <p:spPr>
          <a:xfrm>
            <a:off x="10024567" y="466344"/>
            <a:ext cx="1527048" cy="310896"/>
          </a:xfrm>
          <a:prstGeom prst="roundRect">
            <a:avLst>
              <a:gd name="adj" fmla="val 50000"/>
            </a:avLst>
          </a:prstGeom>
          <a:solidFill>
            <a:srgbClr val="CC0000"/>
          </a:solidFill>
          <a:ln w="9525">
            <a:solidFill>
              <a:srgbClr val="A3000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Your call</a:t>
            </a:r>
          </a:p>
        </p:txBody>
      </p:sp>
      <p:sp>
        <p:nvSpPr>
          <p:cNvPr id="7" name="TextBox 6"/>
          <p:cNvSpPr txBox="1"/>
          <p:nvPr/>
        </p:nvSpPr>
        <p:spPr>
          <a:xfrm>
            <a:off x="640080" y="1005840"/>
            <a:ext cx="10911535" cy="82296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State three things out loud. Then start.</a:t>
            </a:r>
          </a:p>
        </p:txBody>
      </p:sp>
      <p:sp>
        <p:nvSpPr>
          <p:cNvPr id="8" name="Rectangle 7"/>
          <p:cNvSpPr/>
          <p:nvPr/>
        </p:nvSpPr>
        <p:spPr>
          <a:xfrm>
            <a:off x="640080" y="17830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640080" y="2103120"/>
            <a:ext cx="5272887" cy="41148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40080" y="2103120"/>
            <a:ext cx="54864" cy="41148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423160"/>
            <a:ext cx="4632807" cy="274320"/>
          </a:xfrm>
          <a:prstGeom prst="rect">
            <a:avLst/>
          </a:prstGeom>
          <a:noFill/>
        </p:spPr>
        <p:txBody>
          <a:bodyPr wrap="square" lIns="0" rIns="0" tIns="0" bIns="0" anchor="t">
            <a:spAutoFit/>
          </a:bodyPr>
          <a:lstStyle/>
          <a:p>
            <a:pPr algn="l"/>
            <a:r>
              <a:rPr sz="1000" b="1" i="0" spc="250">
                <a:solidFill>
                  <a:srgbClr val="CC0000"/>
                </a:solidFill>
                <a:latin typeface="Calibri"/>
              </a:rPr>
              <a:t>DECLARE TO THE ROOM</a:t>
            </a:r>
          </a:p>
        </p:txBody>
      </p:sp>
      <p:sp>
        <p:nvSpPr>
          <p:cNvPr id="12" name="TextBox 11"/>
          <p:cNvSpPr txBox="1"/>
          <p:nvPr/>
        </p:nvSpPr>
        <p:spPr>
          <a:xfrm>
            <a:off x="960120" y="2807208"/>
            <a:ext cx="4632807" cy="1463040"/>
          </a:xfrm>
          <a:prstGeom prst="rect">
            <a:avLst/>
          </a:prstGeom>
          <a:noFill/>
        </p:spPr>
        <p:txBody>
          <a:bodyPr wrap="square" lIns="0" rIns="0" tIns="0" bIns="0" anchor="t">
            <a:spAutoFit/>
          </a:bodyPr>
          <a:lstStyle/>
          <a:p>
            <a:pPr algn="l">
              <a:lnSpc>
                <a:spcPct val="115000"/>
              </a:lnSpc>
            </a:pPr>
            <a:r>
              <a:rPr sz="2200" b="1" i="0">
                <a:solidFill>
                  <a:srgbClr val="1A1A1A"/>
                </a:solidFill>
                <a:latin typeface="Calibri"/>
              </a:rPr>
              <a:t>One sentence. One mode. Two frontier risks.</a:t>
            </a:r>
          </a:p>
        </p:txBody>
      </p:sp>
      <p:sp>
        <p:nvSpPr>
          <p:cNvPr id="13" name="TextBox 12"/>
          <p:cNvSpPr txBox="1"/>
          <p:nvPr/>
        </p:nvSpPr>
        <p:spPr>
          <a:xfrm>
            <a:off x="960120" y="4361688"/>
            <a:ext cx="4632807" cy="1581912"/>
          </a:xfrm>
          <a:prstGeom prst="rect">
            <a:avLst/>
          </a:prstGeom>
          <a:noFill/>
        </p:spPr>
        <p:txBody>
          <a:bodyPr wrap="square" lIns="0" rIns="0" tIns="0" bIns="0" anchor="t">
            <a:spAutoFit/>
          </a:bodyPr>
          <a:lstStyle/>
          <a:p>
            <a:pPr algn="l">
              <a:lnSpc>
                <a:spcPct val="140000"/>
              </a:lnSpc>
            </a:pPr>
            <a:r>
              <a:rPr sz="1400" b="0" i="0">
                <a:solidFill>
                  <a:srgbClr val="4A4A4A"/>
                </a:solidFill>
                <a:latin typeface="Calibri"/>
              </a:rPr>
              <a:t>Before you open the platform, say what you're building, which mode you're using and why, and where you expect AI to struggle. If you can't name two specific frontier risks, you're not ready — revise.</a:t>
            </a:r>
          </a:p>
        </p:txBody>
      </p:sp>
      <p:sp>
        <p:nvSpPr>
          <p:cNvPr id="14" name="Rectangle 13"/>
          <p:cNvSpPr/>
          <p:nvPr/>
        </p:nvSpPr>
        <p:spPr>
          <a:xfrm>
            <a:off x="6278727" y="2103120"/>
            <a:ext cx="5272887" cy="194310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53047" y="2331720"/>
            <a:ext cx="4724247" cy="274320"/>
          </a:xfrm>
          <a:prstGeom prst="rect">
            <a:avLst/>
          </a:prstGeom>
          <a:noFill/>
        </p:spPr>
        <p:txBody>
          <a:bodyPr wrap="square" lIns="0" rIns="0" tIns="0" bIns="0" anchor="t">
            <a:spAutoFit/>
          </a:bodyPr>
          <a:lstStyle/>
          <a:p>
            <a:pPr algn="l"/>
            <a:r>
              <a:rPr sz="1000" b="1" i="0" spc="250">
                <a:solidFill>
                  <a:srgbClr val="6E6E6E"/>
                </a:solidFill>
                <a:latin typeface="Calibri"/>
              </a:rPr>
              <a:t>WHAT YOU'RE BUILDING</a:t>
            </a:r>
          </a:p>
        </p:txBody>
      </p:sp>
      <p:sp>
        <p:nvSpPr>
          <p:cNvPr id="16" name="TextBox 15"/>
          <p:cNvSpPr txBox="1"/>
          <p:nvPr/>
        </p:nvSpPr>
        <p:spPr>
          <a:xfrm>
            <a:off x="6553047" y="2697480"/>
            <a:ext cx="4724247" cy="822960"/>
          </a:xfrm>
          <a:prstGeom prst="rect">
            <a:avLst/>
          </a:prstGeom>
          <a:noFill/>
        </p:spPr>
        <p:txBody>
          <a:bodyPr wrap="square" lIns="0" rIns="0" tIns="0" bIns="0" anchor="t">
            <a:spAutoFit/>
          </a:bodyPr>
          <a:lstStyle/>
          <a:p>
            <a:pPr algn="l">
              <a:lnSpc>
                <a:spcPct val="130000"/>
              </a:lnSpc>
            </a:pPr>
            <a:r>
              <a:rPr sz="1500" b="0" i="0">
                <a:solidFill>
                  <a:srgbClr val="1A1A1A"/>
                </a:solidFill>
                <a:latin typeface="Calibri"/>
              </a:rPr>
              <a:t>Name the tool type and the user. "A vehicle dispatch tracker for the motor pool chief."</a:t>
            </a:r>
          </a:p>
        </p:txBody>
      </p:sp>
      <p:sp>
        <p:nvSpPr>
          <p:cNvPr id="17" name="Rectangle 16"/>
          <p:cNvSpPr/>
          <p:nvPr/>
        </p:nvSpPr>
        <p:spPr>
          <a:xfrm>
            <a:off x="6278727" y="4274820"/>
            <a:ext cx="5272887" cy="194310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553047" y="4503420"/>
            <a:ext cx="4724247" cy="274320"/>
          </a:xfrm>
          <a:prstGeom prst="rect">
            <a:avLst/>
          </a:prstGeom>
          <a:noFill/>
        </p:spPr>
        <p:txBody>
          <a:bodyPr wrap="square" lIns="0" rIns="0" tIns="0" bIns="0" anchor="t">
            <a:spAutoFit/>
          </a:bodyPr>
          <a:lstStyle/>
          <a:p>
            <a:pPr algn="l"/>
            <a:r>
              <a:rPr sz="1000" b="1" i="0" spc="250">
                <a:solidFill>
                  <a:srgbClr val="6E6E6E"/>
                </a:solidFill>
                <a:latin typeface="Calibri"/>
              </a:rPr>
              <a:t>MODE &amp; WHY</a:t>
            </a:r>
          </a:p>
        </p:txBody>
      </p:sp>
      <p:sp>
        <p:nvSpPr>
          <p:cNvPr id="19" name="TextBox 18"/>
          <p:cNvSpPr txBox="1"/>
          <p:nvPr/>
        </p:nvSpPr>
        <p:spPr>
          <a:xfrm>
            <a:off x="6553047" y="4869180"/>
            <a:ext cx="4724247" cy="822960"/>
          </a:xfrm>
          <a:prstGeom prst="rect">
            <a:avLst/>
          </a:prstGeom>
          <a:noFill/>
        </p:spPr>
        <p:txBody>
          <a:bodyPr wrap="square" lIns="0" rIns="0" tIns="0" bIns="0" anchor="t">
            <a:spAutoFit/>
          </a:bodyPr>
          <a:lstStyle/>
          <a:p>
            <a:pPr algn="l">
              <a:lnSpc>
                <a:spcPct val="130000"/>
              </a:lnSpc>
            </a:pPr>
            <a:r>
              <a:rPr sz="1500" b="0" i="0">
                <a:solidFill>
                  <a:srgbClr val="1A1A1A"/>
                </a:solidFill>
                <a:latin typeface="Calibri"/>
              </a:rPr>
              <a:t>Tie the mode to the task. "Centaur, because the approval chain has strict business rules."</a:t>
            </a:r>
          </a:p>
        </p:txBody>
      </p:sp>
      <p:sp>
        <p:nvSpPr>
          <p:cNvPr id="20" name="TextBox 1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21" name="TextBox 2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23 / 32</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A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640080" y="1097280"/>
            <a:ext cx="4480560" cy="457200"/>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137160" rIns="137160"/>
          <a:lstStyle/>
          <a:p>
            <a:pPr algn="ctr"/>
            <a:r>
              <a:rPr sz="1200" b="1" i="0" spc="150">
                <a:solidFill>
                  <a:srgbClr val="1A1A1A"/>
                </a:solidFill>
                <a:latin typeface="Calibri"/>
              </a:rPr>
              <a:t>Switch to Power Platform — Now</a:t>
            </a:r>
          </a:p>
        </p:txBody>
      </p:sp>
      <p:sp>
        <p:nvSpPr>
          <p:cNvPr id="6" name="TextBox 5"/>
          <p:cNvSpPr txBox="1"/>
          <p:nvPr/>
        </p:nvSpPr>
        <p:spPr>
          <a:xfrm>
            <a:off x="640080" y="2103120"/>
            <a:ext cx="10911535" cy="1463040"/>
          </a:xfrm>
          <a:prstGeom prst="rect">
            <a:avLst/>
          </a:prstGeom>
          <a:noFill/>
        </p:spPr>
        <p:txBody>
          <a:bodyPr wrap="square" lIns="0" rIns="0" tIns="0" bIns="0" anchor="t">
            <a:spAutoFit/>
          </a:bodyPr>
          <a:lstStyle/>
          <a:p>
            <a:pPr algn="l">
              <a:lnSpc>
                <a:spcPct val="105000"/>
              </a:lnSpc>
            </a:pPr>
            <a:r>
              <a:rPr sz="4200" b="1" i="0">
                <a:solidFill>
                  <a:srgbClr val="1A1A1A"/>
                </a:solidFill>
                <a:latin typeface="Calibri"/>
              </a:rPr>
              <a:t>Build the thing you came here to build.</a:t>
            </a:r>
          </a:p>
        </p:txBody>
      </p:sp>
      <p:sp>
        <p:nvSpPr>
          <p:cNvPr id="7" name="TextBox 6"/>
          <p:cNvSpPr txBox="1"/>
          <p:nvPr/>
        </p:nvSpPr>
        <p:spPr>
          <a:xfrm>
            <a:off x="640080" y="3657600"/>
            <a:ext cx="10911535" cy="1371600"/>
          </a:xfrm>
          <a:prstGeom prst="rect">
            <a:avLst/>
          </a:prstGeom>
          <a:noFill/>
        </p:spPr>
        <p:txBody>
          <a:bodyPr wrap="square" lIns="0" rIns="0" tIns="0" bIns="0" anchor="t">
            <a:spAutoFit/>
          </a:bodyPr>
          <a:lstStyle/>
          <a:p>
            <a:pPr algn="l">
              <a:lnSpc>
                <a:spcPct val="140000"/>
              </a:lnSpc>
            </a:pPr>
            <a:r>
              <a:rPr sz="1600" b="0" i="0">
                <a:solidFill>
                  <a:srgbClr val="4A4A4A"/>
                </a:solidFill>
                <a:latin typeface="Calibri"/>
              </a:rPr>
              <a:t>I'll circulate. When you hit a block, ask me what you'd tell the AI — not how to fix it. Teaching you to debug with AI is more valuable than fixing it for you.</a:t>
            </a:r>
          </a:p>
        </p:txBody>
      </p:sp>
      <p:sp>
        <p:nvSpPr>
          <p:cNvPr id="8" name="Rounded Rectangle 7"/>
          <p:cNvSpPr/>
          <p:nvPr/>
        </p:nvSpPr>
        <p:spPr>
          <a:xfrm>
            <a:off x="640080" y="5120640"/>
            <a:ext cx="347472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CUI on GenAI.mil or CamoGPT only</a:t>
            </a:r>
          </a:p>
        </p:txBody>
      </p:sp>
      <p:sp>
        <p:nvSpPr>
          <p:cNvPr id="9" name="Rounded Rectangle 8"/>
          <p:cNvSpPr/>
          <p:nvPr/>
        </p:nvSpPr>
        <p:spPr>
          <a:xfrm>
            <a:off x="4279392" y="5120640"/>
            <a:ext cx="3749039"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Anonymize PII unless PIA-authorized</a:t>
            </a:r>
          </a:p>
        </p:txBody>
      </p:sp>
      <p:sp>
        <p:nvSpPr>
          <p:cNvPr id="10" name="Rounded Rectangle 9"/>
          <p:cNvSpPr/>
          <p:nvPr/>
        </p:nvSpPr>
        <p:spPr>
          <a:xfrm>
            <a:off x="640080" y="5577840"/>
            <a:ext cx="393192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Choose centaur or cyborg deliberately</a:t>
            </a:r>
          </a:p>
        </p:txBody>
      </p:sp>
      <p:sp>
        <p:nvSpPr>
          <p:cNvPr id="11" name="Rounded Rectangle 10"/>
          <p:cNvSpPr/>
          <p:nvPr/>
        </p:nvSpPr>
        <p:spPr>
          <a:xfrm>
            <a:off x="4736592" y="5577840"/>
            <a:ext cx="3291840" cy="329184"/>
          </a:xfrm>
          <a:prstGeom prst="roundRect">
            <a:avLst>
              <a:gd name="adj" fmla="val 50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Stop at 3:40 — debrief in deck</a:t>
            </a:r>
          </a:p>
        </p:txBody>
      </p:sp>
      <p:sp>
        <p:nvSpPr>
          <p:cNvPr id="12" name="TextBox 11"/>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3" name="TextBox 12"/>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24 / 32</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640080" y="274320"/>
            <a:ext cx="4133087" cy="329184"/>
          </a:xfrm>
          <a:prstGeom prst="roundRect">
            <a:avLst>
              <a:gd name="adj" fmla="val 50000"/>
            </a:avLst>
          </a:prstGeom>
          <a:solidFill>
            <a:srgbClr val="F1EFE9"/>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a:lstStyle/>
          <a:p>
            <a:pPr algn="ctr"/>
            <a:r>
              <a:rPr sz="1000" b="1" i="0" spc="150">
                <a:solidFill>
                  <a:srgbClr val="4A4A4A"/>
                </a:solidFill>
                <a:latin typeface="Calibri"/>
              </a:rPr>
              <a:t>Back to deck · Build #3 debrief</a:t>
            </a:r>
          </a:p>
        </p:txBody>
      </p:sp>
      <p:sp>
        <p:nvSpPr>
          <p:cNvPr id="6" name="TextBox 5"/>
          <p:cNvSpPr txBox="1"/>
          <p:nvPr/>
        </p:nvSpPr>
        <p:spPr>
          <a:xfrm>
            <a:off x="640080" y="86868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BUILD #3 · DEBRIEF</a:t>
            </a:r>
          </a:p>
        </p:txBody>
      </p:sp>
      <p:sp>
        <p:nvSpPr>
          <p:cNvPr id="7" name="Rounded Rectangle 6"/>
          <p:cNvSpPr/>
          <p:nvPr/>
        </p:nvSpPr>
        <p:spPr>
          <a:xfrm>
            <a:off x="10024567" y="832104"/>
            <a:ext cx="1527048"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5 minutes</a:t>
            </a:r>
          </a:p>
        </p:txBody>
      </p:sp>
      <p:sp>
        <p:nvSpPr>
          <p:cNvPr id="8" name="TextBox 7"/>
          <p:cNvSpPr txBox="1"/>
          <p:nvPr/>
        </p:nvSpPr>
        <p:spPr>
          <a:xfrm>
            <a:off x="640080" y="1371600"/>
            <a:ext cx="10911535" cy="91440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Did your mode choice survive contact with the build?</a:t>
            </a:r>
          </a:p>
        </p:txBody>
      </p:sp>
      <p:sp>
        <p:nvSpPr>
          <p:cNvPr id="9" name="Rectangle 8"/>
          <p:cNvSpPr/>
          <p:nvPr/>
        </p:nvSpPr>
        <p:spPr>
          <a:xfrm>
            <a:off x="640080" y="22402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40080" y="2560320"/>
            <a:ext cx="5272887"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05840" y="2880360"/>
            <a:ext cx="4541367" cy="457200"/>
          </a:xfrm>
          <a:prstGeom prst="rect">
            <a:avLst/>
          </a:prstGeom>
          <a:noFill/>
        </p:spPr>
        <p:txBody>
          <a:bodyPr wrap="square" lIns="0" rIns="0" tIns="0" bIns="0" anchor="t">
            <a:spAutoFit/>
          </a:bodyPr>
          <a:lstStyle/>
          <a:p>
            <a:pPr algn="l"/>
            <a:r>
              <a:rPr sz="2000" b="1" i="0">
                <a:solidFill>
                  <a:srgbClr val="1A1A1A"/>
                </a:solidFill>
                <a:latin typeface="Calibri"/>
              </a:rPr>
              <a:t>Look back</a:t>
            </a:r>
          </a:p>
        </p:txBody>
      </p:sp>
      <p:sp>
        <p:nvSpPr>
          <p:cNvPr id="12" name="TextBox 11"/>
          <p:cNvSpPr txBox="1"/>
          <p:nvPr/>
        </p:nvSpPr>
        <p:spPr>
          <a:xfrm>
            <a:off x="1005840" y="3383280"/>
            <a:ext cx="4541367" cy="2606040"/>
          </a:xfrm>
          <a:prstGeom prst="rect">
            <a:avLst/>
          </a:prstGeom>
          <a:noFill/>
        </p:spPr>
        <p:txBody>
          <a:bodyPr wrap="square" lIns="0" rIns="0" tIns="0" bIns="0">
            <a:spAutoFit/>
          </a:bodyPr>
          <a:lstStyle/>
          <a:p>
            <a:pPr algn="l"/>
            <a:r>
              <a:rPr sz="1500" b="1">
                <a:solidFill>
                  <a:srgbClr val="CC0000"/>
                </a:solidFill>
                <a:latin typeface="Calibri"/>
              </a:rPr>
              <a:t>▪  </a:t>
            </a:r>
            <a:r>
              <a:rPr sz="1500">
                <a:solidFill>
                  <a:srgbClr val="1A1A1A"/>
                </a:solidFill>
                <a:latin typeface="Calibri"/>
              </a:rPr>
              <a:t>What did your mode choice actually buy you?</a:t>
            </a:r>
          </a:p>
          <a:p>
            <a:pPr algn="l">
              <a:lnSpc>
                <a:spcPct val="130000"/>
              </a:lnSpc>
              <a:spcAft>
                <a:spcPts val="600"/>
              </a:spcAft>
            </a:pPr>
            <a:r>
              <a:rPr sz="1500" b="1">
                <a:solidFill>
                  <a:srgbClr val="CC0000"/>
                </a:solidFill>
                <a:latin typeface="Calibri"/>
              </a:rPr>
              <a:t>▪  </a:t>
            </a:r>
            <a:r>
              <a:rPr sz="1500" b="0" i="0">
                <a:solidFill>
                  <a:srgbClr val="1A1A1A"/>
                </a:solidFill>
                <a:latin typeface="Calibri"/>
              </a:rPr>
              <a:t>Did you switch modes mid-build? If so, when and why?</a:t>
            </a:r>
          </a:p>
          <a:p>
            <a:pPr algn="l">
              <a:lnSpc>
                <a:spcPct val="130000"/>
              </a:lnSpc>
              <a:spcAft>
                <a:spcPts val="600"/>
              </a:spcAft>
            </a:pPr>
            <a:r>
              <a:rPr sz="1500" b="1">
                <a:solidFill>
                  <a:srgbClr val="CC0000"/>
                </a:solidFill>
                <a:latin typeface="Calibri"/>
              </a:rPr>
              <a:t>▪  </a:t>
            </a:r>
            <a:r>
              <a:rPr sz="1500" b="0" i="0">
                <a:solidFill>
                  <a:srgbClr val="1A1A1A"/>
                </a:solidFill>
                <a:latin typeface="Calibri"/>
              </a:rPr>
              <a:t>Where on the frontier did your AI fail?</a:t>
            </a:r>
          </a:p>
        </p:txBody>
      </p:sp>
      <p:sp>
        <p:nvSpPr>
          <p:cNvPr id="13" name="Rectangle 12"/>
          <p:cNvSpPr/>
          <p:nvPr/>
        </p:nvSpPr>
        <p:spPr>
          <a:xfrm>
            <a:off x="6278727" y="2560320"/>
            <a:ext cx="5272887"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44487" y="2880360"/>
            <a:ext cx="4541367" cy="457200"/>
          </a:xfrm>
          <a:prstGeom prst="rect">
            <a:avLst/>
          </a:prstGeom>
          <a:noFill/>
        </p:spPr>
        <p:txBody>
          <a:bodyPr wrap="square" lIns="0" rIns="0" tIns="0" bIns="0" anchor="t">
            <a:spAutoFit/>
          </a:bodyPr>
          <a:lstStyle/>
          <a:p>
            <a:pPr algn="l"/>
            <a:r>
              <a:rPr sz="2000" b="1" i="0">
                <a:solidFill>
                  <a:srgbClr val="1A1A1A"/>
                </a:solidFill>
                <a:latin typeface="Calibri"/>
              </a:rPr>
              <a:t>Look forward</a:t>
            </a:r>
          </a:p>
        </p:txBody>
      </p:sp>
      <p:sp>
        <p:nvSpPr>
          <p:cNvPr id="15" name="TextBox 14"/>
          <p:cNvSpPr txBox="1"/>
          <p:nvPr/>
        </p:nvSpPr>
        <p:spPr>
          <a:xfrm>
            <a:off x="6644487" y="3383280"/>
            <a:ext cx="4541367" cy="2606040"/>
          </a:xfrm>
          <a:prstGeom prst="rect">
            <a:avLst/>
          </a:prstGeom>
          <a:noFill/>
        </p:spPr>
        <p:txBody>
          <a:bodyPr wrap="square" lIns="0" rIns="0" tIns="0" bIns="0">
            <a:spAutoFit/>
          </a:bodyPr>
          <a:lstStyle/>
          <a:p>
            <a:pPr algn="l"/>
            <a:r>
              <a:rPr sz="1500" b="1">
                <a:solidFill>
                  <a:srgbClr val="CC0000"/>
                </a:solidFill>
                <a:latin typeface="Calibri"/>
              </a:rPr>
              <a:t>▪  </a:t>
            </a:r>
            <a:r>
              <a:rPr sz="1500">
                <a:solidFill>
                  <a:srgbClr val="1A1A1A"/>
                </a:solidFill>
                <a:latin typeface="Calibri"/>
              </a:rPr>
              <a:t>What's the smallest next step to make this deployable?</a:t>
            </a:r>
          </a:p>
          <a:p>
            <a:pPr algn="l">
              <a:lnSpc>
                <a:spcPct val="130000"/>
              </a:lnSpc>
              <a:spcAft>
                <a:spcPts val="600"/>
              </a:spcAft>
            </a:pPr>
            <a:r>
              <a:rPr sz="1500" b="1">
                <a:solidFill>
                  <a:srgbClr val="CC0000"/>
                </a:solidFill>
                <a:latin typeface="Calibri"/>
              </a:rPr>
              <a:t>▪  </a:t>
            </a:r>
            <a:r>
              <a:rPr sz="1500" b="0" i="0">
                <a:solidFill>
                  <a:srgbClr val="1A1A1A"/>
                </a:solidFill>
                <a:latin typeface="Calibri"/>
              </a:rPr>
              <a:t>Who's the first user you'd put it in front of?</a:t>
            </a:r>
          </a:p>
          <a:p>
            <a:pPr algn="l">
              <a:lnSpc>
                <a:spcPct val="130000"/>
              </a:lnSpc>
              <a:spcAft>
                <a:spcPts val="600"/>
              </a:spcAft>
            </a:pPr>
            <a:r>
              <a:rPr sz="1500" b="1">
                <a:solidFill>
                  <a:srgbClr val="CC0000"/>
                </a:solidFill>
                <a:latin typeface="Calibri"/>
              </a:rPr>
              <a:t>▪  </a:t>
            </a:r>
            <a:r>
              <a:rPr sz="1500" b="0" i="0">
                <a:solidFill>
                  <a:srgbClr val="1A1A1A"/>
                </a:solidFill>
                <a:latin typeface="Calibri"/>
              </a:rPr>
              <a:t>What's the verification protocol before they touch it?</a:t>
            </a:r>
          </a:p>
        </p:txBody>
      </p:sp>
      <p:sp>
        <p:nvSpPr>
          <p:cNvPr id="16" name="TextBox 15"/>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7" name="TextBox 16"/>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25 / 32</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058400" cy="365760"/>
          </a:xfrm>
          <a:prstGeom prst="rect">
            <a:avLst/>
          </a:prstGeom>
          <a:noFill/>
        </p:spPr>
        <p:txBody>
          <a:bodyPr wrap="square" lIns="0" rIns="0" tIns="0" bIns="0" anchor="t">
            <a:spAutoFit/>
          </a:bodyPr>
          <a:lstStyle/>
          <a:p>
            <a:pPr algn="l"/>
            <a:r>
              <a:rPr sz="1200" b="1" i="0" spc="300">
                <a:solidFill>
                  <a:srgbClr val="F5D130"/>
                </a:solidFill>
                <a:latin typeface="Calibri"/>
              </a:rPr>
              <a:t>MODULE 6 · WRAP</a:t>
            </a:r>
          </a:p>
        </p:txBody>
      </p:sp>
      <p:sp>
        <p:nvSpPr>
          <p:cNvPr id="6" name="TextBox 5"/>
          <p:cNvSpPr txBox="1"/>
          <p:nvPr/>
        </p:nvSpPr>
        <p:spPr>
          <a:xfrm>
            <a:off x="640080" y="2377440"/>
            <a:ext cx="10058400" cy="219456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Frontier Map.</a:t>
            </a:r>
          </a:p>
          <a:p>
            <a:pPr algn="l">
              <a:lnSpc>
                <a:spcPct val="100000"/>
              </a:lnSpc>
            </a:pPr>
            <a:r>
              <a:rPr sz="6400" b="1" i="0">
                <a:solidFill>
                  <a:srgbClr val="FFFFFF"/>
                </a:solidFill>
                <a:latin typeface="Calibri"/>
              </a:rPr>
              <a:t>Then we close.</a:t>
            </a:r>
          </a:p>
        </p:txBody>
      </p:sp>
      <p:sp>
        <p:nvSpPr>
          <p:cNvPr id="7" name="Rectangle 6"/>
          <p:cNvSpPr/>
          <p:nvPr/>
        </p:nvSpPr>
        <p:spPr>
          <a:xfrm>
            <a:off x="640080" y="493776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5303520"/>
            <a:ext cx="1737360" cy="329184"/>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1A1A1A"/>
                </a:solidFill>
                <a:latin typeface="Calibri"/>
              </a:rPr>
              <a:t>15 minutes</a:t>
            </a:r>
          </a:p>
        </p:txBody>
      </p:sp>
      <p:sp>
        <p:nvSpPr>
          <p:cNvPr id="9" name="Rounded Rectangle 8"/>
          <p:cNvSpPr/>
          <p:nvPr/>
        </p:nvSpPr>
        <p:spPr>
          <a:xfrm>
            <a:off x="2542032" y="5303520"/>
            <a:ext cx="3520440" cy="329184"/>
          </a:xfrm>
          <a:prstGeom prst="roundRect">
            <a:avLst>
              <a:gd name="adj" fmla="val 50000"/>
            </a:avLst>
          </a:prstGeom>
          <a:noFill/>
          <a:ln w="9525">
            <a:solidFill>
              <a:srgbClr val="555555"/>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One real entry per person</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26 / 32</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MODULE 6 · REFERENCE</a:t>
            </a:r>
          </a:p>
        </p:txBody>
      </p:sp>
      <p:sp>
        <p:nvSpPr>
          <p:cNvPr id="6" name="Rounded Rectangle 5"/>
          <p:cNvSpPr/>
          <p:nvPr/>
        </p:nvSpPr>
        <p:spPr>
          <a:xfrm>
            <a:off x="7894015" y="466344"/>
            <a:ext cx="3657600"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Use this shape for your own map</a:t>
            </a:r>
          </a:p>
        </p:txBody>
      </p:sp>
      <p:sp>
        <p:nvSpPr>
          <p:cNvPr id="7" name="TextBox 6"/>
          <p:cNvSpPr txBox="1"/>
          <p:nvPr/>
        </p:nvSpPr>
        <p:spPr>
          <a:xfrm>
            <a:off x="640080" y="1005840"/>
            <a:ext cx="10911535" cy="82296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The unit frontier map.</a:t>
            </a:r>
          </a:p>
        </p:txBody>
      </p:sp>
      <p:sp>
        <p:nvSpPr>
          <p:cNvPr id="8" name="Rectangle 7"/>
          <p:cNvSpPr/>
          <p:nvPr/>
        </p:nvSpPr>
        <p:spPr>
          <a:xfrm>
            <a:off x="640080" y="17830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9" name="Table 8"/>
          <p:cNvGraphicFramePr>
            <a:graphicFrameLocks noGrp="1"/>
          </p:cNvGraphicFramePr>
          <p:nvPr/>
        </p:nvGraphicFramePr>
        <p:xfrm>
          <a:off x="640080" y="2057400"/>
          <a:ext cx="10911535" cy="4160520"/>
        </p:xfrm>
        <a:graphic>
          <a:graphicData uri="http://schemas.openxmlformats.org/drawingml/2006/table">
            <a:tbl>
              <a:tblPr firstRow="1" bandRow="1">
                <a:tableStyleId>{5C22544A-7EE6-4342-B048-85BDC9FD1C3A}</a:tableStyleId>
              </a:tblPr>
              <a:tblGrid>
                <a:gridCol w="2194560"/>
                <a:gridCol w="2905658"/>
                <a:gridCol w="2905658"/>
                <a:gridCol w="2905659"/>
              </a:tblGrid>
              <a:tr h="457200">
                <a:tc>
                  <a:txBody>
                    <a:bodyPr anchor="ctr"/>
                    <a:lstStyle/>
                    <a:p>
                      <a:pPr algn="l"/>
                      <a:r>
                        <a:rPr sz="1000" b="1" i="0" spc="200">
                          <a:solidFill>
                            <a:srgbClr val="FFFFFF"/>
                          </a:solidFill>
                          <a:latin typeface="Calibri"/>
                        </a:rPr>
                        <a:t>TASK TYPE</a:t>
                      </a:r>
                    </a:p>
                  </a:txBody>
                  <a:tcPr marL="91440" marR="91440" marT="45720" marB="45720" anchor="t">
                    <a:solidFill>
                      <a:srgbClr val="1A1A1A"/>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000" b="1" i="0" spc="200">
                          <a:solidFill>
                            <a:srgbClr val="FFFFFF"/>
                          </a:solidFill>
                          <a:latin typeface="Calibri"/>
                        </a:rPr>
                        <a:t>AI HANDLES WELL</a:t>
                      </a:r>
                    </a:p>
                  </a:txBody>
                  <a:tcPr marL="91440" marR="91440" marT="45720" marB="45720" anchor="t">
                    <a:solidFill>
                      <a:srgbClr val="1A1A1A"/>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000" b="1" i="0" spc="200">
                          <a:solidFill>
                            <a:srgbClr val="FFFFFF"/>
                          </a:solidFill>
                          <a:latin typeface="Calibri"/>
                        </a:rPr>
                        <a:t>AI HANDLES POORLY</a:t>
                      </a:r>
                    </a:p>
                  </a:txBody>
                  <a:tcPr marL="91440" marR="91440" marT="45720" marB="45720" anchor="t">
                    <a:solidFill>
                      <a:srgbClr val="1A1A1A"/>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000" b="1" i="0" spc="200">
                          <a:solidFill>
                            <a:srgbClr val="FFFFFF"/>
                          </a:solidFill>
                          <a:latin typeface="Calibri"/>
                        </a:rPr>
                        <a:t>VERIFICATION NEEDED</a:t>
                      </a:r>
                    </a:p>
                  </a:txBody>
                  <a:tcPr marL="91440" marR="91440" marT="45720" marB="45720" anchor="t">
                    <a:solidFill>
                      <a:srgbClr val="1A1A1A"/>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740664">
                <a:tc>
                  <a:txBody>
                    <a:bodyPr anchor="t"/>
                    <a:lstStyle/>
                    <a:p>
                      <a:pPr algn="l"/>
                      <a:r>
                        <a:rPr sz="1200" b="1" i="0">
                          <a:solidFill>
                            <a:srgbClr val="1A1A1A"/>
                          </a:solidFill>
                          <a:latin typeface="Calibri"/>
                        </a:rPr>
                        <a:t>Form &amp; list scaffolding</a:t>
                      </a:r>
                    </a:p>
                  </a:txBody>
                  <a:tcPr marL="91440" marR="91440" marT="45720" marB="45720" anchor="t">
                    <a:solidFill>
                      <a:srgbClr val="F8F7F5"/>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2E5A2E"/>
                          </a:solidFill>
                          <a:latin typeface="Calibri"/>
                        </a:rPr>
                        <a:t>CSV templates, EditForm formulas, default values</a:t>
                      </a:r>
                    </a:p>
                  </a:txBody>
                  <a:tcPr marL="91440" marR="91440" marT="45720" marB="45720" anchor="t">
                    <a:solidFill>
                      <a:srgbClr val="ECF6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8E2A2A"/>
                          </a:solidFill>
                          <a:latin typeface="Calibri"/>
                        </a:rPr>
                        <a:t>Person field claims format, choice field defaults</a:t>
                      </a:r>
                    </a:p>
                  </a:txBody>
                  <a:tcPr marL="91440" marR="91440" marT="45720" marB="45720" anchor="t">
                    <a:solidFill>
                      <a:srgbClr val="FCEC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4A4A4A"/>
                          </a:solidFill>
                          <a:latin typeface="Calibri"/>
                        </a:rPr>
                        <a:t>Submit test items at every threshold</a:t>
                      </a:r>
                    </a:p>
                  </a:txBody>
                  <a:tcPr marL="91440" marR="91440" marT="45720" marB="45720" anchor="t">
                    <a:solidFill>
                      <a:srgbClr val="FBF4DD"/>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740664">
                <a:tc>
                  <a:txBody>
                    <a:bodyPr anchor="t"/>
                    <a:lstStyle/>
                    <a:p>
                      <a:pPr algn="l"/>
                      <a:r>
                        <a:rPr sz="1200" b="1" i="0">
                          <a:solidFill>
                            <a:srgbClr val="1A1A1A"/>
                          </a:solidFill>
                          <a:latin typeface="Calibri"/>
                        </a:rPr>
                        <a:t>Routing &amp; approval flows</a:t>
                      </a:r>
                    </a:p>
                  </a:txBody>
                  <a:tcPr marL="91440" marR="91440" marT="45720" marB="45720" anchor="t">
                    <a:solidFill>
                      <a:srgbClr val="F8F7F5"/>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2E5A2E"/>
                          </a:solidFill>
                          <a:latin typeface="Calibri"/>
                        </a:rPr>
                        <a:t>Conditional branches, email body templates</a:t>
                      </a:r>
                    </a:p>
                  </a:txBody>
                  <a:tcPr marL="91440" marR="91440" marT="45720" marB="45720" anchor="t">
                    <a:solidFill>
                      <a:srgbClr val="ECF6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8E2A2A"/>
                          </a:solidFill>
                          <a:latin typeface="Calibri"/>
                        </a:rPr>
                        <a:t>Inverted thresholds, missing timeout settings</a:t>
                      </a:r>
                    </a:p>
                  </a:txBody>
                  <a:tcPr marL="91440" marR="91440" marT="45720" marB="45720" anchor="t">
                    <a:solidFill>
                      <a:srgbClr val="FCEC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4A4A4A"/>
                          </a:solidFill>
                          <a:latin typeface="Calibri"/>
                        </a:rPr>
                        <a:t>Trace every branch with named test cases</a:t>
                      </a:r>
                    </a:p>
                  </a:txBody>
                  <a:tcPr marL="91440" marR="91440" marT="45720" marB="45720" anchor="t">
                    <a:solidFill>
                      <a:srgbClr val="FBF4DD"/>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740664">
                <a:tc>
                  <a:txBody>
                    <a:bodyPr anchor="t"/>
                    <a:lstStyle/>
                    <a:p>
                      <a:pPr algn="l"/>
                      <a:r>
                        <a:rPr sz="1200" b="1" i="0">
                          <a:solidFill>
                            <a:srgbClr val="1A1A1A"/>
                          </a:solidFill>
                          <a:latin typeface="Calibri"/>
                        </a:rPr>
                        <a:t>Power BI visuals</a:t>
                      </a:r>
                    </a:p>
                  </a:txBody>
                  <a:tcPr marL="91440" marR="91440" marT="45720" marB="45720" anchor="t">
                    <a:solidFill>
                      <a:srgbClr val="F8F7F5"/>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2E5A2E"/>
                          </a:solidFill>
                          <a:latin typeface="Calibri"/>
                        </a:rPr>
                        <a:t>Card visuals, table layout, basic DAX</a:t>
                      </a:r>
                    </a:p>
                  </a:txBody>
                  <a:tcPr marL="91440" marR="91440" marT="45720" marB="45720" anchor="t">
                    <a:solidFill>
                      <a:srgbClr val="ECF6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8E2A2A"/>
                          </a:solidFill>
                          <a:latin typeface="Calibri"/>
                        </a:rPr>
                        <a:t>Conditional formatting steps, chart-type fit</a:t>
                      </a:r>
                    </a:p>
                  </a:txBody>
                  <a:tcPr marL="91440" marR="91440" marT="45720" marB="45720" anchor="t">
                    <a:solidFill>
                      <a:srgbClr val="FCEC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4A4A4A"/>
                          </a:solidFill>
                          <a:latin typeface="Calibri"/>
                        </a:rPr>
                        <a:t>Re-do with one column at a time, sanity-check chart against data</a:t>
                      </a:r>
                    </a:p>
                  </a:txBody>
                  <a:tcPr marL="91440" marR="91440" marT="45720" marB="45720" anchor="t">
                    <a:solidFill>
                      <a:srgbClr val="FBF4DD"/>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740664">
                <a:tc>
                  <a:txBody>
                    <a:bodyPr anchor="t"/>
                    <a:lstStyle/>
                    <a:p>
                      <a:pPr algn="l"/>
                      <a:r>
                        <a:rPr sz="1200" b="1" i="0">
                          <a:solidFill>
                            <a:srgbClr val="1A1A1A"/>
                          </a:solidFill>
                          <a:latin typeface="Calibri"/>
                        </a:rPr>
                        <a:t>Unit-specific knowledge</a:t>
                      </a:r>
                    </a:p>
                  </a:txBody>
                  <a:tcPr marL="91440" marR="91440" marT="45720" marB="45720" anchor="t">
                    <a:solidFill>
                      <a:srgbClr val="F8F7F5"/>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2E5A2E"/>
                          </a:solidFill>
                          <a:latin typeface="Calibri"/>
                        </a:rPr>
                        <a:t>Generic policies, standard formats</a:t>
                      </a:r>
                    </a:p>
                  </a:txBody>
                  <a:tcPr marL="91440" marR="91440" marT="45720" marB="45720" anchor="t">
                    <a:solidFill>
                      <a:srgbClr val="ECF6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8E2A2A"/>
                          </a:solidFill>
                          <a:latin typeface="Calibri"/>
                        </a:rPr>
                        <a:t>Specific MCO numbers, TIS/TIG, local SOPs</a:t>
                      </a:r>
                    </a:p>
                  </a:txBody>
                  <a:tcPr marL="91440" marR="91440" marT="45720" marB="45720" anchor="t">
                    <a:solidFill>
                      <a:srgbClr val="FCECEC"/>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0">
                          <a:solidFill>
                            <a:srgbClr val="4A4A4A"/>
                          </a:solidFill>
                          <a:latin typeface="Calibri"/>
                        </a:rPr>
                        <a:t>Cross-check against the actual reference document</a:t>
                      </a:r>
                    </a:p>
                  </a:txBody>
                  <a:tcPr marL="91440" marR="91440" marT="45720" marB="45720" anchor="t">
                    <a:solidFill>
                      <a:srgbClr val="FBF4DD"/>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740664">
                <a:tc>
                  <a:txBody>
                    <a:bodyPr anchor="t"/>
                    <a:lstStyle/>
                    <a:p>
                      <a:pPr algn="l"/>
                      <a:r>
                        <a:rPr sz="1100" b="0" i="1">
                          <a:solidFill>
                            <a:srgbClr val="6E6E6E"/>
                          </a:solidFill>
                          <a:latin typeface="Calibri"/>
                        </a:rPr>
                        <a:t>Your row from today →</a:t>
                      </a:r>
                    </a:p>
                  </a:txBody>
                  <a:tcPr marL="91440" marR="91440" marT="45720" marB="45720" anchor="t">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1">
                          <a:solidFill>
                            <a:srgbClr val="6E6E6E"/>
                          </a:solidFill>
                          <a:latin typeface="Calibri"/>
                        </a:rPr>
                        <a:t>add what worked</a:t>
                      </a:r>
                    </a:p>
                  </a:txBody>
                  <a:tcPr marL="91440" marR="91440" marT="45720" marB="45720" anchor="t">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1">
                          <a:solidFill>
                            <a:srgbClr val="6E6E6E"/>
                          </a:solidFill>
                          <a:latin typeface="Calibri"/>
                        </a:rPr>
                        <a:t>add what failed</a:t>
                      </a:r>
                    </a:p>
                  </a:txBody>
                  <a:tcPr marL="91440" marR="91440" marT="45720" marB="45720" anchor="t">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t"/>
                    <a:lstStyle/>
                    <a:p>
                      <a:pPr algn="l"/>
                      <a:r>
                        <a:rPr sz="1100" b="0" i="1">
                          <a:solidFill>
                            <a:srgbClr val="6E6E6E"/>
                          </a:solidFill>
                          <a:latin typeface="Calibri"/>
                        </a:rPr>
                        <a:t>add the check that catches it</a:t>
                      </a:r>
                    </a:p>
                  </a:txBody>
                  <a:tcPr marL="91440" marR="91440" marT="45720" marB="45720" anchor="t">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bl>
          </a:graphicData>
        </a:graphic>
      </p:graphicFrame>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27 / 32</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5029200" cy="310896"/>
          </a:xfrm>
          <a:prstGeom prst="rect">
            <a:avLst/>
          </a:prstGeom>
          <a:noFill/>
        </p:spPr>
        <p:txBody>
          <a:bodyPr wrap="square" lIns="0" rIns="0" tIns="0" bIns="0" anchor="ctr">
            <a:spAutoFit/>
          </a:bodyPr>
          <a:lstStyle/>
          <a:p>
            <a:pPr algn="l"/>
            <a:r>
              <a:rPr sz="1100" b="1" i="0" spc="250">
                <a:solidFill>
                  <a:srgbClr val="CC0000"/>
                </a:solidFill>
                <a:latin typeface="Calibri"/>
              </a:rPr>
              <a:t>MODULE 6 · WORKTIME</a:t>
            </a:r>
          </a:p>
        </p:txBody>
      </p:sp>
      <p:sp>
        <p:nvSpPr>
          <p:cNvPr id="6" name="Rounded Rectangle 5"/>
          <p:cNvSpPr/>
          <p:nvPr/>
        </p:nvSpPr>
        <p:spPr>
          <a:xfrm>
            <a:off x="8625535" y="457200"/>
            <a:ext cx="2926080" cy="384048"/>
          </a:xfrm>
          <a:prstGeom prst="roundRect">
            <a:avLst>
              <a:gd name="adj" fmla="val 50000"/>
            </a:avLst>
          </a:prstGeom>
          <a:solidFill>
            <a:srgbClr val="CC0000"/>
          </a:solidFill>
          <a:ln w="9525">
            <a:solidFill>
              <a:srgbClr val="A3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0" bIns="0"/>
          <a:lstStyle/>
          <a:p>
            <a:pPr algn="ctr"/>
            <a:r>
              <a:rPr sz="1100" b="1" i="0">
                <a:solidFill>
                  <a:srgbClr val="FFFFFF"/>
                </a:solidFill>
                <a:latin typeface="Calibri"/>
              </a:rPr>
              <a:t>Add at least one row</a:t>
            </a:r>
          </a:p>
        </p:txBody>
      </p:sp>
      <p:sp>
        <p:nvSpPr>
          <p:cNvPr id="7" name="TextBox 6"/>
          <p:cNvSpPr txBox="1"/>
          <p:nvPr/>
        </p:nvSpPr>
        <p:spPr>
          <a:xfrm>
            <a:off x="640080" y="1463040"/>
            <a:ext cx="10911535" cy="1463040"/>
          </a:xfrm>
          <a:prstGeom prst="rect">
            <a:avLst/>
          </a:prstGeom>
          <a:noFill/>
        </p:spPr>
        <p:txBody>
          <a:bodyPr wrap="square" lIns="0" rIns="0" tIns="0" bIns="0" anchor="t">
            <a:spAutoFit/>
          </a:bodyPr>
          <a:lstStyle/>
          <a:p>
            <a:pPr algn="l">
              <a:lnSpc>
                <a:spcPct val="100000"/>
              </a:lnSpc>
            </a:pPr>
            <a:r>
              <a:rPr sz="4800" b="1" i="0">
                <a:solidFill>
                  <a:srgbClr val="1A1A1A"/>
                </a:solidFill>
                <a:latin typeface="Calibri"/>
              </a:rPr>
              <a:t>Write the row.</a:t>
            </a:r>
          </a:p>
        </p:txBody>
      </p:sp>
      <p:sp>
        <p:nvSpPr>
          <p:cNvPr id="8" name="TextBox 7"/>
          <p:cNvSpPr txBox="1"/>
          <p:nvPr/>
        </p:nvSpPr>
        <p:spPr>
          <a:xfrm>
            <a:off x="640080" y="2926080"/>
            <a:ext cx="7253935" cy="2011680"/>
          </a:xfrm>
          <a:prstGeom prst="rect">
            <a:avLst/>
          </a:prstGeom>
          <a:noFill/>
        </p:spPr>
        <p:txBody>
          <a:bodyPr wrap="square" lIns="0" rIns="0" tIns="0" bIns="0" anchor="t">
            <a:spAutoFit/>
          </a:bodyPr>
          <a:lstStyle/>
          <a:p>
            <a:pPr algn="l">
              <a:lnSpc>
                <a:spcPct val="145000"/>
              </a:lnSpc>
            </a:pPr>
            <a:r>
              <a:rPr sz="1600" b="0" i="0">
                <a:solidFill>
                  <a:srgbClr val="4A4A4A"/>
                </a:solidFill>
                <a:latin typeface="Calibri"/>
              </a:rPr>
              <a:t>Pull from your three builds today. Pick the failure case that surprised you most. Write the row using the four columns from the previous slide.</a:t>
            </a:r>
          </a:p>
        </p:txBody>
      </p:sp>
      <p:sp>
        <p:nvSpPr>
          <p:cNvPr id="9" name="Rectangle 8"/>
          <p:cNvSpPr/>
          <p:nvPr/>
        </p:nvSpPr>
        <p:spPr>
          <a:xfrm>
            <a:off x="8351215" y="2926080"/>
            <a:ext cx="3200400" cy="29260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351215" y="3200400"/>
            <a:ext cx="3200400" cy="2011680"/>
          </a:xfrm>
          <a:prstGeom prst="rect">
            <a:avLst/>
          </a:prstGeom>
          <a:noFill/>
        </p:spPr>
        <p:txBody>
          <a:bodyPr wrap="square" lIns="0" rIns="0" tIns="0" bIns="0" anchor="ctr">
            <a:spAutoFit/>
          </a:bodyPr>
          <a:lstStyle/>
          <a:p>
            <a:pPr algn="ctr">
              <a:lnSpc>
                <a:spcPct val="90000"/>
              </a:lnSpc>
            </a:pPr>
            <a:r>
              <a:rPr sz="14000" b="1" i="0">
                <a:solidFill>
                  <a:srgbClr val="CC0000"/>
                </a:solidFill>
                <a:latin typeface="Calibri"/>
              </a:rPr>
              <a:t>7</a:t>
            </a:r>
          </a:p>
        </p:txBody>
      </p:sp>
      <p:sp>
        <p:nvSpPr>
          <p:cNvPr id="11" name="TextBox 10"/>
          <p:cNvSpPr txBox="1"/>
          <p:nvPr/>
        </p:nvSpPr>
        <p:spPr>
          <a:xfrm>
            <a:off x="8351215" y="5212080"/>
            <a:ext cx="3200400" cy="457200"/>
          </a:xfrm>
          <a:prstGeom prst="rect">
            <a:avLst/>
          </a:prstGeom>
          <a:noFill/>
        </p:spPr>
        <p:txBody>
          <a:bodyPr wrap="square" lIns="0" rIns="0" tIns="0" bIns="0" anchor="t">
            <a:spAutoFit/>
          </a:bodyPr>
          <a:lstStyle/>
          <a:p>
            <a:pPr algn="ctr"/>
            <a:r>
              <a:rPr sz="1400" b="1" i="0" spc="400">
                <a:solidFill>
                  <a:srgbClr val="6E6E6E"/>
                </a:solidFill>
                <a:latin typeface="Calibri"/>
              </a:rPr>
              <a:t>MINUTES</a:t>
            </a:r>
          </a:p>
        </p:txBody>
      </p:sp>
      <p:sp>
        <p:nvSpPr>
          <p:cNvPr id="12" name="TextBox 11"/>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3" name="TextBox 12"/>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28 / 32</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WRAP</a:t>
            </a:r>
          </a:p>
        </p:txBody>
      </p:sp>
      <p:sp>
        <p:nvSpPr>
          <p:cNvPr id="6" name="Rounded Rectangle 5"/>
          <p:cNvSpPr/>
          <p:nvPr/>
        </p:nvSpPr>
        <p:spPr>
          <a:xfrm>
            <a:off x="9192463" y="466344"/>
            <a:ext cx="2359152"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Four hours later</a:t>
            </a:r>
          </a:p>
        </p:txBody>
      </p:sp>
      <p:sp>
        <p:nvSpPr>
          <p:cNvPr id="7" name="TextBox 6"/>
          <p:cNvSpPr txBox="1"/>
          <p:nvPr/>
        </p:nvSpPr>
        <p:spPr>
          <a:xfrm>
            <a:off x="640080" y="1005840"/>
            <a:ext cx="10911535" cy="77724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What you can now do.</a:t>
            </a:r>
          </a:p>
        </p:txBody>
      </p:sp>
      <p:sp>
        <p:nvSpPr>
          <p:cNvPr id="8" name="Rectangle 7"/>
          <p:cNvSpPr/>
          <p:nvPr/>
        </p:nvSpPr>
        <p:spPr>
          <a:xfrm>
            <a:off x="640080" y="187452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194560"/>
            <a:ext cx="10911535" cy="4023360"/>
          </a:xfrm>
          <a:prstGeom prst="rect">
            <a:avLst/>
          </a:prstGeom>
          <a:noFill/>
        </p:spPr>
        <p:txBody>
          <a:bodyPr wrap="square" lIns="0" rIns="0" tIns="0" bIns="0">
            <a:spAutoFit/>
          </a:bodyPr>
          <a:lstStyle/>
          <a:p>
            <a:pPr algn="l"/>
            <a:r>
              <a:rPr sz="1800" b="1">
                <a:solidFill>
                  <a:srgbClr val="CC0000"/>
                </a:solidFill>
                <a:latin typeface="Calibri"/>
              </a:rPr>
              <a:t>▪  </a:t>
            </a:r>
            <a:r>
              <a:rPr sz="1800">
                <a:solidFill>
                  <a:srgbClr val="1A1A1A"/>
                </a:solidFill>
                <a:latin typeface="Calibri"/>
              </a:rPr>
              <a:t>Build a Power Platform tool in centaur mode with verification at every phase boundary.</a:t>
            </a:r>
          </a:p>
          <a:p>
            <a:pPr algn="l">
              <a:lnSpc>
                <a:spcPct val="130000"/>
              </a:lnSpc>
              <a:spcAft>
                <a:spcPts val="600"/>
              </a:spcAft>
            </a:pPr>
            <a:r>
              <a:rPr sz="1800" b="1">
                <a:solidFill>
                  <a:srgbClr val="CC0000"/>
                </a:solidFill>
                <a:latin typeface="Calibri"/>
              </a:rPr>
              <a:t>▪  </a:t>
            </a:r>
            <a:r>
              <a:rPr sz="1800" b="0" i="0">
                <a:solidFill>
                  <a:srgbClr val="1A1A1A"/>
                </a:solidFill>
                <a:latin typeface="Calibri"/>
              </a:rPr>
              <a:t>Build a Power Platform tool in cyborg mode , including a deliberate data-model pivot.</a:t>
            </a:r>
          </a:p>
          <a:p>
            <a:pPr algn="l">
              <a:lnSpc>
                <a:spcPct val="130000"/>
              </a:lnSpc>
              <a:spcAft>
                <a:spcPts val="600"/>
              </a:spcAft>
            </a:pPr>
            <a:r>
              <a:rPr sz="1800" b="1">
                <a:solidFill>
                  <a:srgbClr val="CC0000"/>
                </a:solidFill>
                <a:latin typeface="Calibri"/>
              </a:rPr>
              <a:t>▪  </a:t>
            </a:r>
            <a:r>
              <a:rPr sz="1800" b="0" i="0">
                <a:solidFill>
                  <a:srgbClr val="1A1A1A"/>
                </a:solidFill>
                <a:latin typeface="Calibri"/>
              </a:rPr>
              <a:t>Choose between modes for your own problem, defend the choice, and ship in 60 minutes.</a:t>
            </a:r>
          </a:p>
          <a:p>
            <a:pPr algn="l">
              <a:lnSpc>
                <a:spcPct val="130000"/>
              </a:lnSpc>
              <a:spcAft>
                <a:spcPts val="600"/>
              </a:spcAft>
            </a:pPr>
            <a:r>
              <a:rPr sz="1800" b="1">
                <a:solidFill>
                  <a:srgbClr val="CC0000"/>
                </a:solidFill>
                <a:latin typeface="Calibri"/>
              </a:rPr>
              <a:t>▪  </a:t>
            </a:r>
            <a:r>
              <a:rPr sz="1800" b="0" i="0">
                <a:solidFill>
                  <a:srgbClr val="1A1A1A"/>
                </a:solidFill>
                <a:latin typeface="Calibri"/>
              </a:rPr>
              <a:t>Recognize a wrong AI answer fast enough to course-correct in the same prompt.</a:t>
            </a:r>
          </a:p>
          <a:p>
            <a:pPr algn="l">
              <a:lnSpc>
                <a:spcPct val="130000"/>
              </a:lnSpc>
              <a:spcAft>
                <a:spcPts val="600"/>
              </a:spcAft>
            </a:pPr>
            <a:r>
              <a:rPr sz="1800" b="1">
                <a:solidFill>
                  <a:srgbClr val="CC0000"/>
                </a:solidFill>
                <a:latin typeface="Calibri"/>
              </a:rPr>
              <a:t>▪  </a:t>
            </a:r>
            <a:r>
              <a:rPr sz="1800" b="0" i="0">
                <a:solidFill>
                  <a:srgbClr val="1A1A1A"/>
                </a:solidFill>
                <a:latin typeface="Calibri"/>
              </a:rPr>
              <a:t>Add a real, specific row to your unit's frontier map.</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29 / 32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TODAY'S MISSION</a:t>
            </a:r>
          </a:p>
        </p:txBody>
      </p:sp>
      <p:sp>
        <p:nvSpPr>
          <p:cNvPr id="6" name="Rounded Rectangle 5"/>
          <p:cNvSpPr/>
          <p:nvPr/>
        </p:nvSpPr>
        <p:spPr>
          <a:xfrm>
            <a:off x="8835847" y="466344"/>
            <a:ext cx="2715768"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By 4 hours from now</a:t>
            </a:r>
          </a:p>
        </p:txBody>
      </p:sp>
      <p:sp>
        <p:nvSpPr>
          <p:cNvPr id="7" name="TextBox 6"/>
          <p:cNvSpPr txBox="1"/>
          <p:nvPr/>
        </p:nvSpPr>
        <p:spPr>
          <a:xfrm>
            <a:off x="640080" y="1005840"/>
            <a:ext cx="10911535" cy="114300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Three working tools. One updated frontier map.</a:t>
            </a:r>
          </a:p>
        </p:txBody>
      </p:sp>
      <p:sp>
        <p:nvSpPr>
          <p:cNvPr id="8" name="Rectangle 7"/>
          <p:cNvSpPr/>
          <p:nvPr/>
        </p:nvSpPr>
        <p:spPr>
          <a:xfrm>
            <a:off x="640080" y="22402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560320"/>
            <a:ext cx="10911535" cy="3657600"/>
          </a:xfrm>
          <a:prstGeom prst="rect">
            <a:avLst/>
          </a:prstGeom>
          <a:noFill/>
        </p:spPr>
        <p:txBody>
          <a:bodyPr wrap="square" lIns="0" rIns="0" tIns="0" bIns="0">
            <a:spAutoFit/>
          </a:bodyPr>
          <a:lstStyle/>
          <a:p>
            <a:pPr algn="l"/>
            <a:r>
              <a:rPr sz="1800" b="1">
                <a:solidFill>
                  <a:srgbClr val="CC0000"/>
                </a:solidFill>
                <a:latin typeface="Calibri"/>
              </a:rPr>
              <a:t>▪  </a:t>
            </a:r>
            <a:r>
              <a:rPr sz="1800">
                <a:solidFill>
                  <a:srgbClr val="1A1A1A"/>
                </a:solidFill>
                <a:latin typeface="Calibri"/>
              </a:rPr>
              <a:t>Build #1 — Centaur: a request routing workflow you'd trust in production.</a:t>
            </a:r>
          </a:p>
          <a:p>
            <a:pPr algn="l">
              <a:lnSpc>
                <a:spcPct val="130000"/>
              </a:lnSpc>
              <a:spcAft>
                <a:spcPts val="600"/>
              </a:spcAft>
            </a:pPr>
            <a:r>
              <a:rPr sz="1800" b="1">
                <a:solidFill>
                  <a:srgbClr val="CC0000"/>
                </a:solidFill>
                <a:latin typeface="Calibri"/>
              </a:rPr>
              <a:t>▪  </a:t>
            </a:r>
            <a:r>
              <a:rPr sz="1800" b="0" i="0">
                <a:solidFill>
                  <a:srgbClr val="1A1A1A"/>
                </a:solidFill>
                <a:latin typeface="Calibri"/>
              </a:rPr>
              <a:t>Build #2 — Cyborg: a training tracker discovered as you build it.</a:t>
            </a:r>
          </a:p>
          <a:p>
            <a:pPr algn="l">
              <a:lnSpc>
                <a:spcPct val="130000"/>
              </a:lnSpc>
              <a:spcAft>
                <a:spcPts val="600"/>
              </a:spcAft>
            </a:pPr>
            <a:r>
              <a:rPr sz="1800" b="1">
                <a:solidFill>
                  <a:srgbClr val="CC0000"/>
                </a:solidFill>
                <a:latin typeface="Calibri"/>
              </a:rPr>
              <a:t>▪  </a:t>
            </a:r>
            <a:r>
              <a:rPr sz="1800" b="0" i="0">
                <a:solidFill>
                  <a:srgbClr val="1A1A1A"/>
                </a:solidFill>
                <a:latin typeface="Calibri"/>
              </a:rPr>
              <a:t>Build #3 — Your problem: the tool you brought from Week 2, in the mode you choose.</a:t>
            </a:r>
          </a:p>
          <a:p>
            <a:pPr algn="l">
              <a:lnSpc>
                <a:spcPct val="130000"/>
              </a:lnSpc>
              <a:spcAft>
                <a:spcPts val="600"/>
              </a:spcAft>
            </a:pPr>
            <a:r>
              <a:rPr sz="1800" b="1">
                <a:solidFill>
                  <a:srgbClr val="CC0000"/>
                </a:solidFill>
                <a:latin typeface="Calibri"/>
              </a:rPr>
              <a:t>▪  </a:t>
            </a:r>
            <a:r>
              <a:rPr sz="1800" b="0" i="0">
                <a:solidFill>
                  <a:srgbClr val="1A1A1A"/>
                </a:solidFill>
                <a:latin typeface="Calibri"/>
              </a:rPr>
              <a:t>One frontier-map update: at least one new entry in the unit's shared map of where AI helps and where it hurts.</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03 / 32</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BEFORE WEEK 4</a:t>
            </a:r>
          </a:p>
        </p:txBody>
      </p:sp>
      <p:sp>
        <p:nvSpPr>
          <p:cNvPr id="6" name="Rounded Rectangle 5"/>
          <p:cNvSpPr/>
          <p:nvPr/>
        </p:nvSpPr>
        <p:spPr>
          <a:xfrm>
            <a:off x="7894015" y="466344"/>
            <a:ext cx="3657600" cy="310896"/>
          </a:xfrm>
          <a:prstGeom prst="roundRect">
            <a:avLst>
              <a:gd name="adj" fmla="val 50000"/>
            </a:avLst>
          </a:prstGeom>
          <a:solidFill>
            <a:srgbClr val="CC0000"/>
          </a:solidFill>
          <a:ln w="9525">
            <a:solidFill>
              <a:srgbClr val="A3000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Required to attend Advanced Workshop</a:t>
            </a:r>
          </a:p>
        </p:txBody>
      </p:sp>
      <p:sp>
        <p:nvSpPr>
          <p:cNvPr id="7" name="TextBox 6"/>
          <p:cNvSpPr txBox="1"/>
          <p:nvPr/>
        </p:nvSpPr>
        <p:spPr>
          <a:xfrm>
            <a:off x="640080" y="1005840"/>
            <a:ext cx="10911535" cy="77724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Four things between now and Week 4.</a:t>
            </a:r>
          </a:p>
        </p:txBody>
      </p:sp>
      <p:sp>
        <p:nvSpPr>
          <p:cNvPr id="8" name="Rectangle 7"/>
          <p:cNvSpPr/>
          <p:nvPr/>
        </p:nvSpPr>
        <p:spPr>
          <a:xfrm>
            <a:off x="640080" y="187452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194560"/>
            <a:ext cx="10911535" cy="4023360"/>
          </a:xfrm>
          <a:prstGeom prst="rect">
            <a:avLst/>
          </a:prstGeom>
          <a:noFill/>
        </p:spPr>
        <p:txBody>
          <a:bodyPr wrap="square" lIns="0" rIns="0" tIns="0" bIns="0">
            <a:spAutoFit/>
          </a:bodyPr>
          <a:lstStyle/>
          <a:p>
            <a:pPr algn="l"/>
            <a:r>
              <a:rPr sz="1800" b="1">
                <a:solidFill>
                  <a:srgbClr val="CC0000"/>
                </a:solidFill>
                <a:latin typeface="Calibri"/>
              </a:rPr>
              <a:t>▪  </a:t>
            </a:r>
            <a:r>
              <a:rPr sz="1800">
                <a:solidFill>
                  <a:srgbClr val="1A1A1A"/>
                </a:solidFill>
                <a:latin typeface="Calibri"/>
              </a:rPr>
              <a:t>Finish Build #3 to deployable state.</a:t>
            </a:r>
          </a:p>
          <a:p>
            <a:pPr algn="l">
              <a:lnSpc>
                <a:spcPct val="130000"/>
              </a:lnSpc>
              <a:spcAft>
                <a:spcPts val="600"/>
              </a:spcAft>
            </a:pPr>
            <a:r>
              <a:rPr sz="1800" b="1">
                <a:solidFill>
                  <a:srgbClr val="CC0000"/>
                </a:solidFill>
                <a:latin typeface="Calibri"/>
              </a:rPr>
              <a:t>▪  </a:t>
            </a:r>
            <a:r>
              <a:rPr sz="1800" b="0" i="0">
                <a:solidFill>
                  <a:srgbClr val="1A1A1A"/>
                </a:solidFill>
                <a:latin typeface="Calibri"/>
              </a:rPr>
              <a:t>Run it through the EDD SOP QA process — not skipping the verification checkpoints.</a:t>
            </a:r>
          </a:p>
          <a:p>
            <a:pPr algn="l">
              <a:lnSpc>
                <a:spcPct val="130000"/>
              </a:lnSpc>
              <a:spcAft>
                <a:spcPts val="600"/>
              </a:spcAft>
            </a:pPr>
            <a:r>
              <a:rPr sz="1800" b="1">
                <a:solidFill>
                  <a:srgbClr val="CC0000"/>
                </a:solidFill>
                <a:latin typeface="Calibri"/>
              </a:rPr>
              <a:t>▪  </a:t>
            </a:r>
            <a:r>
              <a:rPr sz="1800" b="0" i="0">
                <a:solidFill>
                  <a:srgbClr val="1A1A1A"/>
                </a:solidFill>
                <a:latin typeface="Calibri"/>
              </a:rPr>
              <a:t>Document three specific failure cases you encountered while finishing.</a:t>
            </a:r>
          </a:p>
          <a:p>
            <a:pPr algn="l">
              <a:lnSpc>
                <a:spcPct val="130000"/>
              </a:lnSpc>
              <a:spcAft>
                <a:spcPts val="600"/>
              </a:spcAft>
            </a:pPr>
            <a:r>
              <a:rPr sz="1800" b="1">
                <a:solidFill>
                  <a:srgbClr val="CC0000"/>
                </a:solidFill>
                <a:latin typeface="Calibri"/>
              </a:rPr>
              <a:t>▪  </a:t>
            </a:r>
            <a:r>
              <a:rPr sz="1800" b="0" i="0">
                <a:solidFill>
                  <a:srgbClr val="1A1A1A"/>
                </a:solidFill>
                <a:latin typeface="Calibri"/>
              </a:rPr>
              <a:t>Identify one capability surprise — somewhere AI performed better or worse than you expected.</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30 / 32</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914400"/>
            <a:ext cx="7315200" cy="365760"/>
          </a:xfrm>
          <a:prstGeom prst="rect">
            <a:avLst/>
          </a:prstGeom>
          <a:noFill/>
        </p:spPr>
        <p:txBody>
          <a:bodyPr wrap="square" lIns="0" rIns="0" tIns="0" bIns="0" anchor="t">
            <a:spAutoFit/>
          </a:bodyPr>
          <a:lstStyle/>
          <a:p>
            <a:pPr algn="l"/>
            <a:r>
              <a:rPr sz="1200" b="1" i="0" spc="300">
                <a:solidFill>
                  <a:srgbClr val="F5D130"/>
                </a:solidFill>
                <a:latin typeface="Calibri"/>
              </a:rPr>
              <a:t>WEEK 4 OF 6 · COURSE 4</a:t>
            </a:r>
          </a:p>
        </p:txBody>
      </p:sp>
      <p:sp>
        <p:nvSpPr>
          <p:cNvPr id="6" name="TextBox 5"/>
          <p:cNvSpPr txBox="1"/>
          <p:nvPr/>
        </p:nvSpPr>
        <p:spPr>
          <a:xfrm>
            <a:off x="640080" y="1554480"/>
            <a:ext cx="10911535" cy="1463040"/>
          </a:xfrm>
          <a:prstGeom prst="rect">
            <a:avLst/>
          </a:prstGeom>
          <a:noFill/>
        </p:spPr>
        <p:txBody>
          <a:bodyPr wrap="square" lIns="0" rIns="0" tIns="0" bIns="0" anchor="t">
            <a:spAutoFit/>
          </a:bodyPr>
          <a:lstStyle/>
          <a:p>
            <a:pPr algn="l">
              <a:lnSpc>
                <a:spcPct val="100000"/>
              </a:lnSpc>
            </a:pPr>
            <a:r>
              <a:rPr sz="5200" b="1" i="0">
                <a:solidFill>
                  <a:srgbClr val="FFFFFF"/>
                </a:solidFill>
                <a:latin typeface="Calibri"/>
              </a:rPr>
              <a:t>Advanced Workshop.</a:t>
            </a:r>
          </a:p>
        </p:txBody>
      </p:sp>
      <p:sp>
        <p:nvSpPr>
          <p:cNvPr id="7" name="TextBox 6"/>
          <p:cNvSpPr txBox="1"/>
          <p:nvPr/>
        </p:nvSpPr>
        <p:spPr>
          <a:xfrm>
            <a:off x="640080" y="3108960"/>
            <a:ext cx="10637215" cy="1463040"/>
          </a:xfrm>
          <a:prstGeom prst="rect">
            <a:avLst/>
          </a:prstGeom>
          <a:noFill/>
        </p:spPr>
        <p:txBody>
          <a:bodyPr wrap="square" lIns="0" rIns="0" tIns="0" bIns="0" anchor="t">
            <a:spAutoFit/>
          </a:bodyPr>
          <a:lstStyle/>
          <a:p>
            <a:pPr algn="l">
              <a:lnSpc>
                <a:spcPct val="145000"/>
              </a:lnSpc>
            </a:pPr>
            <a:r>
              <a:rPr sz="1600" b="0" i="0">
                <a:solidFill>
                  <a:srgbClr val="C8C8C8"/>
                </a:solidFill>
                <a:latin typeface="Calibri"/>
              </a:rPr>
              <a:t>Four hours for experienced builders. You bring a deployed tool and the failure cases you collected this week. We map the frontier for your domain and build verification protocols you can hand to someone else.</a:t>
            </a:r>
          </a:p>
        </p:txBody>
      </p:sp>
      <p:sp>
        <p:nvSpPr>
          <p:cNvPr id="8" name="TextBox 7"/>
          <p:cNvSpPr txBox="1"/>
          <p:nvPr/>
        </p:nvSpPr>
        <p:spPr>
          <a:xfrm>
            <a:off x="640080" y="4572000"/>
            <a:ext cx="10911535" cy="1828800"/>
          </a:xfrm>
          <a:prstGeom prst="rect">
            <a:avLst/>
          </a:prstGeom>
          <a:noFill/>
        </p:spPr>
        <p:txBody>
          <a:bodyPr wrap="square" lIns="0" rIns="0" tIns="0" bIns="0">
            <a:spAutoFit/>
          </a:bodyPr>
          <a:lstStyle/>
          <a:p>
            <a:r>
              <a:rPr sz="1300" b="1">
                <a:solidFill>
                  <a:srgbClr val="F5D130"/>
                </a:solidFill>
                <a:latin typeface="Calibri"/>
              </a:rPr>
              <a:t>▪  </a:t>
            </a:r>
            <a:r>
              <a:rPr sz="1300">
                <a:solidFill>
                  <a:srgbClr val="E0E0E0"/>
                </a:solidFill>
                <a:latin typeface="Calibri"/>
              </a:rPr>
              <a:t>Frontier mapping for your specific domain</a:t>
            </a:r>
          </a:p>
          <a:p>
            <a:pPr algn="l">
              <a:lnSpc>
                <a:spcPct val="135000"/>
              </a:lnSpc>
              <a:spcAft>
                <a:spcPts val="400"/>
              </a:spcAft>
            </a:pPr>
            <a:r>
              <a:rPr sz="1300" b="1">
                <a:solidFill>
                  <a:srgbClr val="F5D130"/>
                </a:solidFill>
                <a:latin typeface="Calibri"/>
              </a:rPr>
              <a:t>▪  </a:t>
            </a:r>
            <a:r>
              <a:rPr sz="1300" b="0" i="0">
                <a:solidFill>
                  <a:srgbClr val="E0E0E0"/>
                </a:solidFill>
                <a:latin typeface="Calibri"/>
              </a:rPr>
              <a:t>Multi-component system build with named QA gates</a:t>
            </a:r>
          </a:p>
          <a:p>
            <a:pPr algn="l">
              <a:lnSpc>
                <a:spcPct val="135000"/>
              </a:lnSpc>
              <a:spcAft>
                <a:spcPts val="400"/>
              </a:spcAft>
            </a:pPr>
            <a:r>
              <a:rPr sz="1300" b="1">
                <a:solidFill>
                  <a:srgbClr val="F5D130"/>
                </a:solidFill>
                <a:latin typeface="Calibri"/>
              </a:rPr>
              <a:t>▪  </a:t>
            </a:r>
            <a:r>
              <a:rPr sz="1300" b="0" i="0">
                <a:solidFill>
                  <a:srgbClr val="E0E0E0"/>
                </a:solidFill>
                <a:latin typeface="Calibri"/>
              </a:rPr>
              <a:t>Verification protocols: write them, hand them off</a:t>
            </a:r>
          </a:p>
          <a:p>
            <a:pPr algn="l">
              <a:lnSpc>
                <a:spcPct val="135000"/>
              </a:lnSpc>
              <a:spcAft>
                <a:spcPts val="400"/>
              </a:spcAft>
            </a:pPr>
            <a:r>
              <a:rPr sz="1300" b="1">
                <a:solidFill>
                  <a:srgbClr val="F5D130"/>
                </a:solidFill>
                <a:latin typeface="Calibri"/>
              </a:rPr>
              <a:t>▪  </a:t>
            </a:r>
            <a:r>
              <a:rPr sz="1300" b="0" i="0">
                <a:solidFill>
                  <a:srgbClr val="E0E0E0"/>
                </a:solidFill>
                <a:latin typeface="Calibri"/>
              </a:rPr>
              <a:t>Group debugging on real, in-flight problems</a:t>
            </a:r>
          </a:p>
          <a:p>
            <a:pPr algn="l">
              <a:lnSpc>
                <a:spcPct val="135000"/>
              </a:lnSpc>
              <a:spcAft>
                <a:spcPts val="400"/>
              </a:spcAft>
            </a:pPr>
            <a:r>
              <a:rPr sz="1300" b="1">
                <a:solidFill>
                  <a:srgbClr val="F5D130"/>
                </a:solidFill>
                <a:latin typeface="Calibri"/>
              </a:rPr>
              <a:t>▪  </a:t>
            </a:r>
            <a:r>
              <a:rPr sz="1300" b="0" i="0">
                <a:solidFill>
                  <a:srgbClr val="E0E0E0"/>
                </a:solidFill>
                <a:latin typeface="Calibri"/>
              </a:rPr>
              <a:t>Teaching others — the 201 multiplier</a:t>
            </a:r>
          </a:p>
          <a:p>
            <a:pPr algn="l">
              <a:lnSpc>
                <a:spcPct val="135000"/>
              </a:lnSpc>
              <a:spcAft>
                <a:spcPts val="400"/>
              </a:spcAft>
            </a:pPr>
            <a:r>
              <a:rPr sz="1300" b="1">
                <a:solidFill>
                  <a:srgbClr val="F5D130"/>
                </a:solidFill>
                <a:latin typeface="Calibri"/>
              </a:rPr>
              <a:t>▪  </a:t>
            </a:r>
            <a:r>
              <a:rPr sz="1300" b="0" i="0">
                <a:solidFill>
                  <a:srgbClr val="E0E0E0"/>
                </a:solidFill>
                <a:latin typeface="Calibri"/>
              </a:rPr>
              <a:t>Bring: at least one deployed tool &amp; three failure cases</a:t>
            </a:r>
          </a:p>
        </p:txBody>
      </p:sp>
      <p:sp>
        <p:nvSpPr>
          <p:cNvPr id="9" name="TextBox 8"/>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0" name="TextBox 9"/>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31 / 32</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2377440"/>
            <a:ext cx="10911535" cy="2377440"/>
          </a:xfrm>
          <a:prstGeom prst="rect">
            <a:avLst/>
          </a:prstGeom>
          <a:noFill/>
        </p:spPr>
        <p:txBody>
          <a:bodyPr wrap="square" lIns="0" rIns="0" tIns="0" bIns="0" anchor="t">
            <a:spAutoFit/>
          </a:bodyPr>
          <a:lstStyle/>
          <a:p>
            <a:pPr algn="ctr">
              <a:lnSpc>
                <a:spcPct val="100000"/>
              </a:lnSpc>
            </a:pPr>
            <a:r>
              <a:rPr sz="7200" b="1" i="0">
                <a:solidFill>
                  <a:srgbClr val="FFFFFF"/>
                </a:solidFill>
                <a:latin typeface="Calibri"/>
              </a:rPr>
              <a:t>Ship the tool. Update the map.</a:t>
            </a:r>
          </a:p>
        </p:txBody>
      </p:sp>
      <p:sp>
        <p:nvSpPr>
          <p:cNvPr id="6" name="Rectangle 5"/>
          <p:cNvSpPr/>
          <p:nvPr/>
        </p:nvSpPr>
        <p:spPr>
          <a:xfrm>
            <a:off x="5181447" y="475488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5120640"/>
            <a:ext cx="10911535" cy="731520"/>
          </a:xfrm>
          <a:prstGeom prst="rect">
            <a:avLst/>
          </a:prstGeom>
          <a:noFill/>
        </p:spPr>
        <p:txBody>
          <a:bodyPr wrap="square" lIns="0" rIns="0" tIns="0" bIns="0" anchor="t">
            <a:spAutoFit/>
          </a:bodyPr>
          <a:lstStyle/>
          <a:p>
            <a:pPr algn="ctr"/>
            <a:r>
              <a:rPr sz="1800" b="0" i="1">
                <a:solidFill>
                  <a:srgbClr val="C8C8C8"/>
                </a:solidFill>
                <a:latin typeface="Calibri"/>
              </a:rPr>
              <a:t>Questions before we close?</a:t>
            </a:r>
          </a:p>
        </p:txBody>
      </p:sp>
      <p:sp>
        <p:nvSpPr>
          <p:cNvPr id="8" name="TextBox 7"/>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9" name="TextBox 8"/>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32 / 32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THE 4-HOUR MAP</a:t>
            </a:r>
          </a:p>
        </p:txBody>
      </p:sp>
      <p:sp>
        <p:nvSpPr>
          <p:cNvPr id="6" name="Rounded Rectangle 5"/>
          <p:cNvSpPr/>
          <p:nvPr/>
        </p:nvSpPr>
        <p:spPr>
          <a:xfrm>
            <a:off x="9549079" y="466344"/>
            <a:ext cx="2002536"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Pace yourself</a:t>
            </a:r>
          </a:p>
        </p:txBody>
      </p:sp>
      <p:sp>
        <p:nvSpPr>
          <p:cNvPr id="7" name="TextBox 6"/>
          <p:cNvSpPr txBox="1"/>
          <p:nvPr/>
        </p:nvSpPr>
        <p:spPr>
          <a:xfrm>
            <a:off x="640080" y="1005840"/>
            <a:ext cx="10911535" cy="822960"/>
          </a:xfrm>
          <a:prstGeom prst="rect">
            <a:avLst/>
          </a:prstGeom>
          <a:noFill/>
        </p:spPr>
        <p:txBody>
          <a:bodyPr wrap="square" lIns="0" rIns="0" tIns="0" bIns="0" anchor="t">
            <a:spAutoFit/>
          </a:bodyPr>
          <a:lstStyle/>
          <a:p>
            <a:pPr algn="l">
              <a:lnSpc>
                <a:spcPct val="105000"/>
              </a:lnSpc>
            </a:pPr>
            <a:r>
              <a:rPr sz="3200" b="1" i="0">
                <a:solidFill>
                  <a:srgbClr val="1A1A1A"/>
                </a:solidFill>
                <a:latin typeface="Calibri"/>
              </a:rPr>
              <a:t>Three builds. Two breaks. One map update.</a:t>
            </a:r>
          </a:p>
        </p:txBody>
      </p:sp>
      <p:sp>
        <p:nvSpPr>
          <p:cNvPr id="8" name="Rectangle 7"/>
          <p:cNvSpPr/>
          <p:nvPr/>
        </p:nvSpPr>
        <p:spPr>
          <a:xfrm>
            <a:off x="640080" y="17830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9" name="Table 8"/>
          <p:cNvGraphicFramePr>
            <a:graphicFrameLocks noGrp="1"/>
          </p:cNvGraphicFramePr>
          <p:nvPr/>
        </p:nvGraphicFramePr>
        <p:xfrm>
          <a:off x="640080" y="2103120"/>
          <a:ext cx="10911535" cy="4114796"/>
        </p:xfrm>
        <a:graphic>
          <a:graphicData uri="http://schemas.openxmlformats.org/drawingml/2006/table">
            <a:tbl>
              <a:tblPr firstRow="1" bandRow="1">
                <a:tableStyleId>{5C22544A-7EE6-4342-B048-85BDC9FD1C3A}</a:tableStyleId>
              </a:tblPr>
              <a:tblGrid>
                <a:gridCol w="1280160"/>
                <a:gridCol w="7253935"/>
                <a:gridCol w="2377440"/>
              </a:tblGrid>
              <a:tr h="587828">
                <a:tc>
                  <a:txBody>
                    <a:bodyPr anchor="ctr"/>
                    <a:lstStyle/>
                    <a:p>
                      <a:pPr algn="l"/>
                      <a:r>
                        <a:rPr sz="1600" b="1" i="0">
                          <a:solidFill>
                            <a:srgbClr val="CC0000"/>
                          </a:solidFill>
                          <a:latin typeface="Calibri"/>
                        </a:rPr>
                        <a:t>0:00</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1" i="0">
                          <a:solidFill>
                            <a:srgbClr val="1A1A1A"/>
                          </a:solidFill>
                          <a:latin typeface="Calibri"/>
                        </a:rPr>
                        <a:t>Module 1 — Setup &amp; Review</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15 min · All six skills</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587828">
                <a:tc>
                  <a:txBody>
                    <a:bodyPr anchor="ctr"/>
                    <a:lstStyle/>
                    <a:p>
                      <a:pPr algn="l"/>
                      <a:r>
                        <a:rPr sz="1600" b="1" i="0">
                          <a:solidFill>
                            <a:srgbClr val="CC0000"/>
                          </a:solidFill>
                          <a:latin typeface="Calibri"/>
                        </a:rPr>
                        <a:t>0:15</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1" i="0">
                          <a:solidFill>
                            <a:srgbClr val="1A1A1A"/>
                          </a:solidFill>
                          <a:latin typeface="Calibri"/>
                        </a:rPr>
                        <a:t>Build #1 — Request Routing (Centaur)</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60 min · Context, Quality</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587828">
                <a:tc>
                  <a:txBody>
                    <a:bodyPr anchor="ctr"/>
                    <a:lstStyle/>
                    <a:p>
                      <a:pPr algn="l"/>
                      <a:r>
                        <a:rPr sz="1600" b="1" i="0">
                          <a:solidFill>
                            <a:srgbClr val="D4B11A"/>
                          </a:solidFill>
                          <a:latin typeface="Calibri"/>
                        </a:rPr>
                        <a:t>1:15</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0" i="1">
                          <a:solidFill>
                            <a:srgbClr val="4A4A4A"/>
                          </a:solidFill>
                          <a:latin typeface="Calibri"/>
                        </a:rPr>
                        <a:t>Break + Failure Sharing</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15 min · Frontier</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587828">
                <a:tc>
                  <a:txBody>
                    <a:bodyPr anchor="ctr"/>
                    <a:lstStyle/>
                    <a:p>
                      <a:pPr algn="l"/>
                      <a:r>
                        <a:rPr sz="1600" b="1" i="0">
                          <a:solidFill>
                            <a:srgbClr val="CC0000"/>
                          </a:solidFill>
                          <a:latin typeface="Calibri"/>
                        </a:rPr>
                        <a:t>1:30</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1" i="0">
                          <a:solidFill>
                            <a:srgbClr val="1A1A1A"/>
                          </a:solidFill>
                          <a:latin typeface="Calibri"/>
                        </a:rPr>
                        <a:t>Build #2 — Training Tracker (Cyborg)</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60 min · Iteration, Workflow</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587828">
                <a:tc>
                  <a:txBody>
                    <a:bodyPr anchor="ctr"/>
                    <a:lstStyle/>
                    <a:p>
                      <a:pPr algn="l"/>
                      <a:r>
                        <a:rPr sz="1600" b="1" i="0">
                          <a:solidFill>
                            <a:srgbClr val="D4B11A"/>
                          </a:solidFill>
                          <a:latin typeface="Calibri"/>
                        </a:rPr>
                        <a:t>2:30</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0" i="1">
                          <a:solidFill>
                            <a:srgbClr val="4A4A4A"/>
                          </a:solidFill>
                          <a:latin typeface="Calibri"/>
                        </a:rPr>
                        <a:t>Break</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15 min</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587828">
                <a:tc>
                  <a:txBody>
                    <a:bodyPr anchor="ctr"/>
                    <a:lstStyle/>
                    <a:p>
                      <a:pPr algn="l"/>
                      <a:r>
                        <a:rPr sz="1600" b="1" i="0">
                          <a:solidFill>
                            <a:srgbClr val="CC0000"/>
                          </a:solidFill>
                          <a:latin typeface="Calibri"/>
                        </a:rPr>
                        <a:t>2:45</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1" i="0">
                          <a:solidFill>
                            <a:srgbClr val="1A1A1A"/>
                          </a:solidFill>
                          <a:latin typeface="Calibri"/>
                        </a:rPr>
                        <a:t>Build #3 — Your Problem (Choose Mode)</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60 min · Decomposition, all six</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r h="587828">
                <a:tc>
                  <a:txBody>
                    <a:bodyPr anchor="ctr"/>
                    <a:lstStyle/>
                    <a:p>
                      <a:pPr algn="l"/>
                      <a:r>
                        <a:rPr sz="1600" b="1" i="0">
                          <a:solidFill>
                            <a:srgbClr val="CC0000"/>
                          </a:solidFill>
                          <a:latin typeface="Calibri"/>
                        </a:rPr>
                        <a:t>3:45</a:t>
                      </a:r>
                    </a:p>
                  </a:txBody>
                  <a:tcPr marL="45720" marR="4572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l"/>
                      <a:r>
                        <a:rPr sz="1600" b="1" i="0">
                          <a:solidFill>
                            <a:srgbClr val="1A1A1A"/>
                          </a:solidFill>
                          <a:latin typeface="Calibri"/>
                        </a:rPr>
                        <a:t>Frontier Map Update &amp; Wrap</a:t>
                      </a:r>
                    </a:p>
                  </a:txBody>
                  <a:tcPr marL="137160" marR="13716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c>
                  <a:txBody>
                    <a:bodyPr anchor="ctr"/>
                    <a:lstStyle/>
                    <a:p>
                      <a:pPr algn="r"/>
                      <a:r>
                        <a:rPr sz="1100" b="0" i="0">
                          <a:solidFill>
                            <a:srgbClr val="6E6E6E"/>
                          </a:solidFill>
                          <a:latin typeface="Calibri"/>
                        </a:rPr>
                        <a:t>15 min · Frontier</a:t>
                      </a:r>
                    </a:p>
                  </a:txBody>
                  <a:tcPr marL="45720" marR="91440" anchor="ctr">
                    <a:solidFill>
                      <a:srgbClr val="FFFFFF"/>
                    </a:solidFill>
                    <a:lnL w="0" cap="flat" cmpd="sng" algn="ctr">
                      <a:noFill/>
                    </a:lnL>
                    <a:lnR w="0" cap="flat" cmpd="sng" algn="ctr">
                      <a:noFill/>
                    </a:lnR>
                    <a:lnT w="0" cap="flat" cmpd="sng" algn="ctr">
                      <a:noFill/>
                    </a:lnT>
                    <a:lnB w="0" cap="flat" cmpd="sng" algn="ctr">
                      <a:noFill/>
                    </a:lnB>
                    <a:lnB w="9525" cap="flat" cmpd="sng" algn="ctr">
                      <a:solidFill>
                        <a:srgbClr val="D9D8D4"/>
                      </a:solidFill>
                    </a:lnB>
                  </a:tcPr>
                </a:tc>
              </a:tr>
            </a:tbl>
          </a:graphicData>
        </a:graphic>
      </p:graphicFrame>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4A4A4A"/>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6E6E6E"/>
                </a:solidFill>
                <a:latin typeface="Calibri"/>
              </a:rPr>
              <a:t>04 / 32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058400" cy="365760"/>
          </a:xfrm>
          <a:prstGeom prst="rect">
            <a:avLst/>
          </a:prstGeom>
          <a:noFill/>
        </p:spPr>
        <p:txBody>
          <a:bodyPr wrap="square" lIns="0" rIns="0" tIns="0" bIns="0" anchor="t">
            <a:spAutoFit/>
          </a:bodyPr>
          <a:lstStyle/>
          <a:p>
            <a:pPr algn="l"/>
            <a:r>
              <a:rPr sz="1200" b="1" i="0" spc="300">
                <a:solidFill>
                  <a:srgbClr val="F5D130"/>
                </a:solidFill>
                <a:latin typeface="Calibri"/>
              </a:rPr>
              <a:t>MODULE 1 OF 6</a:t>
            </a:r>
          </a:p>
        </p:txBody>
      </p:sp>
      <p:sp>
        <p:nvSpPr>
          <p:cNvPr id="6" name="TextBox 5"/>
          <p:cNvSpPr txBox="1"/>
          <p:nvPr/>
        </p:nvSpPr>
        <p:spPr>
          <a:xfrm>
            <a:off x="640080" y="2377440"/>
            <a:ext cx="10058400" cy="219456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Setup &amp; Review.</a:t>
            </a:r>
          </a:p>
        </p:txBody>
      </p:sp>
      <p:sp>
        <p:nvSpPr>
          <p:cNvPr id="7" name="Rectangle 6"/>
          <p:cNvSpPr/>
          <p:nvPr/>
        </p:nvSpPr>
        <p:spPr>
          <a:xfrm>
            <a:off x="640080" y="493776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5303520"/>
            <a:ext cx="1737360" cy="329184"/>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1A1A1A"/>
                </a:solidFill>
                <a:latin typeface="Calibri"/>
              </a:rPr>
              <a:t>15 minutes</a:t>
            </a:r>
          </a:p>
        </p:txBody>
      </p:sp>
      <p:sp>
        <p:nvSpPr>
          <p:cNvPr id="9" name="Rounded Rectangle 8"/>
          <p:cNvSpPr/>
          <p:nvPr/>
        </p:nvSpPr>
        <p:spPr>
          <a:xfrm>
            <a:off x="2542032" y="5303520"/>
            <a:ext cx="3657600" cy="329184"/>
          </a:xfrm>
          <a:prstGeom prst="roundRect">
            <a:avLst>
              <a:gd name="adj" fmla="val 50000"/>
            </a:avLst>
          </a:prstGeom>
          <a:noFill/>
          <a:ln w="9525">
            <a:solidFill>
              <a:srgbClr val="555555"/>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Goal: zero access surprises in Build #1</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05 / 32</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MODULE 1 · PRE-FLIGHT</a:t>
            </a:r>
          </a:p>
        </p:txBody>
      </p:sp>
      <p:sp>
        <p:nvSpPr>
          <p:cNvPr id="6" name="Rounded Rectangle 5"/>
          <p:cNvSpPr/>
          <p:nvPr/>
        </p:nvSpPr>
        <p:spPr>
          <a:xfrm>
            <a:off x="8360359" y="466344"/>
            <a:ext cx="3191256" cy="310896"/>
          </a:xfrm>
          <a:prstGeom prst="roundRect">
            <a:avLst>
              <a:gd name="adj" fmla="val 50000"/>
            </a:avLst>
          </a:prstGeom>
          <a:solidFill>
            <a:srgbClr val="CC0000"/>
          </a:solidFill>
          <a:ln w="9525">
            <a:solidFill>
              <a:srgbClr val="A3000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Resolve before Build #1</a:t>
            </a:r>
          </a:p>
        </p:txBody>
      </p:sp>
      <p:sp>
        <p:nvSpPr>
          <p:cNvPr id="7" name="TextBox 6"/>
          <p:cNvSpPr txBox="1"/>
          <p:nvPr/>
        </p:nvSpPr>
        <p:spPr>
          <a:xfrm>
            <a:off x="640080" y="1005840"/>
            <a:ext cx="10911535" cy="77724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Six checks. None optional.</a:t>
            </a:r>
          </a:p>
        </p:txBody>
      </p:sp>
      <p:sp>
        <p:nvSpPr>
          <p:cNvPr id="8" name="Rectangle 7"/>
          <p:cNvSpPr/>
          <p:nvPr/>
        </p:nvSpPr>
        <p:spPr>
          <a:xfrm>
            <a:off x="640080" y="187452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19456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PLATFORMS</a:t>
            </a:r>
          </a:p>
        </p:txBody>
      </p:sp>
      <p:sp>
        <p:nvSpPr>
          <p:cNvPr id="10" name="Rectangle 9"/>
          <p:cNvSpPr/>
          <p:nvPr/>
        </p:nvSpPr>
        <p:spPr>
          <a:xfrm>
            <a:off x="640080" y="252374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651760"/>
            <a:ext cx="5227167" cy="3566160"/>
          </a:xfrm>
          <a:prstGeom prst="rect">
            <a:avLst/>
          </a:prstGeom>
          <a:noFill/>
        </p:spPr>
        <p:txBody>
          <a:bodyPr wrap="square" lIns="0" rIns="0" tIns="0" bIns="0" anchor="t">
            <a:spAutoFit/>
          </a:bodyPr>
          <a:lstStyle/>
          <a:p>
            <a:pPr algn="l">
              <a:lnSpc>
                <a:spcPct val="130000"/>
              </a:lnSpc>
            </a:pPr>
            <a:r>
              <a:rPr sz="1400" b="1" i="0">
                <a:solidFill>
                  <a:srgbClr val="CC0000"/>
                </a:solidFill>
                <a:latin typeface="Calibri"/>
              </a:rPr>
              <a:t>▪  </a:t>
            </a:r>
            <a:r>
              <a:rPr sz="1400">
                <a:solidFill>
                  <a:srgbClr val="1A1A1A"/>
                </a:solidFill>
                <a:latin typeface="Calibri"/>
              </a:rPr>
              <a:t>SharePoint Online — can create a list</a:t>
            </a:r>
          </a:p>
          <a:p>
            <a:pPr algn="l">
              <a:lnSpc>
                <a:spcPct val="130000"/>
              </a:lnSpc>
              <a:spcAft>
                <a:spcPts val="400"/>
              </a:spcAft>
            </a:pPr>
            <a:r>
              <a:rPr sz="1400" b="1">
                <a:solidFill>
                  <a:srgbClr val="CC0000"/>
                </a:solidFill>
                <a:latin typeface="Calibri"/>
              </a:rPr>
              <a:t>▪  </a:t>
            </a:r>
            <a:r>
              <a:rPr sz="1400" b="0" i="0">
                <a:solidFill>
                  <a:srgbClr val="1A1A1A"/>
                </a:solidFill>
                <a:latin typeface="Calibri"/>
              </a:rPr>
              <a:t>Power Apps — make.gov.powerapps.us</a:t>
            </a:r>
          </a:p>
          <a:p>
            <a:pPr algn="l">
              <a:lnSpc>
                <a:spcPct val="130000"/>
              </a:lnSpc>
              <a:spcAft>
                <a:spcPts val="400"/>
              </a:spcAft>
            </a:pPr>
            <a:r>
              <a:rPr sz="1400" b="1">
                <a:solidFill>
                  <a:srgbClr val="CC0000"/>
                </a:solidFill>
                <a:latin typeface="Calibri"/>
              </a:rPr>
              <a:t>▪  </a:t>
            </a:r>
            <a:r>
              <a:rPr sz="1400" b="0" i="0">
                <a:solidFill>
                  <a:srgbClr val="1A1A1A"/>
                </a:solidFill>
                <a:latin typeface="Calibri"/>
              </a:rPr>
              <a:t>Power Automate — high.flow.microsoft.us</a:t>
            </a:r>
          </a:p>
          <a:p>
            <a:pPr algn="l">
              <a:lnSpc>
                <a:spcPct val="130000"/>
              </a:lnSpc>
              <a:spcAft>
                <a:spcPts val="400"/>
              </a:spcAft>
            </a:pPr>
            <a:r>
              <a:rPr sz="1400" b="1">
                <a:solidFill>
                  <a:srgbClr val="CC0000"/>
                </a:solidFill>
                <a:latin typeface="Calibri"/>
              </a:rPr>
              <a:t>▪  </a:t>
            </a:r>
            <a:r>
              <a:rPr sz="1400" b="0" i="0">
                <a:solidFill>
                  <a:srgbClr val="1A1A1A"/>
                </a:solidFill>
                <a:latin typeface="Calibri"/>
              </a:rPr>
              <a:t>GenAI.mil or CamoGPT — can start a conversation</a:t>
            </a:r>
          </a:p>
        </p:txBody>
      </p:sp>
      <p:sp>
        <p:nvSpPr>
          <p:cNvPr id="12" name="TextBox 11"/>
          <p:cNvSpPr txBox="1"/>
          <p:nvPr/>
        </p:nvSpPr>
        <p:spPr>
          <a:xfrm>
            <a:off x="6324447" y="219456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CAPABILITIES</a:t>
            </a:r>
          </a:p>
        </p:txBody>
      </p:sp>
      <p:sp>
        <p:nvSpPr>
          <p:cNvPr id="13" name="Rectangle 12"/>
          <p:cNvSpPr/>
          <p:nvPr/>
        </p:nvSpPr>
        <p:spPr>
          <a:xfrm>
            <a:off x="6324447" y="252374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24447" y="2651760"/>
            <a:ext cx="5227167" cy="3566160"/>
          </a:xfrm>
          <a:prstGeom prst="rect">
            <a:avLst/>
          </a:prstGeom>
          <a:noFill/>
        </p:spPr>
        <p:txBody>
          <a:bodyPr wrap="square" lIns="0" rIns="0" tIns="0" bIns="0" anchor="t">
            <a:spAutoFit/>
          </a:bodyPr>
          <a:lstStyle/>
          <a:p>
            <a:pPr algn="l">
              <a:lnSpc>
                <a:spcPct val="135000"/>
              </a:lnSpc>
            </a:pPr>
            <a:r>
              <a:rPr sz="1400" b="0" i="0">
                <a:solidFill>
                  <a:srgbClr val="4A4A4A"/>
                </a:solidFill>
                <a:latin typeface="Calibri"/>
              </a:rPr>
              <a:t>If Integrate is missing, build canvas apps from blank instead. If Approvals is missing, skip Build #1 Steps 5–6.</a:t>
            </a:r>
          </a:p>
          <a:p>
            <a:pPr algn="l">
              <a:lnSpc>
                <a:spcPct val="130000"/>
              </a:lnSpc>
              <a:spcAft>
                <a:spcPts val="400"/>
              </a:spcAft>
            </a:pPr>
            <a:r>
              <a:rPr sz="1400" b="1">
                <a:solidFill>
                  <a:srgbClr val="CC0000"/>
                </a:solidFill>
                <a:latin typeface="Calibri"/>
              </a:rPr>
              <a:t>▪  </a:t>
            </a:r>
            <a:r>
              <a:rPr sz="1400" b="0" i="0">
                <a:solidFill>
                  <a:srgbClr val="1A1A1A"/>
                </a:solidFill>
                <a:latin typeface="Calibri"/>
              </a:rPr>
              <a:t>Integrate button visible in any SharePoint list</a:t>
            </a:r>
          </a:p>
          <a:p>
            <a:pPr algn="l">
              <a:lnSpc>
                <a:spcPct val="130000"/>
              </a:lnSpc>
              <a:spcAft>
                <a:spcPts val="400"/>
              </a:spcAft>
            </a:pPr>
            <a:r>
              <a:rPr sz="1400" b="1">
                <a:solidFill>
                  <a:srgbClr val="CC0000"/>
                </a:solidFill>
                <a:latin typeface="Calibri"/>
              </a:rPr>
              <a:t>▪  </a:t>
            </a:r>
            <a:r>
              <a:rPr sz="1400" b="0" i="0">
                <a:solidFill>
                  <a:srgbClr val="1A1A1A"/>
                </a:solidFill>
                <a:latin typeface="Calibri"/>
              </a:rPr>
              <a:t>Approvals connector appears in Power Automate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MODULE 1 · REFRESHER</a:t>
            </a:r>
          </a:p>
        </p:txBody>
      </p:sp>
      <p:sp>
        <p:nvSpPr>
          <p:cNvPr id="6" name="Rounded Rectangle 5"/>
          <p:cNvSpPr/>
          <p:nvPr/>
        </p:nvSpPr>
        <p:spPr>
          <a:xfrm>
            <a:off x="9786823" y="466344"/>
            <a:ext cx="1764792"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From Week 2</a:t>
            </a:r>
          </a:p>
        </p:txBody>
      </p:sp>
      <p:sp>
        <p:nvSpPr>
          <p:cNvPr id="7" name="TextBox 6"/>
          <p:cNvSpPr txBox="1"/>
          <p:nvPr/>
        </p:nvSpPr>
        <p:spPr>
          <a:xfrm>
            <a:off x="640080" y="1005840"/>
            <a:ext cx="10911535" cy="114300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Two patterns. Pick the one that fits the build.</a:t>
            </a:r>
          </a:p>
        </p:txBody>
      </p:sp>
      <p:sp>
        <p:nvSpPr>
          <p:cNvPr id="8" name="Rectangle 7"/>
          <p:cNvSpPr/>
          <p:nvPr/>
        </p:nvSpPr>
        <p:spPr>
          <a:xfrm>
            <a:off x="640080" y="22402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56032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CENTAUR</a:t>
            </a:r>
          </a:p>
        </p:txBody>
      </p:sp>
      <p:sp>
        <p:nvSpPr>
          <p:cNvPr id="10" name="Rectangle 9"/>
          <p:cNvSpPr/>
          <p:nvPr/>
        </p:nvSpPr>
        <p:spPr>
          <a:xfrm>
            <a:off x="640080" y="288950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3017520"/>
            <a:ext cx="5227167" cy="3200400"/>
          </a:xfrm>
          <a:prstGeom prst="rect">
            <a:avLst/>
          </a:prstGeom>
          <a:noFill/>
        </p:spPr>
        <p:txBody>
          <a:bodyPr wrap="square" lIns="0" rIns="0" tIns="0" bIns="0" anchor="t">
            <a:spAutoFit/>
          </a:bodyPr>
          <a:lstStyle/>
          <a:p>
            <a:pPr algn="l">
              <a:lnSpc>
                <a:spcPct val="135000"/>
              </a:lnSpc>
            </a:pPr>
            <a:r>
              <a:rPr sz="1400" b="0" i="0">
                <a:solidFill>
                  <a:srgbClr val="4A4A4A"/>
                </a:solidFill>
                <a:latin typeface="Calibri"/>
              </a:rPr>
              <a:t>Clear phases. Human designs and verifies. AI executes between checkpoints.</a:t>
            </a:r>
          </a:p>
          <a:p>
            <a:pPr algn="l">
              <a:lnSpc>
                <a:spcPct val="130000"/>
              </a:lnSpc>
              <a:spcAft>
                <a:spcPts val="400"/>
              </a:spcAft>
            </a:pPr>
            <a:r>
              <a:rPr sz="1400" b="1">
                <a:solidFill>
                  <a:srgbClr val="CC0000"/>
                </a:solidFill>
                <a:latin typeface="Calibri"/>
              </a:rPr>
              <a:t>▪  </a:t>
            </a:r>
            <a:r>
              <a:rPr sz="1400" b="0" i="0">
                <a:solidFill>
                  <a:srgbClr val="1A1A1A"/>
                </a:solidFill>
                <a:latin typeface="Calibri"/>
              </a:rPr>
              <a:t>Best for: high-stakes, accuracy-critical workflows</a:t>
            </a:r>
          </a:p>
          <a:p>
            <a:pPr algn="l">
              <a:lnSpc>
                <a:spcPct val="130000"/>
              </a:lnSpc>
              <a:spcAft>
                <a:spcPts val="400"/>
              </a:spcAft>
            </a:pPr>
            <a:r>
              <a:rPr sz="1400" b="1">
                <a:solidFill>
                  <a:srgbClr val="CC0000"/>
                </a:solidFill>
                <a:latin typeface="Calibri"/>
              </a:rPr>
              <a:t>▪  </a:t>
            </a:r>
            <a:r>
              <a:rPr sz="1400" b="0" i="0">
                <a:solidFill>
                  <a:srgbClr val="1A1A1A"/>
                </a:solidFill>
                <a:latin typeface="Calibri"/>
              </a:rPr>
              <a:t>Risk: slower, but reliable</a:t>
            </a:r>
          </a:p>
          <a:p>
            <a:pPr algn="l">
              <a:lnSpc>
                <a:spcPct val="130000"/>
              </a:lnSpc>
              <a:spcAft>
                <a:spcPts val="400"/>
              </a:spcAft>
            </a:pPr>
            <a:r>
              <a:rPr sz="1400" b="1">
                <a:solidFill>
                  <a:srgbClr val="CC0000"/>
                </a:solidFill>
                <a:latin typeface="Calibri"/>
              </a:rPr>
              <a:t>▪  </a:t>
            </a:r>
            <a:r>
              <a:rPr sz="1400" b="0" i="0">
                <a:solidFill>
                  <a:srgbClr val="1A1A1A"/>
                </a:solidFill>
                <a:latin typeface="Calibri"/>
              </a:rPr>
              <a:t>Today: Build #1 — request routing</a:t>
            </a:r>
          </a:p>
        </p:txBody>
      </p:sp>
      <p:sp>
        <p:nvSpPr>
          <p:cNvPr id="12" name="TextBox 11"/>
          <p:cNvSpPr txBox="1"/>
          <p:nvPr/>
        </p:nvSpPr>
        <p:spPr>
          <a:xfrm>
            <a:off x="6324447" y="256032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CYBORG</a:t>
            </a:r>
          </a:p>
        </p:txBody>
      </p:sp>
      <p:sp>
        <p:nvSpPr>
          <p:cNvPr id="13" name="Rectangle 12"/>
          <p:cNvSpPr/>
          <p:nvPr/>
        </p:nvSpPr>
        <p:spPr>
          <a:xfrm>
            <a:off x="6324447" y="288950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24447" y="3017520"/>
            <a:ext cx="5227167" cy="3200400"/>
          </a:xfrm>
          <a:prstGeom prst="rect">
            <a:avLst/>
          </a:prstGeom>
          <a:noFill/>
        </p:spPr>
        <p:txBody>
          <a:bodyPr wrap="square" lIns="0" rIns="0" tIns="0" bIns="0" anchor="t">
            <a:spAutoFit/>
          </a:bodyPr>
          <a:lstStyle/>
          <a:p>
            <a:pPr algn="l">
              <a:lnSpc>
                <a:spcPct val="135000"/>
              </a:lnSpc>
            </a:pPr>
            <a:r>
              <a:rPr sz="1400" b="0" i="0">
                <a:solidFill>
                  <a:srgbClr val="4A4A4A"/>
                </a:solidFill>
                <a:latin typeface="Calibri"/>
              </a:rPr>
              <a:t>Continuous back-and-forth. Boundary between human and AI work stays fluid.</a:t>
            </a:r>
          </a:p>
          <a:p>
            <a:pPr algn="l">
              <a:lnSpc>
                <a:spcPct val="130000"/>
              </a:lnSpc>
              <a:spcAft>
                <a:spcPts val="400"/>
              </a:spcAft>
            </a:pPr>
            <a:r>
              <a:rPr sz="1400" b="1">
                <a:solidFill>
                  <a:srgbClr val="CC0000"/>
                </a:solidFill>
                <a:latin typeface="Calibri"/>
              </a:rPr>
              <a:t>▪  </a:t>
            </a:r>
            <a:r>
              <a:rPr sz="1400" b="0" i="0">
                <a:solidFill>
                  <a:srgbClr val="1A1A1A"/>
                </a:solidFill>
                <a:latin typeface="Calibri"/>
              </a:rPr>
              <a:t>Best for: exploratory, requirements-discovered-as-you-build work</a:t>
            </a:r>
          </a:p>
          <a:p>
            <a:pPr algn="l">
              <a:lnSpc>
                <a:spcPct val="130000"/>
              </a:lnSpc>
              <a:spcAft>
                <a:spcPts val="400"/>
              </a:spcAft>
            </a:pPr>
            <a:r>
              <a:rPr sz="1400" b="1">
                <a:solidFill>
                  <a:srgbClr val="CC0000"/>
                </a:solidFill>
                <a:latin typeface="Calibri"/>
              </a:rPr>
              <a:t>▪  </a:t>
            </a:r>
            <a:r>
              <a:rPr sz="1400" b="0" i="0">
                <a:solidFill>
                  <a:srgbClr val="1A1A1A"/>
                </a:solidFill>
                <a:latin typeface="Calibri"/>
              </a:rPr>
              <a:t>Risk: faster, but demands constant attention</a:t>
            </a:r>
          </a:p>
          <a:p>
            <a:pPr algn="l">
              <a:lnSpc>
                <a:spcPct val="130000"/>
              </a:lnSpc>
              <a:spcAft>
                <a:spcPts val="400"/>
              </a:spcAft>
            </a:pPr>
            <a:r>
              <a:rPr sz="1400" b="1">
                <a:solidFill>
                  <a:srgbClr val="CC0000"/>
                </a:solidFill>
                <a:latin typeface="Calibri"/>
              </a:rPr>
              <a:t>▪  </a:t>
            </a:r>
            <a:r>
              <a:rPr sz="1400" b="0" i="0">
                <a:solidFill>
                  <a:srgbClr val="1A1A1A"/>
                </a:solidFill>
                <a:latin typeface="Calibri"/>
              </a:rPr>
              <a:t>Today: Build #2 — training tracker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502920"/>
            <a:ext cx="6400800" cy="274320"/>
          </a:xfrm>
          <a:prstGeom prst="rect">
            <a:avLst/>
          </a:prstGeom>
          <a:noFill/>
        </p:spPr>
        <p:txBody>
          <a:bodyPr wrap="square" lIns="0" rIns="0" tIns="0" bIns="0" anchor="t">
            <a:spAutoFit/>
          </a:bodyPr>
          <a:lstStyle/>
          <a:p>
            <a:pPr algn="l"/>
            <a:r>
              <a:rPr sz="1000" b="1" i="0" spc="250">
                <a:solidFill>
                  <a:srgbClr val="CC0000"/>
                </a:solidFill>
                <a:latin typeface="Calibri"/>
              </a:rPr>
              <a:t>MODULE 1 · TOOLING</a:t>
            </a:r>
          </a:p>
        </p:txBody>
      </p:sp>
      <p:sp>
        <p:nvSpPr>
          <p:cNvPr id="6" name="Rounded Rectangle 5"/>
          <p:cNvSpPr/>
          <p:nvPr/>
        </p:nvSpPr>
        <p:spPr>
          <a:xfrm>
            <a:off x="8479231" y="466344"/>
            <a:ext cx="3072384" cy="310896"/>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4A4A4A"/>
                </a:solidFill>
                <a:latin typeface="Calibri"/>
              </a:rPr>
              <a:t>Pick before you prompt</a:t>
            </a:r>
          </a:p>
        </p:txBody>
      </p:sp>
      <p:sp>
        <p:nvSpPr>
          <p:cNvPr id="7" name="TextBox 6"/>
          <p:cNvSpPr txBox="1"/>
          <p:nvPr/>
        </p:nvSpPr>
        <p:spPr>
          <a:xfrm>
            <a:off x="640080" y="1005840"/>
            <a:ext cx="10911535" cy="1143000"/>
          </a:xfrm>
          <a:prstGeom prst="rect">
            <a:avLst/>
          </a:prstGeom>
          <a:noFill/>
        </p:spPr>
        <p:txBody>
          <a:bodyPr wrap="square" lIns="0" rIns="0" tIns="0" bIns="0" anchor="t">
            <a:spAutoFit/>
          </a:bodyPr>
          <a:lstStyle/>
          <a:p>
            <a:pPr algn="l">
              <a:lnSpc>
                <a:spcPct val="105000"/>
              </a:lnSpc>
            </a:pPr>
            <a:r>
              <a:rPr sz="3600" b="1" i="0">
                <a:solidFill>
                  <a:srgbClr val="1A1A1A"/>
                </a:solidFill>
                <a:latin typeface="Calibri"/>
              </a:rPr>
              <a:t>Use the highest-trust tool your data allows.</a:t>
            </a:r>
          </a:p>
        </p:txBody>
      </p:sp>
      <p:sp>
        <p:nvSpPr>
          <p:cNvPr id="8" name="Rectangle 7"/>
          <p:cNvSpPr/>
          <p:nvPr/>
        </p:nvSpPr>
        <p:spPr>
          <a:xfrm>
            <a:off x="640080" y="2240280"/>
            <a:ext cx="1280160" cy="381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56032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CAC-ENABLED (PREFERRED)</a:t>
            </a:r>
          </a:p>
        </p:txBody>
      </p:sp>
      <p:sp>
        <p:nvSpPr>
          <p:cNvPr id="10" name="Rectangle 9"/>
          <p:cNvSpPr/>
          <p:nvPr/>
        </p:nvSpPr>
        <p:spPr>
          <a:xfrm>
            <a:off x="640080" y="288950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3017520"/>
            <a:ext cx="5227167" cy="3200400"/>
          </a:xfrm>
          <a:prstGeom prst="rect">
            <a:avLst/>
          </a:prstGeom>
          <a:noFill/>
        </p:spPr>
        <p:txBody>
          <a:bodyPr wrap="square" lIns="0" rIns="0" tIns="0" bIns="0" anchor="t">
            <a:spAutoFit/>
          </a:bodyPr>
          <a:lstStyle/>
          <a:p>
            <a:pPr algn="l">
              <a:lnSpc>
                <a:spcPct val="130000"/>
              </a:lnSpc>
            </a:pPr>
            <a:r>
              <a:rPr sz="1400" b="1" i="0">
                <a:solidFill>
                  <a:srgbClr val="CC0000"/>
                </a:solidFill>
                <a:latin typeface="Calibri"/>
              </a:rPr>
              <a:t>▪  </a:t>
            </a:r>
            <a:r>
              <a:rPr sz="1400">
                <a:solidFill>
                  <a:srgbClr val="1A1A1A"/>
                </a:solidFill>
                <a:latin typeface="Calibri"/>
              </a:rPr>
              <a:t>GenAI.mil — CUI authorized; Agent Designer available</a:t>
            </a:r>
          </a:p>
          <a:p>
            <a:pPr algn="l">
              <a:lnSpc>
                <a:spcPct val="130000"/>
              </a:lnSpc>
              <a:spcAft>
                <a:spcPts val="400"/>
              </a:spcAft>
            </a:pPr>
            <a:r>
              <a:rPr sz="1400" b="1">
                <a:solidFill>
                  <a:srgbClr val="CC0000"/>
                </a:solidFill>
                <a:latin typeface="Calibri"/>
              </a:rPr>
              <a:t>▪  </a:t>
            </a:r>
            <a:r>
              <a:rPr sz="1400" b="0" i="0">
                <a:solidFill>
                  <a:srgbClr val="1A1A1A"/>
                </a:solidFill>
                <a:latin typeface="Calibri"/>
              </a:rPr>
              <a:t>CamoGPT — CUI authorized; paste the agent primer at session start</a:t>
            </a:r>
          </a:p>
        </p:txBody>
      </p:sp>
      <p:sp>
        <p:nvSpPr>
          <p:cNvPr id="12" name="TextBox 11"/>
          <p:cNvSpPr txBox="1"/>
          <p:nvPr/>
        </p:nvSpPr>
        <p:spPr>
          <a:xfrm>
            <a:off x="6324447" y="2560320"/>
            <a:ext cx="5227167" cy="365760"/>
          </a:xfrm>
          <a:prstGeom prst="rect">
            <a:avLst/>
          </a:prstGeom>
          <a:noFill/>
        </p:spPr>
        <p:txBody>
          <a:bodyPr wrap="square" lIns="0" rIns="0" tIns="0" bIns="0" anchor="t">
            <a:spAutoFit/>
          </a:bodyPr>
          <a:lstStyle/>
          <a:p>
            <a:pPr algn="l"/>
            <a:r>
              <a:rPr sz="1100" b="1" i="0" spc="200">
                <a:solidFill>
                  <a:srgbClr val="CC0000"/>
                </a:solidFill>
                <a:latin typeface="Calibri"/>
              </a:rPr>
              <a:t>COMMERCIAL (UNCLASSIFIED ONLY)</a:t>
            </a:r>
          </a:p>
        </p:txBody>
      </p:sp>
      <p:sp>
        <p:nvSpPr>
          <p:cNvPr id="13" name="Rectangle 12"/>
          <p:cNvSpPr/>
          <p:nvPr/>
        </p:nvSpPr>
        <p:spPr>
          <a:xfrm>
            <a:off x="6324447" y="2889504"/>
            <a:ext cx="5227167" cy="12700"/>
          </a:xfrm>
          <a:prstGeom prst="rect">
            <a:avLst/>
          </a:prstGeom>
          <a:solidFill>
            <a:srgbClr val="D9D8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24447" y="3017520"/>
            <a:ext cx="5227167" cy="3200400"/>
          </a:xfrm>
          <a:prstGeom prst="rect">
            <a:avLst/>
          </a:prstGeom>
          <a:noFill/>
        </p:spPr>
        <p:txBody>
          <a:bodyPr wrap="square" lIns="0" rIns="0" tIns="0" bIns="0" anchor="t">
            <a:spAutoFit/>
          </a:bodyPr>
          <a:lstStyle/>
          <a:p>
            <a:pPr algn="l">
              <a:lnSpc>
                <a:spcPct val="130000"/>
              </a:lnSpc>
            </a:pPr>
            <a:r>
              <a:rPr sz="1400" b="1" i="0">
                <a:solidFill>
                  <a:srgbClr val="CC0000"/>
                </a:solidFill>
                <a:latin typeface="Calibri"/>
              </a:rPr>
              <a:t>▪  </a:t>
            </a:r>
            <a:r>
              <a:rPr sz="1400">
                <a:solidFill>
                  <a:srgbClr val="1A1A1A"/>
                </a:solidFill>
                <a:latin typeface="Calibri"/>
              </a:rPr>
              <a:t>ChatGPT · Gemini — OK for non-CUI exercises and demo prompts</a:t>
            </a:r>
          </a:p>
          <a:p>
            <a:pPr algn="l">
              <a:lnSpc>
                <a:spcPct val="130000"/>
              </a:lnSpc>
              <a:spcAft>
                <a:spcPts val="400"/>
              </a:spcAft>
            </a:pPr>
            <a:r>
              <a:rPr sz="1400" b="1">
                <a:solidFill>
                  <a:srgbClr val="CC0000"/>
                </a:solidFill>
                <a:latin typeface="Calibri"/>
              </a:rPr>
              <a:t>▪  </a:t>
            </a:r>
            <a:r>
              <a:rPr sz="1400" b="0" i="0">
                <a:solidFill>
                  <a:srgbClr val="1A1A1A"/>
                </a:solidFill>
                <a:latin typeface="Calibri"/>
              </a:rPr>
              <a:t>PII stays anonymized regardless of tool, unless a PIA authorizes otherwise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762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762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058400" cy="365760"/>
          </a:xfrm>
          <a:prstGeom prst="rect">
            <a:avLst/>
          </a:prstGeom>
          <a:noFill/>
        </p:spPr>
        <p:txBody>
          <a:bodyPr wrap="square" lIns="0" rIns="0" tIns="0" bIns="0" anchor="t">
            <a:spAutoFit/>
          </a:bodyPr>
          <a:lstStyle/>
          <a:p>
            <a:pPr algn="l"/>
            <a:r>
              <a:rPr sz="1200" b="1" i="0" spc="300">
                <a:solidFill>
                  <a:srgbClr val="F5D130"/>
                </a:solidFill>
                <a:latin typeface="Calibri"/>
              </a:rPr>
              <a:t>BUILD #1 OF 3 · MODULE 2</a:t>
            </a:r>
          </a:p>
        </p:txBody>
      </p:sp>
      <p:sp>
        <p:nvSpPr>
          <p:cNvPr id="6" name="TextBox 5"/>
          <p:cNvSpPr txBox="1"/>
          <p:nvPr/>
        </p:nvSpPr>
        <p:spPr>
          <a:xfrm>
            <a:off x="640080" y="2377440"/>
            <a:ext cx="10058400" cy="219456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Centaur Mode.</a:t>
            </a:r>
          </a:p>
          <a:p>
            <a:pPr algn="l">
              <a:lnSpc>
                <a:spcPct val="100000"/>
              </a:lnSpc>
            </a:pPr>
            <a:r>
              <a:rPr sz="6400" b="1" i="0">
                <a:solidFill>
                  <a:srgbClr val="FFFFFF"/>
                </a:solidFill>
                <a:latin typeface="Calibri"/>
              </a:rPr>
              <a:t>Request Routing.</a:t>
            </a:r>
          </a:p>
        </p:txBody>
      </p:sp>
      <p:sp>
        <p:nvSpPr>
          <p:cNvPr id="7" name="Rectangle 6"/>
          <p:cNvSpPr/>
          <p:nvPr/>
        </p:nvSpPr>
        <p:spPr>
          <a:xfrm>
            <a:off x="640080" y="4937760"/>
            <a:ext cx="1828800" cy="381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5303520"/>
            <a:ext cx="1737360" cy="329184"/>
          </a:xfrm>
          <a:prstGeom prst="roundRect">
            <a:avLst>
              <a:gd name="adj" fmla="val 50000"/>
            </a:avLst>
          </a:prstGeom>
          <a:solidFill>
            <a:srgbClr val="F5D130"/>
          </a:solidFill>
          <a:ln w="9525">
            <a:solidFill>
              <a:srgbClr val="D4B1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1A1A1A"/>
                </a:solidFill>
                <a:latin typeface="Calibri"/>
              </a:rPr>
              <a:t>60 minutes</a:t>
            </a:r>
          </a:p>
        </p:txBody>
      </p:sp>
      <p:sp>
        <p:nvSpPr>
          <p:cNvPr id="9" name="Rounded Rectangle 8"/>
          <p:cNvSpPr/>
          <p:nvPr/>
        </p:nvSpPr>
        <p:spPr>
          <a:xfrm>
            <a:off x="2542032" y="5303520"/>
            <a:ext cx="3657600" cy="329184"/>
          </a:xfrm>
          <a:prstGeom prst="roundRect">
            <a:avLst>
              <a:gd name="adj" fmla="val 50000"/>
            </a:avLst>
          </a:prstGeom>
          <a:noFill/>
          <a:ln w="9525">
            <a:solidFill>
              <a:srgbClr val="555555"/>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i="0">
                <a:solidFill>
                  <a:srgbClr val="FFFFFF"/>
                </a:solidFill>
                <a:latin typeface="Calibri"/>
              </a:rPr>
              <a:t>Five phases. Four checkpoints.</a:t>
            </a:r>
          </a:p>
        </p:txBody>
      </p:sp>
      <p:sp>
        <p:nvSpPr>
          <p:cNvPr id="10" name="TextBox 9"/>
          <p:cNvSpPr txBox="1"/>
          <p:nvPr/>
        </p:nvSpPr>
        <p:spPr>
          <a:xfrm>
            <a:off x="640080" y="6473952"/>
            <a:ext cx="10911535" cy="274320"/>
          </a:xfrm>
          <a:prstGeom prst="rect">
            <a:avLst/>
          </a:prstGeom>
          <a:noFill/>
        </p:spPr>
        <p:txBody>
          <a:bodyPr wrap="square" lIns="0" rIns="0" tIns="0" bIns="0" anchor="t">
            <a:spAutoFit/>
          </a:bodyPr>
          <a:lstStyle/>
          <a:p>
            <a:pPr algn="l"/>
            <a:r>
              <a:rPr sz="900" b="0" i="0" spc="150">
                <a:solidFill>
                  <a:srgbClr val="EEEEEE"/>
                </a:solidFill>
                <a:latin typeface="Calibri"/>
              </a:rPr>
              <a:t>EDD · Week 3 · Platform Training</a:t>
            </a:r>
          </a:p>
        </p:txBody>
      </p:sp>
      <p:sp>
        <p:nvSpPr>
          <p:cNvPr id="11" name="TextBox 10"/>
          <p:cNvSpPr txBox="1"/>
          <p:nvPr/>
        </p:nvSpPr>
        <p:spPr>
          <a:xfrm>
            <a:off x="9722815" y="6473952"/>
            <a:ext cx="1828800" cy="274320"/>
          </a:xfrm>
          <a:prstGeom prst="rect">
            <a:avLst/>
          </a:prstGeom>
          <a:noFill/>
        </p:spPr>
        <p:txBody>
          <a:bodyPr wrap="square" lIns="0" rIns="0" tIns="0" bIns="0" anchor="t">
            <a:spAutoFit/>
          </a:bodyPr>
          <a:lstStyle/>
          <a:p>
            <a:pPr algn="r"/>
            <a:r>
              <a:rPr sz="900" b="0" i="0" spc="150">
                <a:solidFill>
                  <a:srgbClr val="CCCCCC"/>
                </a:solidFill>
                <a:latin typeface="Calibri"/>
              </a:rPr>
              <a:t>09 / 32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