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Open the meeting on this slide and wait 30 seconds while people join. When you start, low-energy and direct: “Welcome to Week 4. This is the workshop. The next four hours look different from the first three weeks — I’m going to talk less, you’re going to do more.’</a:t>
            </a:r>
          </a:p>
          <a:p>
            <a:r>
              <a:rPr sz="1100">
                <a:latin typeface="Calibri"/>
              </a:rPr>
              <a:t>Confirm the prereq out loud: everyone in this room has at least one tool deployed . If anyone doesn’t, name it kindly and tell them they should be in Platform Training instead.</a:t>
            </a:r>
          </a:p>
          <a:p>
            <a:r>
              <a:rPr sz="1100">
                <a:latin typeface="Calibri"/>
              </a:rPr>
              <a:t>Time on slide: 90 seconds. Click forward when you’ve confirmed the room is set.</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This is a hard timebox: 15 minutes silent work. Set a visible timer (Teams or your phone). Mute yourself once you’ve set the timer.</a:t>
            </a:r>
          </a:p>
          <a:p>
            <a:r>
              <a:rPr sz="1100">
                <a:latin typeface="Calibri"/>
              </a:rPr>
              <a:t>Read the prompt out loud once. Repeat it once. Say nothing else for 30 seconds — let the silence settle the room into work.</a:t>
            </a:r>
          </a:p>
          <a:p>
            <a:r>
              <a:rPr sz="1100">
                <a:latin typeface="Calibri"/>
              </a:rPr>
              <a:t>At the 7-minute mark, drop a chat message: “Halfway. If your ‘outside frontier’ column is still empty, that’s the column to fill now.”</a:t>
            </a:r>
          </a:p>
          <a:p>
            <a:r>
              <a:rPr sz="1100">
                <a:latin typeface="Calibri"/>
              </a:rPr>
              <a:t>At 13 minutes: “2 minutes left.” At 15: hard stop. Move on even if people aren’t finished — the share-out is part of the learning.</a:t>
            </a:r>
          </a:p>
          <a:p>
            <a:r>
              <a:rPr sz="1100">
                <a:latin typeface="Calibri"/>
              </a:rPr>
              <a:t>Time on slide: 15 minutes (0:18–0:33). Note: this is 2 minutes long against the 30-minute module — cut share-out by 1 minute and start the divider for M2 cleanly at 0:33. We absorb 3 min into the M2 60-minute block.</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Hard timebox: 10 minutes. 90 seconds per person. Use a list of names so you don’t accidentally only call on the loudest hands.</a:t>
            </a:r>
          </a:p>
          <a:p>
            <a:r>
              <a:rPr sz="1100">
                <a:latin typeface="Calibri"/>
              </a:rPr>
              <a:t>Drop in the chat as people share: “Failure case captured: [thing].” This is how you build the unit-wide frontier intel asset, and people see it happening live.</a:t>
            </a:r>
          </a:p>
          <a:p>
            <a:r>
              <a:rPr sz="1100">
                <a:latin typeface="Calibri"/>
              </a:rPr>
              <a:t>If 2+ people independently report the same failure, call it out: “That’s a pattern — on the unit map.”</a:t>
            </a:r>
          </a:p>
          <a:p>
            <a:r>
              <a:rPr sz="1100">
                <a:latin typeface="Calibri"/>
              </a:rPr>
              <a:t>Hard stop at 10 minutes. “If we didn’t get to you, drop your map in chat — I’ll fold it in.”</a:t>
            </a:r>
          </a:p>
          <a:p>
            <a:r>
              <a:rPr sz="1100">
                <a:latin typeface="Calibri"/>
              </a:rPr>
              <a:t>Time on slide: 10 minutes (0:33–0:43, drifted +3 min from agenda).</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Read the pull-quote. That’s the takeaway. Don’t over-explain.</a:t>
            </a:r>
          </a:p>
          <a:p>
            <a:r>
              <a:rPr sz="1100">
                <a:latin typeface="Calibri"/>
              </a:rPr>
              <a:t>Hand the action: date your map, share it back to your unit by EOW. That’s the homework.</a:t>
            </a:r>
          </a:p>
          <a:p>
            <a:r>
              <a:rPr sz="1100">
                <a:latin typeface="Calibri"/>
              </a:rPr>
              <a:t>Bridge into Module 2: “Now we’re going to build something hard enough that you’ll have to switch modes three times on purpose.”</a:t>
            </a:r>
          </a:p>
          <a:p>
            <a:r>
              <a:rPr sz="1100">
                <a:latin typeface="Calibri"/>
              </a:rPr>
              <a:t>Time on slide: 90 seconds. Move into M2 divider.</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Pause again. Section dividers are a reset.</a:t>
            </a:r>
          </a:p>
          <a:p>
            <a:r>
              <a:rPr sz="1100">
                <a:latin typeface="Calibri"/>
              </a:rPr>
              <a:t>Set expectations: “60 minutes total. 10 minutes of pre-build framing, 45 minutes live build, 10 minutes debrief. The grade is the mode-switching, not the dashboard.” Say that line twice — people will try to perfect their dashboard.</a:t>
            </a:r>
          </a:p>
          <a:p>
            <a:r>
              <a:rPr sz="1100">
                <a:latin typeface="Calibri"/>
              </a:rPr>
              <a:t>Time on slide: 30 seconds. Enter pre-build at 0:43.</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Read the pull-quote first. Then walk the three bullets — especially “the trap.” Most students will default to cyborg mode for everything because it feels productive. Name that trap explicitly so they can catch themselves.</a:t>
            </a:r>
          </a:p>
          <a:p>
            <a:r>
              <a:rPr sz="1100">
                <a:latin typeface="Calibri"/>
              </a:rPr>
              <a:t>Ask the room: “Where did you stay in cyborg mode last month and pay for it later?” Take 1–2 answers in voice or chat.</a:t>
            </a:r>
          </a:p>
          <a:p>
            <a:r>
              <a:rPr sz="1100">
                <a:latin typeface="Calibri"/>
              </a:rPr>
              <a:t>Time on slide: 3 minutes.</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Walk inputs and outputs once. Don’t demo the dashboard — that defeats the build.</a:t>
            </a:r>
          </a:p>
          <a:p>
            <a:r>
              <a:rPr sz="1100">
                <a:latin typeface="Calibri"/>
              </a:rPr>
              <a:t>Land the line: “If you finish, the dashboard is a bonus. The grade is the mode-switching.” This frees the people who feel slow.</a:t>
            </a:r>
          </a:p>
          <a:p>
            <a:r>
              <a:rPr sz="1100">
                <a:latin typeface="Calibri"/>
              </a:rPr>
              <a:t>Time on slide: 3 minutes.</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Walk all three phases at the conceptual level — why this mode for this phase . Don’t walk every prompt; the instructor guide has the prompt sequences.</a:t>
            </a:r>
          </a:p>
          <a:p>
            <a:r>
              <a:rPr sz="1100">
                <a:latin typeface="Calibri"/>
              </a:rPr>
              <a:t>Land each “Checkpoint” line. Those are the verification gates. Tell the room: “If your checkpoint fails, stop. Don’t move to the next phase.”</a:t>
            </a:r>
          </a:p>
          <a:p>
            <a:r>
              <a:rPr sz="1100">
                <a:latin typeface="Calibri"/>
              </a:rPr>
              <a:t>Time on slide: 4 minutes. Total pre-build framing: 0:43–0:53. Hand to live build at 0:53.</a:t>
            </a:r>
          </a:p>
        </p:txBody>
      </p:sp>
      <p:sp>
        <p:nvSpPr>
          <p:cNvPr id="4" name="Slide Number Placeholder 3"/>
          <p:cNvSpPr>
            <a:spLocks noGrp="1"/>
          </p:cNvSpPr>
          <p:nvPr>
            <p:ph type="sldNum" idx="5" sz="quarter"/>
          </p:nvPr>
        </p:nvSpPr>
        <p:spPr/>
      </p:sp>
    </p:spTree>
  </p:cSld>
  <p:clrMapOvr>
    <a:masterClrMapping/>
  </p:clrMapOvr>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This slide is the explicit handoff. Read it out loud and then shut up . Switch your camera off if you can — signals that you’re moving from front-of-room to walking-the-room.</a:t>
            </a:r>
          </a:p>
          <a:p>
            <a:r>
              <a:rPr sz="1100">
                <a:latin typeface="Calibri"/>
              </a:rPr>
              <a:t>Set a 45-minute timer visible to the room. Drop the timer link in chat.</a:t>
            </a:r>
          </a:p>
          <a:p>
            <a:r>
              <a:rPr sz="1100">
                <a:latin typeface="Calibri"/>
              </a:rPr>
              <a:t>Walk the room: pop into individual breakouts or DMs. Watch for people stuck in cyborg mode on Phase 1 (the most common failure). Coach with a question, not a fix: “What mode are you in right now? Is that the right mode for this phase?”</a:t>
            </a:r>
          </a:p>
          <a:p>
            <a:r>
              <a:rPr sz="1100">
                <a:latin typeface="Calibri"/>
              </a:rPr>
              <a:t>At 35 minutes: chat-broadcast “10 minutes left. If you’re still in Phase 2, that’s fine — you’ll learn from the debrief either way.”</a:t>
            </a:r>
          </a:p>
          <a:p>
            <a:r>
              <a:rPr sz="1100">
                <a:latin typeface="Calibri"/>
              </a:rPr>
              <a:t>At 45 minutes: hard stop. Bring the room back. Move to the debrief slide.</a:t>
            </a:r>
          </a:p>
          <a:p>
            <a:r>
              <a:rPr sz="1100">
                <a:latin typeface="Calibri"/>
              </a:rPr>
              <a:t>Time on slide: 45 minutes (0:53–1:38). This puts the break starting 8 min late vs. agenda — trim debrief if you need to recover.</a:t>
            </a:r>
          </a:p>
        </p:txBody>
      </p:sp>
      <p:sp>
        <p:nvSpPr>
          <p:cNvPr id="4" name="Slide Number Placeholder 3"/>
          <p:cNvSpPr>
            <a:spLocks noGrp="1"/>
          </p:cNvSpPr>
          <p:nvPr>
            <p:ph type="sldNum" idx="5" sz="quarter"/>
          </p:nvPr>
        </p:nvSpPr>
        <p:spPr/>
      </p:sp>
    </p:spTree>
  </p:cSld>
  <p:clrMapOvr>
    <a:masterClrMapping/>
  </p:clrMapOvr>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10-minute debrief. Don’t use all four questions if you’re tight on time — pick Q1 and Q2.</a:t>
            </a:r>
          </a:p>
          <a:p>
            <a:r>
              <a:rPr sz="1100">
                <a:latin typeface="Calibri"/>
              </a:rPr>
              <a:t>Surface the patterns out loud: “Three of you said Phase 2 broke and you switched modes — that’s exactly the muscle we’re building.”</a:t>
            </a:r>
          </a:p>
          <a:p>
            <a:r>
              <a:rPr sz="1100">
                <a:latin typeface="Calibri"/>
              </a:rPr>
              <a:t>Read the pull-quote to close. 3 mode switches, 2 error-recovery cycles — that’s normal. Reframes “I struggled” as “I did the work.”</a:t>
            </a:r>
          </a:p>
          <a:p>
            <a:r>
              <a:rPr sz="1100">
                <a:latin typeface="Calibri"/>
              </a:rPr>
              <a:t>Time on slide: 8–10 minutes (1:38–1:46/1:48).</a:t>
            </a:r>
          </a:p>
        </p:txBody>
      </p:sp>
      <p:sp>
        <p:nvSpPr>
          <p:cNvPr id="4" name="Slide Number Placeholder 3"/>
          <p:cNvSpPr>
            <a:spLocks noGrp="1"/>
          </p:cNvSpPr>
          <p:nvPr>
            <p:ph type="sldNum" idx="5" sz="quarter"/>
          </p:nvPr>
        </p:nvSpPr>
        <p:spPr/>
      </p:sp>
    </p:spTree>
  </p:cSld>
  <p:clrMapOvr>
    <a:masterClrMapping/>
  </p:clrMapOvr>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Read the pull-quote. Bridge to break.</a:t>
            </a:r>
          </a:p>
          <a:p>
            <a:r>
              <a:rPr sz="1100">
                <a:latin typeface="Calibri"/>
              </a:rPr>
              <a:t>Set the break time explicitly — “10 minutes from the time on screen, not the time you sit down.” Drop the resume time in chat.</a:t>
            </a:r>
          </a:p>
          <a:p>
            <a:r>
              <a:rPr sz="1100">
                <a:latin typeface="Calibri"/>
              </a:rPr>
              <a:t>Time on slide: 60 seconds.</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Set the workshop tone explicitly. Read the right-hand column out loud first — people need to hear that you’re refusing to fix their problems for them. Then walk the left column.</a:t>
            </a:r>
          </a:p>
          <a:p>
            <a:r>
              <a:rPr sz="1100">
                <a:latin typeface="Calibri"/>
              </a:rPr>
              <a:t>Make the chat ask concrete: “Drop one thing you’re hoping to leave with today in chat right now.” That gets the chat warm so it stays warm during workshops.</a:t>
            </a:r>
          </a:p>
          <a:p>
            <a:r>
              <a:rPr sz="1100">
                <a:latin typeface="Calibri"/>
              </a:rPr>
              <a:t>Time on slide: 3 minutes. Total 0:00–0:05.</a:t>
            </a:r>
          </a:p>
        </p:txBody>
      </p:sp>
      <p:sp>
        <p:nvSpPr>
          <p:cNvPr id="4" name="Slide Number Placeholder 3"/>
          <p:cNvSpPr>
            <a:spLocks noGrp="1"/>
          </p:cNvSpPr>
          <p:nvPr>
            <p:ph type="sldNum" idx="5" sz="quarter"/>
          </p:nvPr>
        </p:nvSpPr>
        <p:spPr/>
      </p:sp>
    </p:spTree>
  </p:cSld>
  <p:clrMapOvr>
    <a:masterClrMapping/>
  </p:clrMapOvr>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Mute your mic. Camera off. Set a 10-minute timer visible on screen if you can.</a:t>
            </a:r>
          </a:p>
          <a:p>
            <a:r>
              <a:rPr sz="1100">
                <a:latin typeface="Calibri"/>
              </a:rPr>
              <a:t>Use the break to skim the chat from M1 share-out and pull 2–3 frontier-map findings you can refer back to during M3 debugging.</a:t>
            </a:r>
          </a:p>
          <a:p>
            <a:r>
              <a:rPr sz="1100">
                <a:latin typeface="Calibri"/>
              </a:rPr>
              <a:t>Time on slide: 10 minutes (1:48–1:58). Aim to be back live at 1:58.</a:t>
            </a:r>
          </a:p>
        </p:txBody>
      </p:sp>
      <p:sp>
        <p:nvSpPr>
          <p:cNvPr id="4" name="Slide Number Placeholder 3"/>
          <p:cNvSpPr>
            <a:spLocks noGrp="1"/>
          </p:cNvSpPr>
          <p:nvPr>
            <p:ph type="sldNum" idx="5" sz="quarter"/>
          </p:nvPr>
        </p:nvSpPr>
        <p:spPr/>
      </p:sp>
    </p:spTree>
  </p:cSld>
  <p:clrMapOvr>
    <a:masterClrMapping/>
  </p:clrMapOvr>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Welcome people back briskly — don’t restart from cold. “You brought broken tools. We’re going to fix the diagnostic pattern, not the tool.’</a:t>
            </a:r>
          </a:p>
          <a:p>
            <a:r>
              <a:rPr sz="1100">
                <a:latin typeface="Calibri"/>
              </a:rPr>
              <a:t>Set expectations: “5 problems, 7 minutes each. We will not fully fix everything. The pattern is the deliverable.”</a:t>
            </a:r>
          </a:p>
          <a:p>
            <a:r>
              <a:rPr sz="1100">
                <a:latin typeface="Calibri"/>
              </a:rPr>
              <a:t>Time on slide: 90 seconds.</a:t>
            </a:r>
          </a:p>
        </p:txBody>
      </p:sp>
      <p:sp>
        <p:nvSpPr>
          <p:cNvPr id="4" name="Slide Number Placeholder 3"/>
          <p:cNvSpPr>
            <a:spLocks noGrp="1"/>
          </p:cNvSpPr>
          <p:nvPr>
            <p:ph type="sldNum" idx="5" sz="quarter"/>
          </p:nvPr>
        </p:nvSpPr>
        <p:spPr/>
      </p:sp>
    </p:spTree>
  </p:cSld>
  <p:clrMapOvr>
    <a:masterClrMapping/>
  </p:clrMapOvr>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This slide stays on screen for the first problem so people can see the structure as you run it.</a:t>
            </a:r>
          </a:p>
          <a:p>
            <a:r>
              <a:rPr sz="1100">
                <a:latin typeface="Calibri"/>
              </a:rPr>
              <a:t>Walk the four steps. Be explicit: “Step 1 is two minutes. If your story takes longer than two minutes, I’ll cut you. It’s for the room’s benefit, not against you.”</a:t>
            </a:r>
          </a:p>
          <a:p>
            <a:r>
              <a:rPr sz="1100">
                <a:latin typeface="Calibri"/>
              </a:rPr>
              <a:t>Ask for the first volunteer. If nobody volunteers in 10 seconds, call on someone you saw in the M2 build who had an interesting failure.</a:t>
            </a:r>
          </a:p>
          <a:p>
            <a:r>
              <a:rPr sz="1100">
                <a:latin typeface="Calibri"/>
              </a:rPr>
              <a:t>Time on slide: 3 minutes intro + the protocol stays visible during clinics. Move to facilitation slide between problems if pace allows.</a:t>
            </a:r>
          </a:p>
        </p:txBody>
      </p:sp>
      <p:sp>
        <p:nvSpPr>
          <p:cNvPr id="4" name="Slide Number Placeholder 3"/>
          <p:cNvSpPr>
            <a:spLocks noGrp="1"/>
          </p:cNvSpPr>
          <p:nvPr>
            <p:ph type="sldNum" idx="5" sz="quarter"/>
          </p:nvPr>
        </p:nvSpPr>
        <p:spPr/>
      </p:sp>
    </p:spTree>
  </p:cSld>
  <p:clrMapOvr>
    <a:masterClrMapping/>
  </p:clrMapOvr>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This is for you as much as for the room. The three columns are your facilitation playbook.</a:t>
            </a:r>
          </a:p>
          <a:p>
            <a:r>
              <a:rPr sz="1100">
                <a:latin typeface="Calibri"/>
              </a:rPr>
              <a:t>Read the “Make it safe” column out loud to the room — sets the cultural tone before the first problem hits.</a:t>
            </a:r>
          </a:p>
          <a:p>
            <a:r>
              <a:rPr sz="1100">
                <a:latin typeface="Calibri"/>
              </a:rPr>
              <a:t>Use the “Keep it inclusive” rules silently. Have a name list.</a:t>
            </a:r>
          </a:p>
          <a:p>
            <a:r>
              <a:rPr sz="1100">
                <a:latin typeface="Calibri"/>
              </a:rPr>
              <a:t>Use the “When to move on” rules visibly — with a timer the room can see. The cut is easier when it’s the timer that ends the problem, not you.</a:t>
            </a:r>
          </a:p>
          <a:p>
            <a:r>
              <a:rPr sz="1100">
                <a:latin typeface="Calibri"/>
              </a:rPr>
              <a:t>Time on slide: 1–2 minutes if you treat it as a content slide; otherwise glance at it between problems.</a:t>
            </a:r>
          </a:p>
        </p:txBody>
      </p:sp>
      <p:sp>
        <p:nvSpPr>
          <p:cNvPr id="4" name="Slide Number Placeholder 3"/>
          <p:cNvSpPr>
            <a:spLocks noGrp="1"/>
          </p:cNvSpPr>
          <p:nvPr>
            <p:ph type="sldNum" idx="5" sz="quarter"/>
          </p:nvPr>
        </p:nvSpPr>
        <p:spPr/>
      </p:sp>
    </p:spTree>
  </p:cSld>
  <p:clrMapOvr>
    <a:masterClrMapping/>
  </p:clrMapOvr>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Only land on this slide if your queue is light. If you have 5 real problems, skip past it.</a:t>
            </a:r>
          </a:p>
          <a:p>
            <a:r>
              <a:rPr sz="1100">
                <a:latin typeface="Calibri"/>
              </a:rPr>
              <a:t>If you use one, walk the situation, ask the room to diagnose, then reveal the pattern. Full write-ups are in the instructor guide — you should have skimmed scenarios A–C before class.</a:t>
            </a:r>
          </a:p>
          <a:p>
            <a:r>
              <a:rPr sz="1100">
                <a:latin typeface="Calibri"/>
              </a:rPr>
              <a:t>Land the through-line: two of three are not AI failures. They’re context gaps and platform quirks. That reframes everything.</a:t>
            </a:r>
          </a:p>
          <a:p>
            <a:r>
              <a:rPr sz="1100">
                <a:latin typeface="Calibri"/>
              </a:rPr>
              <a:t>Time on slide: only used if needed.</a:t>
            </a:r>
          </a:p>
        </p:txBody>
      </p:sp>
      <p:sp>
        <p:nvSpPr>
          <p:cNvPr id="4" name="Slide Number Placeholder 3"/>
          <p:cNvSpPr>
            <a:spLocks noGrp="1"/>
          </p:cNvSpPr>
          <p:nvPr>
            <p:ph type="sldNum" idx="5" sz="quarter"/>
          </p:nvPr>
        </p:nvSpPr>
        <p:spPr/>
      </p:sp>
    </p:spTree>
  </p:cSld>
  <p:clrMapOvr>
    <a:masterClrMapping/>
  </p:clrMapOvr>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5 minutes max. Walk the four questions briskly — you’re reinforcing the pattern, not opening a new discussion.</a:t>
            </a:r>
          </a:p>
          <a:p>
            <a:r>
              <a:rPr sz="1100">
                <a:latin typeface="Calibri"/>
              </a:rPr>
              <a:t>Read the pull-quote to close: “Most debugging is one of three things…” That sentence is what people will remember tomorrow.</a:t>
            </a:r>
          </a:p>
          <a:p>
            <a:r>
              <a:rPr sz="1100">
                <a:latin typeface="Calibri"/>
              </a:rPr>
              <a:t>Time on slide: 5 minutes (2:33–2:38). Aim to enter M4 at 2:38.</a:t>
            </a:r>
          </a:p>
        </p:txBody>
      </p:sp>
      <p:sp>
        <p:nvSpPr>
          <p:cNvPr id="4" name="Slide Number Placeholder 3"/>
          <p:cNvSpPr>
            <a:spLocks noGrp="1"/>
          </p:cNvSpPr>
          <p:nvPr>
            <p:ph type="sldNum" idx="5" sz="quarter"/>
          </p:nvPr>
        </p:nvSpPr>
        <p:spPr/>
      </p:sp>
    </p:spTree>
  </p:cSld>
  <p:clrMapOvr>
    <a:masterClrMapping/>
  </p:clrMapOvr>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Brisk transition. “Now we’re going to build the QA habit you can hand to a junior Marine.”</a:t>
            </a:r>
          </a:p>
          <a:p>
            <a:r>
              <a:rPr sz="1100">
                <a:latin typeface="Calibri"/>
              </a:rPr>
              <a:t>Set the structure: 5 minutes on the reference card, 10 minutes silent drill, 10 minutes debrief.</a:t>
            </a:r>
          </a:p>
          <a:p>
            <a:r>
              <a:rPr sz="1100">
                <a:latin typeface="Calibri"/>
              </a:rPr>
              <a:t>Time on slide: 30 seconds.</a:t>
            </a:r>
          </a:p>
        </p:txBody>
      </p:sp>
      <p:sp>
        <p:nvSpPr>
          <p:cNvPr id="4" name="Slide Number Placeholder 3"/>
          <p:cNvSpPr>
            <a:spLocks noGrp="1"/>
          </p:cNvSpPr>
          <p:nvPr>
            <p:ph type="sldNum" idx="5" sz="quarter"/>
          </p:nvPr>
        </p:nvSpPr>
        <p:spPr/>
      </p:sp>
    </p:spTree>
  </p:cSld>
  <p:clrMapOvr>
    <a:masterClrMapping/>
  </p:clrMapOvr>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This slide is designed to stay on screen for the entire discussion of the protocols and to get screenshotted. Tell people: “Take a screenshot of this. This is the artifact you give to a junior.”</a:t>
            </a:r>
          </a:p>
          <a:p>
            <a:r>
              <a:rPr sz="1100">
                <a:latin typeface="Calibri"/>
              </a:rPr>
              <a:t>Walk all five protocols. Spend extra time on Protocol 5 (domain review) — that’s the one nobody can skip and the one AI can’t do for you.</a:t>
            </a:r>
          </a:p>
          <a:p>
            <a:r>
              <a:rPr sz="1100">
                <a:latin typeface="Calibri"/>
              </a:rPr>
              <a:t>Cite the GDPval finding (1.4× faster, 1.6× cheaper with human review) once. “The review step is where value is created.”</a:t>
            </a:r>
          </a:p>
          <a:p>
            <a:r>
              <a:rPr sz="1100">
                <a:latin typeface="Calibri"/>
              </a:rPr>
              <a:t>Time on slide: 8 minutes total — 5 min walk-through + stays up during the drill that follows.</a:t>
            </a:r>
          </a:p>
        </p:txBody>
      </p:sp>
      <p:sp>
        <p:nvSpPr>
          <p:cNvPr id="4" name="Slide Number Placeholder 3"/>
          <p:cNvSpPr>
            <a:spLocks noGrp="1"/>
          </p:cNvSpPr>
          <p:nvPr>
            <p:ph type="sldNum" idx="5" sz="quarter"/>
          </p:nvPr>
        </p:nvSpPr>
        <p:spPr/>
      </p:sp>
    </p:spTree>
  </p:cSld>
  <p:clrMapOvr>
    <a:masterClrMapping/>
  </p:clrMapOvr>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Drop the AI-generated SOP excerpt into chat as you start the timer. (The excerpt is in the instructor guide — copy it ahead of class.)</a:t>
            </a:r>
          </a:p>
          <a:p>
            <a:r>
              <a:rPr sz="1100">
                <a:latin typeface="Calibri"/>
              </a:rPr>
              <a:t>10 minutes silent. Mute yourself. Don’t answer chat questions during the drill — that defeats it.</a:t>
            </a:r>
          </a:p>
          <a:p>
            <a:r>
              <a:rPr sz="1100">
                <a:latin typeface="Calibri"/>
              </a:rPr>
              <a:t>At 10 minutes: hard stop. Reveal the five planted errors one by one. Ask: “Which protocol caught it?’</a:t>
            </a:r>
          </a:p>
          <a:p>
            <a:r>
              <a:rPr sz="1100">
                <a:latin typeface="Calibri"/>
              </a:rPr>
              <a:t>If most of the room only found 3, name it kindly: “Three is the average — that’s why the drill exists. Source verification requires actually looking the references up. Looking things up is the protocol. ’</a:t>
            </a:r>
          </a:p>
          <a:p>
            <a:r>
              <a:rPr sz="1100">
                <a:latin typeface="Calibri"/>
              </a:rPr>
              <a:t>Time on slide: 10 min drill + 10 min debrief (2:38–2:58 if on time, drift OK).</a:t>
            </a:r>
          </a:p>
        </p:txBody>
      </p:sp>
      <p:sp>
        <p:nvSpPr>
          <p:cNvPr id="4" name="Slide Number Placeholder 3"/>
          <p:cNvSpPr>
            <a:spLocks noGrp="1"/>
          </p:cNvSpPr>
          <p:nvPr>
            <p:ph type="sldNum" idx="5" sz="quarter"/>
          </p:nvPr>
        </p:nvSpPr>
        <p:spPr/>
      </p:sp>
    </p:spTree>
  </p:cSld>
  <p:clrMapOvr>
    <a:masterClrMapping/>
  </p:clrMapOvr>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This is the slide where you change the energy. “You don’t leave this room as a graduate. You leave as the person who teaches the next two Marines.”</a:t>
            </a:r>
          </a:p>
          <a:p>
            <a:r>
              <a:rPr sz="1100">
                <a:latin typeface="Calibri"/>
              </a:rPr>
              <a:t>Set timing: 5 min framing + 5 min apprentice problem + 20 min teach-back exercise.</a:t>
            </a:r>
          </a:p>
          <a:p>
            <a:r>
              <a:rPr sz="1100">
                <a:latin typeface="Calibri"/>
              </a:rPr>
              <a:t>Time on slide: 30 seconds.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Don’t re-teach the prior weeks — just remind. 30 seconds per card. Land the punchline: you’re here because you’ve already done the work . The room earned its way in.</a:t>
            </a:r>
          </a:p>
          <a:p>
            <a:r>
              <a:rPr sz="1100">
                <a:latin typeface="Calibri"/>
              </a:rPr>
              <a:t>If somebody says they haven’t deployed a tool, redirect kindly to Platform Training. Don’t shame; just protect the workshop.</a:t>
            </a:r>
          </a:p>
          <a:p>
            <a:r>
              <a:rPr sz="1100">
                <a:latin typeface="Calibri"/>
              </a:rPr>
              <a:t>Time on slide: 2 minutes.</a:t>
            </a:r>
          </a:p>
        </p:txBody>
      </p:sp>
      <p:sp>
        <p:nvSpPr>
          <p:cNvPr id="4" name="Slide Number Placeholder 3"/>
          <p:cNvSpPr>
            <a:spLocks noGrp="1"/>
          </p:cNvSpPr>
          <p:nvPr>
            <p:ph type="sldNum" idx="5" sz="quarter"/>
          </p:nvPr>
        </p:nvSpPr>
        <p:spPr/>
      </p:sp>
    </p:spTree>
  </p:cSld>
  <p:clrMapOvr>
    <a:masterClrMapping/>
  </p:clrMapOvr>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Read the four owes out loud. They are concrete and personal — that’s the point.</a:t>
            </a:r>
          </a:p>
          <a:p>
            <a:r>
              <a:rPr sz="1100">
                <a:latin typeface="Calibri"/>
              </a:rPr>
              <a:t>Cite the EDD train-the-trainer pathway directly: shadow → co-teach → deliver. Tell people they can register interest with the Program Coordinator after this course.</a:t>
            </a:r>
          </a:p>
          <a:p>
            <a:r>
              <a:rPr sz="1100">
                <a:latin typeface="Calibri"/>
              </a:rPr>
              <a:t>If you have specific train-the-trainer dates coming up at the unit, drop them in chat now.</a:t>
            </a:r>
          </a:p>
          <a:p>
            <a:r>
              <a:rPr sz="1100">
                <a:latin typeface="Calibri"/>
              </a:rPr>
              <a:t>Time on slide: 3 minutes.</a:t>
            </a:r>
          </a:p>
        </p:txBody>
      </p:sp>
      <p:sp>
        <p:nvSpPr>
          <p:cNvPr id="4" name="Slide Number Placeholder 3"/>
          <p:cNvSpPr>
            <a:spLocks noGrp="1"/>
          </p:cNvSpPr>
          <p:nvPr>
            <p:ph type="sldNum" idx="5" sz="quarter"/>
          </p:nvPr>
        </p:nvSpPr>
        <p:spPr/>
      </p:sp>
    </p:spTree>
  </p:cSld>
  <p:clrMapOvr>
    <a:masterClrMapping/>
  </p:clrMapOvr>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Lead with the stat (35% drop in entry-level postings). Don’t belabor it — the room knows the labor market.</a:t>
            </a:r>
          </a:p>
          <a:p>
            <a:r>
              <a:rPr sz="1100">
                <a:latin typeface="Calibri"/>
              </a:rPr>
              <a:t>The four protocols on the left are practical and immediately usable. Ask: “Which of these are you already doing? Which are you not?” 2–3 chat answers max.</a:t>
            </a:r>
          </a:p>
          <a:p>
            <a:r>
              <a:rPr sz="1100">
                <a:latin typeface="Calibri"/>
              </a:rPr>
              <a:t>The right column is the “don’t’ list. Don’t shame; just name the patterns.</a:t>
            </a:r>
          </a:p>
          <a:p>
            <a:r>
              <a:rPr sz="1100">
                <a:latin typeface="Calibri"/>
              </a:rPr>
              <a:t>Time on slide: 5 minutes. Move into the teach-back at ~3:08.</a:t>
            </a:r>
          </a:p>
        </p:txBody>
      </p:sp>
      <p:sp>
        <p:nvSpPr>
          <p:cNvPr id="4" name="Slide Number Placeholder 3"/>
          <p:cNvSpPr>
            <a:spLocks noGrp="1"/>
          </p:cNvSpPr>
          <p:nvPr>
            <p:ph type="sldNum" idx="5" sz="quarter"/>
          </p:nvPr>
        </p:nvSpPr>
        <p:spPr/>
      </p:sp>
    </p:spTree>
  </p:cSld>
  <p:clrMapOvr>
    <a:masterClrMapping/>
  </p:clrMapOvr>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Hard timebox — this one will sprawl if you let it. 2 min pick concept, 5 min prep silent, 10 min in breakouts (3 min per teach + 1 min feedback, rotate), 5 min full-room debrief.</a:t>
            </a:r>
          </a:p>
          <a:p>
            <a:r>
              <a:rPr sz="1100">
                <a:latin typeface="Calibri"/>
              </a:rPr>
              <a:t>Before sending to breakouts: model the template yourself with one filled-in example. The instructor guide has a centaur-vs-cyborg example you can read verbatim. People do better when they’ve seen the shape.</a:t>
            </a:r>
          </a:p>
          <a:p>
            <a:r>
              <a:rPr sz="1100">
                <a:latin typeface="Calibri"/>
              </a:rPr>
              <a:t>Use Teams breakout rooms of 3–4 people. 10-minute timer on the breakout. Pop into 1–2 rooms during.</a:t>
            </a:r>
          </a:p>
          <a:p>
            <a:r>
              <a:rPr sz="1100">
                <a:latin typeface="Calibri"/>
              </a:rPr>
              <a:t>When everyone returns: ask for one volunteer to teach to the full room (optional, but powerful) and give live feedback against the rubric. That’s the teaching-of-teaching moment.</a:t>
            </a:r>
          </a:p>
          <a:p>
            <a:r>
              <a:rPr sz="1100">
                <a:latin typeface="Calibri"/>
              </a:rPr>
              <a:t>Time on slide: 22 minutes total (3:08–3:30, drifted 10 min behind agenda — absorb in M6 timing).</a:t>
            </a:r>
          </a:p>
        </p:txBody>
      </p:sp>
      <p:sp>
        <p:nvSpPr>
          <p:cNvPr id="4" name="Slide Number Placeholder 3"/>
          <p:cNvSpPr>
            <a:spLocks noGrp="1"/>
          </p:cNvSpPr>
          <p:nvPr>
            <p:ph type="sldNum" idx="5" sz="quarter"/>
          </p:nvPr>
        </p:nvSpPr>
        <p:spPr/>
      </p:sp>
    </p:spTree>
  </p:cSld>
  <p:clrMapOvr>
    <a:masterClrMapping/>
  </p:clrMapOvr>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Brisk: “One page. One workflow. The deliverable that proves you graduated.”</a:t>
            </a:r>
          </a:p>
          <a:p>
            <a:r>
              <a:rPr sz="1100">
                <a:latin typeface="Calibri"/>
              </a:rPr>
              <a:t>Set timing: 5 min walk the example, 20 min silent build, 5 min reflection &amp; close.</a:t>
            </a:r>
          </a:p>
          <a:p>
            <a:r>
              <a:rPr sz="1100">
                <a:latin typeface="Calibri"/>
              </a:rPr>
              <a:t>Time on slide: 30 seconds.</a:t>
            </a:r>
          </a:p>
        </p:txBody>
      </p:sp>
      <p:sp>
        <p:nvSpPr>
          <p:cNvPr id="4" name="Slide Number Placeholder 3"/>
          <p:cNvSpPr>
            <a:spLocks noGrp="1"/>
          </p:cNvSpPr>
          <p:nvPr>
            <p:ph type="sldNum" idx="5" sz="quarter"/>
          </p:nvPr>
        </p:nvSpPr>
        <p:spPr/>
      </p:sp>
    </p:spTree>
  </p:cSld>
  <p:clrMapOvr>
    <a:masterClrMapping/>
  </p:clrMapOvr>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Walk one row of the example out loud — the Steps row is the one that shows what good looks like (numbered, H/AI labels, concrete actions).</a:t>
            </a:r>
          </a:p>
          <a:p>
            <a:r>
              <a:rPr sz="1100">
                <a:latin typeface="Calibri"/>
              </a:rPr>
              <a:t>Don’t read every cell. Tell people: “Yours doesn’t need to be this polished. Specific is more important than pretty.”</a:t>
            </a:r>
          </a:p>
          <a:p>
            <a:r>
              <a:rPr sz="1100">
                <a:latin typeface="Calibri"/>
              </a:rPr>
              <a:t>Time on slide: 5 minutes.</a:t>
            </a:r>
          </a:p>
        </p:txBody>
      </p:sp>
      <p:sp>
        <p:nvSpPr>
          <p:cNvPr id="4" name="Slide Number Placeholder 3"/>
          <p:cNvSpPr>
            <a:spLocks noGrp="1"/>
          </p:cNvSpPr>
          <p:nvPr>
            <p:ph type="sldNum" idx="5" sz="quarter"/>
          </p:nvPr>
        </p:nvSpPr>
        <p:spPr/>
      </p:sp>
    </p:spTree>
  </p:cSld>
  <p:clrMapOvr>
    <a:masterClrMapping/>
  </p:clrMapOvr>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20 minutes silent. Set the timer. Read the prompt once. Repeat the completion bar once.</a:t>
            </a:r>
          </a:p>
          <a:p>
            <a:r>
              <a:rPr sz="1100">
                <a:latin typeface="Calibri"/>
              </a:rPr>
              <a:t>Tell people to submit their playbook in chat at the timer — that creates a public commitment and lets you compile them after.</a:t>
            </a:r>
          </a:p>
          <a:p>
            <a:r>
              <a:rPr sz="1100">
                <a:latin typeface="Calibri"/>
              </a:rPr>
              <a:t>At 10 minutes: chat broadcast: “Halfway. The verification checklist is the field people skip — make sure you have one.”</a:t>
            </a:r>
          </a:p>
          <a:p>
            <a:r>
              <a:rPr sz="1100">
                <a:latin typeface="Calibri"/>
              </a:rPr>
              <a:t>At 18 minutes: “2 minutes left. If you’re not done, submit what you have.”</a:t>
            </a:r>
          </a:p>
          <a:p>
            <a:r>
              <a:rPr sz="1100">
                <a:latin typeface="Calibri"/>
              </a:rPr>
              <a:t>Hard stop at 20. Move to reflection.</a:t>
            </a:r>
          </a:p>
          <a:p>
            <a:r>
              <a:rPr sz="1100">
                <a:latin typeface="Calibri"/>
              </a:rPr>
              <a:t>Time on slide: 20 minutes (3:30–3:50).</a:t>
            </a:r>
          </a:p>
        </p:txBody>
      </p:sp>
      <p:sp>
        <p:nvSpPr>
          <p:cNvPr id="4" name="Slide Number Placeholder 3"/>
          <p:cNvSpPr>
            <a:spLocks noGrp="1"/>
          </p:cNvSpPr>
          <p:nvPr>
            <p:ph type="sldNum" idx="5" sz="quarter"/>
          </p:nvPr>
        </p:nvSpPr>
        <p:spPr/>
      </p:sp>
    </p:spTree>
  </p:cSld>
  <p:clrMapOvr>
    <a:masterClrMapping/>
  </p:clrMapOvr>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3 minutes. Pure chat-driven. Don’t read every chat answer out loud — let them be private notes-to-self.</a:t>
            </a:r>
          </a:p>
          <a:p>
            <a:r>
              <a:rPr sz="1100">
                <a:latin typeface="Calibri"/>
              </a:rPr>
              <a:t>If 1–2 striking answers come in, surface them: “[Name] said they’re going to teach this to their squad leader Friday. That’s the bar.”</a:t>
            </a:r>
          </a:p>
          <a:p>
            <a:r>
              <a:rPr sz="1100">
                <a:latin typeface="Calibri"/>
              </a:rPr>
              <a:t>Time on slide: 3 minutes.</a:t>
            </a:r>
          </a:p>
        </p:txBody>
      </p:sp>
      <p:sp>
        <p:nvSpPr>
          <p:cNvPr id="4" name="Slide Number Placeholder 3"/>
          <p:cNvSpPr>
            <a:spLocks noGrp="1"/>
          </p:cNvSpPr>
          <p:nvPr>
            <p:ph type="sldNum" idx="5" sz="quarter"/>
          </p:nvPr>
        </p:nvSpPr>
        <p:spPr/>
      </p:sp>
    </p:spTree>
  </p:cSld>
  <p:clrMapOvr>
    <a:masterClrMapping/>
  </p:clrMapOvr>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Walk the 6 categories briefly — people have seen them throughout the day, this is just the recap.</a:t>
            </a:r>
          </a:p>
          <a:p>
            <a:r>
              <a:rPr sz="1100">
                <a:latin typeface="Calibri"/>
              </a:rPr>
              <a:t>The unlock list on the right is the why. Land hard on “Path to QA reviewer → Advanced Workshop instructor.”</a:t>
            </a:r>
          </a:p>
          <a:p>
            <a:r>
              <a:rPr sz="1100">
                <a:latin typeface="Calibri"/>
              </a:rPr>
              <a:t>Be honest about the “didn’t hit the bar” line — nobody fails out, they re-attempt. We keep the seat.</a:t>
            </a:r>
          </a:p>
          <a:p>
            <a:r>
              <a:rPr sz="1100">
                <a:latin typeface="Calibri"/>
              </a:rPr>
              <a:t>Time on slide: 3 minutes.</a:t>
            </a:r>
          </a:p>
        </p:txBody>
      </p:sp>
      <p:sp>
        <p:nvSpPr>
          <p:cNvPr id="4" name="Slide Number Placeholder 3"/>
          <p:cNvSpPr>
            <a:spLocks noGrp="1"/>
          </p:cNvSpPr>
          <p:nvPr>
            <p:ph type="sldNum" idx="5" sz="quarter"/>
          </p:nvPr>
        </p:nvSpPr>
        <p:spPr/>
      </p:sp>
    </p:spTree>
  </p:cSld>
  <p:clrMapOvr>
    <a:masterClrMapping/>
  </p:clrMapOvr>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Brief and warm. Tell them Week 5 is for their leadership , not for them — their action item is to forward the invite up the chain.</a:t>
            </a:r>
          </a:p>
          <a:p>
            <a:r>
              <a:rPr sz="1100">
                <a:latin typeface="Calibri"/>
              </a:rPr>
              <a:t>Land the closing line: “Thank you. Now go teach somebody.” Pause for 3 seconds before ending the meeting. People will type in the chat — honor that.</a:t>
            </a:r>
          </a:p>
          <a:p>
            <a:r>
              <a:rPr sz="1100">
                <a:latin typeface="Calibri"/>
              </a:rPr>
              <a:t>After class, instructor only: save the chat transcript, compile the playbooks people submitted, fold any new frontier findings into the unit map, and send the synthesis to section leads within 24 hours.</a:t>
            </a:r>
          </a:p>
          <a:p>
            <a:r>
              <a:rPr sz="1100">
                <a:latin typeface="Calibri"/>
              </a:rPr>
              <a:t>Time on slide: 2 minutes. Total runtime ~3:55. Buffer absorbed across the day. End on time.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Frame the shift: individual capability → organizational capability . That sentence is the spine of the whole day. Say it twice.</a:t>
            </a:r>
          </a:p>
          <a:p>
            <a:r>
              <a:rPr sz="1100">
                <a:latin typeface="Calibri"/>
              </a:rPr>
              <a:t>Name the implicit promise: “By the end of today, the things in your head become things your section can use without you in the room.” That’s the “graduated” bar.</a:t>
            </a:r>
          </a:p>
          <a:p>
            <a:r>
              <a:rPr sz="1100">
                <a:latin typeface="Calibri"/>
              </a:rPr>
              <a:t>Time on slide: 2 minutes.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Walk the agenda, but spend most of the time on the workshop blocks (gold rows). Tell the room: “When you see a gold-coded slide, that’s your cue to stop watching and start working.”</a:t>
            </a:r>
          </a:p>
          <a:p>
            <a:r>
              <a:rPr sz="1100">
                <a:latin typeface="Calibri"/>
              </a:rPr>
              <a:t>Confirm the break time — people will plan around it. One break, 10 minutes, hard time.</a:t>
            </a:r>
          </a:p>
          <a:p>
            <a:r>
              <a:rPr sz="1100">
                <a:latin typeface="Calibri"/>
              </a:rPr>
              <a:t>Time on slide: 3 minutes. Aim to enter Module 1 at 0:10.</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Pause on this slide for 5 seconds before talking. Section dividers are a visual reset for the room.</a:t>
            </a:r>
          </a:p>
          <a:p>
            <a:r>
              <a:rPr sz="1100">
                <a:latin typeface="Calibri"/>
              </a:rPr>
              <a:t>Land the timing: “30 minutes total. 5 minutes of context, 15 minutes of silent work, 10 minutes of share-out.”</a:t>
            </a:r>
          </a:p>
          <a:p>
            <a:r>
              <a:rPr sz="1100">
                <a:latin typeface="Calibri"/>
              </a:rPr>
              <a:t>Module 1 starts at 0:10. End at 0:30.</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Lead with the stat. Read the −19pp number out loud, then the source. Say: “That’s the most important number in this whole day.”</a:t>
            </a:r>
          </a:p>
          <a:p>
            <a:r>
              <a:rPr sz="1100">
                <a:latin typeface="Calibri"/>
              </a:rPr>
              <a:t>The right column is the unlock: quality collapses silently — the output still looks right. That’s why the map matters: it’s the only way to know where you’re standing.</a:t>
            </a:r>
          </a:p>
          <a:p>
            <a:r>
              <a:rPr sz="1100">
                <a:latin typeface="Calibri"/>
              </a:rPr>
              <a:t>Time on slide: 3 minutes.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Walk one row out loud as a model — Document generation works well. Show how each cell is a real, specific task.</a:t>
            </a:r>
          </a:p>
          <a:p>
            <a:r>
              <a:rPr sz="1100">
                <a:latin typeface="Calibri"/>
              </a:rPr>
              <a:t>Don’t read the whole table. Say: “Yours is going to look like this. Look how specific each cell is.”</a:t>
            </a:r>
          </a:p>
          <a:p>
            <a:r>
              <a:rPr sz="1100">
                <a:latin typeface="Calibri"/>
              </a:rPr>
              <a:t>Time on slide: 3 minutes.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This is the “before you start typing” slide. Hit the four bars: specific, tested, per-tool, living.</a:t>
            </a:r>
          </a:p>
          <a:p>
            <a:r>
              <a:rPr sz="1100">
                <a:latin typeface="Calibri"/>
              </a:rPr>
              <a:t>Land hard on: “If your outside-frontier column is empty, you’re overestimating AI.” Most people’s first draft has an empty “outside” column — flag it now so they don’t leave it blank.</a:t>
            </a:r>
          </a:p>
          <a:p>
            <a:r>
              <a:rPr sz="1100">
                <a:latin typeface="Calibri"/>
              </a:rPr>
              <a:t>Time on slide: 2 minutes. Move into the workshop at 0:18.</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82880" cy="68580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914400" y="640080"/>
            <a:ext cx="10058400" cy="457200"/>
          </a:xfrm>
          <a:prstGeom prst="rect">
            <a:avLst/>
          </a:prstGeom>
          <a:noFill/>
          <a:ln>
            <a:noFill/>
          </a:ln>
        </p:spPr>
        <p:txBody>
          <a:bodyPr wrap="square" lIns="45720" rIns="45720" tIns="18288" bIns="18288" anchor="t">
            <a:spAutoFit/>
          </a:bodyPr>
          <a:lstStyle/>
          <a:p>
            <a:pPr algn="l"/>
            <a:r>
              <a:rPr sz="1800" b="1" i="0">
                <a:solidFill>
                  <a:srgbClr val="F5D130"/>
                </a:solidFill>
                <a:latin typeface="Calibri"/>
              </a:rPr>
              <a:t>Week 4 · Course 4</a:t>
            </a:r>
          </a:p>
        </p:txBody>
      </p:sp>
      <p:sp>
        <p:nvSpPr>
          <p:cNvPr id="5" name="TextBox 4"/>
          <p:cNvSpPr txBox="1"/>
          <p:nvPr/>
        </p:nvSpPr>
        <p:spPr>
          <a:xfrm>
            <a:off x="914400" y="1188720"/>
            <a:ext cx="10058400" cy="2194560"/>
          </a:xfrm>
          <a:prstGeom prst="rect">
            <a:avLst/>
          </a:prstGeom>
          <a:noFill/>
          <a:ln>
            <a:noFill/>
          </a:ln>
        </p:spPr>
        <p:txBody>
          <a:bodyPr wrap="square" lIns="45720" rIns="45720" tIns="18288" bIns="18288" anchor="t">
            <a:spAutoFit/>
          </a:bodyPr>
          <a:lstStyle/>
          <a:p>
            <a:pPr algn="l">
              <a:lnSpc>
                <a:spcPct val="100000"/>
              </a:lnSpc>
            </a:pPr>
            <a:r>
              <a:rPr sz="7200" b="1" i="0">
                <a:solidFill>
                  <a:srgbClr val="FFFFFF"/>
                </a:solidFill>
                <a:latin typeface="Calibri"/>
              </a:rPr>
              <a:t>Advanced Workshop</a:t>
            </a:r>
          </a:p>
        </p:txBody>
      </p:sp>
      <p:sp>
        <p:nvSpPr>
          <p:cNvPr id="6" name="TextBox 5"/>
          <p:cNvSpPr txBox="1"/>
          <p:nvPr/>
        </p:nvSpPr>
        <p:spPr>
          <a:xfrm>
            <a:off x="914400" y="3657600"/>
            <a:ext cx="10058400" cy="1463040"/>
          </a:xfrm>
          <a:prstGeom prst="rect">
            <a:avLst/>
          </a:prstGeom>
          <a:noFill/>
          <a:ln>
            <a:noFill/>
          </a:ln>
        </p:spPr>
        <p:txBody>
          <a:bodyPr wrap="square" lIns="45720" rIns="45720" tIns="18288" bIns="18288" anchor="t">
            <a:spAutoFit/>
          </a:bodyPr>
          <a:lstStyle/>
          <a:p>
            <a:pPr algn="l">
              <a:lnSpc>
                <a:spcPct val="125000"/>
              </a:lnSpc>
            </a:pPr>
            <a:r>
              <a:rPr sz="2200" b="0" i="0">
                <a:solidFill>
                  <a:srgbClr val="F0F0F0"/>
                </a:solidFill>
                <a:latin typeface="Calibri Light"/>
              </a:rPr>
              <a:t>From individual capability to organizational capability — map the frontier, ship a complex build, debug together, teach others.</a:t>
            </a:r>
          </a:p>
        </p:txBody>
      </p:sp>
      <p:sp>
        <p:nvSpPr>
          <p:cNvPr id="7" name="TextBox 6"/>
          <p:cNvSpPr txBox="1"/>
          <p:nvPr/>
        </p:nvSpPr>
        <p:spPr>
          <a:xfrm>
            <a:off x="914400" y="5212080"/>
            <a:ext cx="3169920" cy="320040"/>
          </a:xfrm>
          <a:prstGeom prst="rect">
            <a:avLst/>
          </a:prstGeom>
          <a:noFill/>
          <a:ln>
            <a:noFill/>
          </a:ln>
        </p:spPr>
        <p:txBody>
          <a:bodyPr wrap="square" lIns="45720" rIns="45720" tIns="18288" bIns="18288" anchor="t">
            <a:spAutoFit/>
          </a:bodyPr>
          <a:lstStyle/>
          <a:p>
            <a:pPr algn="l"/>
            <a:r>
              <a:rPr sz="1100" b="1" i="0">
                <a:solidFill>
                  <a:srgbClr val="F5D130"/>
                </a:solidFill>
                <a:latin typeface="Calibri"/>
              </a:rPr>
              <a:t>LENGTH</a:t>
            </a:r>
          </a:p>
        </p:txBody>
      </p:sp>
      <p:sp>
        <p:nvSpPr>
          <p:cNvPr id="8" name="TextBox 7"/>
          <p:cNvSpPr txBox="1"/>
          <p:nvPr/>
        </p:nvSpPr>
        <p:spPr>
          <a:xfrm>
            <a:off x="914400" y="5532120"/>
            <a:ext cx="3169920" cy="640080"/>
          </a:xfrm>
          <a:prstGeom prst="rect">
            <a:avLst/>
          </a:prstGeom>
          <a:noFill/>
          <a:ln>
            <a:noFill/>
          </a:ln>
        </p:spPr>
        <p:txBody>
          <a:bodyPr wrap="square" lIns="45720" rIns="45720" tIns="18288" bIns="18288" anchor="t">
            <a:spAutoFit/>
          </a:bodyPr>
          <a:lstStyle/>
          <a:p>
            <a:pPr algn="l">
              <a:lnSpc>
                <a:spcPct val="125000"/>
              </a:lnSpc>
            </a:pPr>
            <a:r>
              <a:rPr sz="1400" b="0" i="0">
                <a:solidFill>
                  <a:srgbClr val="F0F0F0"/>
                </a:solidFill>
                <a:latin typeface="Calibri"/>
              </a:rPr>
              <a:t>4 hours (with one 10-min break)</a:t>
            </a:r>
          </a:p>
        </p:txBody>
      </p:sp>
      <p:sp>
        <p:nvSpPr>
          <p:cNvPr id="9" name="TextBox 8"/>
          <p:cNvSpPr txBox="1"/>
          <p:nvPr/>
        </p:nvSpPr>
        <p:spPr>
          <a:xfrm>
            <a:off x="4267200" y="5212080"/>
            <a:ext cx="3169920" cy="320040"/>
          </a:xfrm>
          <a:prstGeom prst="rect">
            <a:avLst/>
          </a:prstGeom>
          <a:noFill/>
          <a:ln>
            <a:noFill/>
          </a:ln>
        </p:spPr>
        <p:txBody>
          <a:bodyPr wrap="square" lIns="45720" rIns="45720" tIns="18288" bIns="18288" anchor="t">
            <a:spAutoFit/>
          </a:bodyPr>
          <a:lstStyle/>
          <a:p>
            <a:pPr algn="l"/>
            <a:r>
              <a:rPr sz="1100" b="1" i="0">
                <a:solidFill>
                  <a:srgbClr val="F5D130"/>
                </a:solidFill>
                <a:latin typeface="Calibri"/>
              </a:rPr>
              <a:t>FORMAT</a:t>
            </a:r>
          </a:p>
        </p:txBody>
      </p:sp>
      <p:sp>
        <p:nvSpPr>
          <p:cNvPr id="10" name="TextBox 9"/>
          <p:cNvSpPr txBox="1"/>
          <p:nvPr/>
        </p:nvSpPr>
        <p:spPr>
          <a:xfrm>
            <a:off x="4267200" y="5532120"/>
            <a:ext cx="3169920" cy="640080"/>
          </a:xfrm>
          <a:prstGeom prst="rect">
            <a:avLst/>
          </a:prstGeom>
          <a:noFill/>
          <a:ln>
            <a:noFill/>
          </a:ln>
        </p:spPr>
        <p:txBody>
          <a:bodyPr wrap="square" lIns="45720" rIns="45720" tIns="18288" bIns="18288" anchor="t">
            <a:spAutoFit/>
          </a:bodyPr>
          <a:lstStyle/>
          <a:p>
            <a:pPr algn="l">
              <a:lnSpc>
                <a:spcPct val="125000"/>
              </a:lnSpc>
            </a:pPr>
            <a:r>
              <a:rPr sz="1400" b="0" i="0">
                <a:solidFill>
                  <a:srgbClr val="F0F0F0"/>
                </a:solidFill>
                <a:latin typeface="Calibri"/>
              </a:rPr>
              <a:t>Microsoft Teams workshop — bring builds in progress</a:t>
            </a:r>
          </a:p>
        </p:txBody>
      </p:sp>
      <p:sp>
        <p:nvSpPr>
          <p:cNvPr id="11" name="TextBox 10"/>
          <p:cNvSpPr txBox="1"/>
          <p:nvPr/>
        </p:nvSpPr>
        <p:spPr>
          <a:xfrm>
            <a:off x="7620000" y="5212080"/>
            <a:ext cx="3169920" cy="320040"/>
          </a:xfrm>
          <a:prstGeom prst="rect">
            <a:avLst/>
          </a:prstGeom>
          <a:noFill/>
          <a:ln>
            <a:noFill/>
          </a:ln>
        </p:spPr>
        <p:txBody>
          <a:bodyPr wrap="square" lIns="45720" rIns="45720" tIns="18288" bIns="18288" anchor="t">
            <a:spAutoFit/>
          </a:bodyPr>
          <a:lstStyle/>
          <a:p>
            <a:pPr algn="l"/>
            <a:r>
              <a:rPr sz="1100" b="1" i="0">
                <a:solidFill>
                  <a:srgbClr val="F5D130"/>
                </a:solidFill>
                <a:latin typeface="Calibri"/>
              </a:rPr>
              <a:t>PREREQ</a:t>
            </a:r>
          </a:p>
        </p:txBody>
      </p:sp>
      <p:sp>
        <p:nvSpPr>
          <p:cNvPr id="12" name="TextBox 11"/>
          <p:cNvSpPr txBox="1"/>
          <p:nvPr/>
        </p:nvSpPr>
        <p:spPr>
          <a:xfrm>
            <a:off x="7620000" y="5532120"/>
            <a:ext cx="3169920" cy="640080"/>
          </a:xfrm>
          <a:prstGeom prst="rect">
            <a:avLst/>
          </a:prstGeom>
          <a:noFill/>
          <a:ln>
            <a:noFill/>
          </a:ln>
        </p:spPr>
        <p:txBody>
          <a:bodyPr wrap="square" lIns="45720" rIns="45720" tIns="18288" bIns="18288" anchor="t">
            <a:spAutoFit/>
          </a:bodyPr>
          <a:lstStyle/>
          <a:p>
            <a:pPr algn="l">
              <a:lnSpc>
                <a:spcPct val="125000"/>
              </a:lnSpc>
            </a:pPr>
            <a:r>
              <a:rPr sz="1400" b="0" i="0">
                <a:solidFill>
                  <a:srgbClr val="F0F0F0"/>
                </a:solidFill>
                <a:latin typeface="Calibri"/>
              </a:rPr>
              <a:t>At least one deployed tool</a:t>
            </a:r>
          </a:p>
        </p:txBody>
      </p:sp>
      <p:sp>
        <p:nvSpPr>
          <p:cNvPr id="13" name="Rectangle 12"/>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F0F0F0"/>
                </a:solidFill>
                <a:latin typeface="Calibri"/>
              </a:rPr>
              <a:t>EDD · Week 4 Advanced Workshop · Cover</a:t>
            </a:r>
          </a:p>
        </p:txBody>
      </p:sp>
      <p:sp>
        <p:nvSpPr>
          <p:cNvPr id="15" name="TextBox 14"/>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F0F0F0"/>
                </a:solidFill>
                <a:latin typeface="Calibri"/>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3B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228600" cy="6858000"/>
          </a:xfrm>
          <a:prstGeom prst="rect">
            <a:avLst/>
          </a:prstGeom>
          <a:solidFill>
            <a:srgbClr val="D4B1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ounded Rectangle 3"/>
          <p:cNvSpPr/>
          <p:nvPr/>
        </p:nvSpPr>
        <p:spPr>
          <a:xfrm>
            <a:off x="548640" y="411480"/>
            <a:ext cx="3291840" cy="411480"/>
          </a:xfrm>
          <a:prstGeom prst="round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tIns="36576" bIns="36576"/>
          <a:lstStyle/>
          <a:p>
            <a:pPr algn="ctr"/>
            <a:r>
              <a:rPr sz="1300" b="1">
                <a:solidFill>
                  <a:srgbClr val="F5D130"/>
                </a:solidFill>
                <a:latin typeface="Calibri"/>
              </a:rPr>
              <a:t>WORKSHOP · BUILD NOW</a:t>
            </a:r>
          </a:p>
        </p:txBody>
      </p:sp>
      <p:sp>
        <p:nvSpPr>
          <p:cNvPr id="5" name="TextBox 4"/>
          <p:cNvSpPr txBox="1"/>
          <p:nvPr/>
        </p:nvSpPr>
        <p:spPr>
          <a:xfrm>
            <a:off x="548640" y="960120"/>
            <a:ext cx="10972800" cy="1356360"/>
          </a:xfrm>
          <a:prstGeom prst="rect">
            <a:avLst/>
          </a:prstGeom>
          <a:noFill/>
          <a:ln>
            <a:noFill/>
          </a:ln>
        </p:spPr>
        <p:txBody>
          <a:bodyPr wrap="square" lIns="45720" rIns="45720" tIns="18288" bIns="18288" anchor="t">
            <a:spAutoFit/>
          </a:bodyPr>
          <a:lstStyle/>
          <a:p>
            <a:pPr algn="l">
              <a:lnSpc>
                <a:spcPct val="105000"/>
              </a:lnSpc>
            </a:pPr>
            <a:r>
              <a:rPr sz="4400" b="1" i="0">
                <a:solidFill>
                  <a:srgbClr val="1A1A1A"/>
                </a:solidFill>
                <a:latin typeface="Calibri"/>
              </a:rPr>
              <a:t>Build your frontier map — right now</a:t>
            </a:r>
          </a:p>
        </p:txBody>
      </p:sp>
      <p:sp>
        <p:nvSpPr>
          <p:cNvPr id="6" name="TextBox 5"/>
          <p:cNvSpPr txBox="1"/>
          <p:nvPr/>
        </p:nvSpPr>
        <p:spPr>
          <a:xfrm>
            <a:off x="548640" y="2362199"/>
            <a:ext cx="10972800" cy="365760"/>
          </a:xfrm>
          <a:prstGeom prst="rect">
            <a:avLst/>
          </a:prstGeom>
          <a:noFill/>
          <a:ln>
            <a:noFill/>
          </a:ln>
        </p:spPr>
        <p:txBody>
          <a:bodyPr wrap="square" lIns="45720" rIns="45720" tIns="18288" bIns="18288" anchor="t">
            <a:spAutoFit/>
          </a:bodyPr>
          <a:lstStyle/>
          <a:p>
            <a:pPr algn="l"/>
            <a:r>
              <a:rPr sz="1800" b="1" i="0">
                <a:solidFill>
                  <a:srgbClr val="CC0000"/>
                </a:solidFill>
                <a:latin typeface="Calibri"/>
              </a:rPr>
              <a:t>15 minutes · silent work, then share-out</a:t>
            </a:r>
          </a:p>
        </p:txBody>
      </p:sp>
      <p:sp>
        <p:nvSpPr>
          <p:cNvPr id="7" name="Rectangle 6"/>
          <p:cNvSpPr/>
          <p:nvPr/>
        </p:nvSpPr>
        <p:spPr>
          <a:xfrm>
            <a:off x="548640" y="2910839"/>
            <a:ext cx="11155680" cy="1920240"/>
          </a:xfrm>
          <a:prstGeom prst="rect">
            <a:avLst/>
          </a:prstGeom>
          <a:solidFill>
            <a:srgbClr val="FFFFFF"/>
          </a:solidFill>
          <a:ln>
            <a:solidFill>
              <a:srgbClr val="1A1A1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3002279"/>
            <a:ext cx="10607040" cy="320040"/>
          </a:xfrm>
          <a:prstGeom prst="rect">
            <a:avLst/>
          </a:prstGeom>
          <a:noFill/>
          <a:ln>
            <a:noFill/>
          </a:ln>
        </p:spPr>
        <p:txBody>
          <a:bodyPr wrap="square" lIns="45720" rIns="45720" tIns="18288" bIns="18288" anchor="t">
            <a:spAutoFit/>
          </a:bodyPr>
          <a:lstStyle/>
          <a:p>
            <a:pPr algn="l"/>
            <a:r>
              <a:rPr sz="1100" b="1" i="0">
                <a:solidFill>
                  <a:srgbClr val="CC0000"/>
                </a:solidFill>
                <a:latin typeface="Calibri"/>
              </a:rPr>
              <a:t>PROMPT</a:t>
            </a:r>
          </a:p>
        </p:txBody>
      </p:sp>
      <p:sp>
        <p:nvSpPr>
          <p:cNvPr id="9" name="TextBox 8"/>
          <p:cNvSpPr txBox="1"/>
          <p:nvPr/>
        </p:nvSpPr>
        <p:spPr>
          <a:xfrm>
            <a:off x="777240" y="3322319"/>
            <a:ext cx="10607040" cy="1417320"/>
          </a:xfrm>
          <a:prstGeom prst="rect">
            <a:avLst/>
          </a:prstGeom>
          <a:noFill/>
          <a:ln>
            <a:noFill/>
          </a:ln>
        </p:spPr>
        <p:txBody>
          <a:bodyPr wrap="square" lIns="45720" rIns="45720" tIns="18288" bIns="18288" anchor="t">
            <a:spAutoFit/>
          </a:bodyPr>
          <a:lstStyle/>
          <a:p>
            <a:pPr algn="l">
              <a:lnSpc>
                <a:spcPct val="135000"/>
              </a:lnSpc>
            </a:pPr>
            <a:r>
              <a:rPr sz="1400" b="0" i="0">
                <a:solidFill>
                  <a:srgbClr val="1A1A1A"/>
                </a:solidFill>
                <a:latin typeface="Calibri"/>
              </a:rPr>
              <a:t>Open a blank doc. Make four columns: Category · Inside · Outside · Moving . Pick five categories that cover what your section actually does this month. Fill at least one specific, real example in every cell — tasks you have personally seen succeed or fail.</a:t>
            </a:r>
          </a:p>
        </p:txBody>
      </p:sp>
      <p:sp>
        <p:nvSpPr>
          <p:cNvPr id="10" name="Rectangle 9"/>
          <p:cNvSpPr/>
          <p:nvPr/>
        </p:nvSpPr>
        <p:spPr>
          <a:xfrm>
            <a:off x="548640" y="4937760"/>
            <a:ext cx="11155680" cy="1280160"/>
          </a:xfrm>
          <a:prstGeom prst="rect">
            <a:avLst/>
          </a:prstGeom>
          <a:solidFill>
            <a:srgbClr val="FFFCE6"/>
          </a:solidFill>
          <a:ln>
            <a:solidFill>
              <a:srgbClr val="CC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777240" y="5047488"/>
            <a:ext cx="10607040" cy="1060704"/>
          </a:xfrm>
          <a:prstGeom prst="rect">
            <a:avLst/>
          </a:prstGeom>
          <a:noFill/>
          <a:ln>
            <a:noFill/>
          </a:ln>
        </p:spPr>
        <p:txBody>
          <a:bodyPr wrap="square" lIns="45720" rIns="45720" tIns="18288" bIns="18288" anchor="t">
            <a:spAutoFit/>
          </a:bodyPr>
          <a:lstStyle/>
          <a:p>
            <a:pPr algn="l">
              <a:lnSpc>
                <a:spcPct val="135000"/>
              </a:lnSpc>
            </a:pPr>
            <a:r>
              <a:rPr sz="1300" b="0" i="0">
                <a:solidFill>
                  <a:srgbClr val="1A1A1A"/>
                </a:solidFill>
                <a:latin typeface="Calibri"/>
              </a:rPr>
              <a:t>What good looks like in 15 minutes: 5 rows, every cell has at least one specific task (not a topic), and your “outside frontier” column is not empty. If you’re stuck, look at your last 30 days of work and ask: where did AI save me time, and where did it cost me time?</a:t>
            </a:r>
          </a:p>
        </p:txBody>
      </p:sp>
      <p:sp>
        <p:nvSpPr>
          <p:cNvPr id="12" name="Rectangle 11"/>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0" y="6446520"/>
            <a:ext cx="12191695" cy="4114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4A4A4A"/>
                </a:solidFill>
                <a:latin typeface="Calibri"/>
              </a:rPr>
              <a:t>Module 1 · Workshop</a:t>
            </a:r>
          </a:p>
        </p:txBody>
      </p:sp>
      <p:sp>
        <p:nvSpPr>
          <p:cNvPr id="15" name="TextBox 14"/>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4A4A4A"/>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155680" cy="914400"/>
          </a:xfrm>
          <a:prstGeom prst="rect">
            <a:avLst/>
          </a:prstGeom>
          <a:noFill/>
          <a:ln>
            <a:noFill/>
          </a:ln>
        </p:spPr>
        <p:txBody>
          <a:bodyPr wrap="square" lIns="45720" rIns="45720" tIns="18288" bIns="18288" anchor="t">
            <a:spAutoFit/>
          </a:bodyPr>
          <a:lstStyle/>
          <a:p>
            <a:pPr algn="l">
              <a:lnSpc>
                <a:spcPct val="105000"/>
              </a:lnSpc>
            </a:pPr>
            <a:r>
              <a:rPr sz="3800" b="1" i="0">
                <a:solidFill>
                  <a:srgbClr val="1A1A1A"/>
                </a:solidFill>
                <a:latin typeface="Calibri"/>
              </a:rPr>
              <a:t>Share-out — round the room</a:t>
            </a:r>
          </a:p>
        </p:txBody>
      </p:sp>
      <p:sp>
        <p:nvSpPr>
          <p:cNvPr id="4" name="TextBox 3"/>
          <p:cNvSpPr txBox="1"/>
          <p:nvPr/>
        </p:nvSpPr>
        <p:spPr>
          <a:xfrm>
            <a:off x="548640" y="1325880"/>
            <a:ext cx="11155680" cy="411480"/>
          </a:xfrm>
          <a:prstGeom prst="rect">
            <a:avLst/>
          </a:prstGeom>
          <a:noFill/>
          <a:ln>
            <a:noFill/>
          </a:ln>
        </p:spPr>
        <p:txBody>
          <a:bodyPr wrap="square" lIns="45720" rIns="45720" tIns="18288" bIns="18288" anchor="t">
            <a:spAutoFit/>
          </a:bodyPr>
          <a:lstStyle/>
          <a:p>
            <a:pPr algn="l"/>
            <a:r>
              <a:rPr sz="1600" b="1" i="0">
                <a:solidFill>
                  <a:srgbClr val="CC0000"/>
                </a:solidFill>
                <a:latin typeface="Calibri"/>
              </a:rPr>
              <a:t>10 minutes · 90 seconds each · we are listening for patterns</a:t>
            </a:r>
          </a:p>
        </p:txBody>
      </p:sp>
      <p:sp>
        <p:nvSpPr>
          <p:cNvPr id="5" name="Rectangle 4"/>
          <p:cNvSpPr/>
          <p:nvPr/>
        </p:nvSpPr>
        <p:spPr>
          <a:xfrm>
            <a:off x="548640" y="1874519"/>
            <a:ext cx="5440680" cy="420624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777240" y="2057399"/>
            <a:ext cx="4983480" cy="457200"/>
          </a:xfrm>
          <a:prstGeom prst="rect">
            <a:avLst/>
          </a:prstGeom>
          <a:noFill/>
          <a:ln>
            <a:noFill/>
          </a:ln>
        </p:spPr>
        <p:txBody>
          <a:bodyPr wrap="square" lIns="45720" rIns="45720" tIns="18288" bIns="18288" anchor="t">
            <a:spAutoFit/>
          </a:bodyPr>
          <a:lstStyle/>
          <a:p>
            <a:pPr algn="l"/>
            <a:r>
              <a:rPr sz="1800" b="1" i="0">
                <a:solidFill>
                  <a:srgbClr val="CC0000"/>
                </a:solidFill>
                <a:latin typeface="Calibri"/>
              </a:rPr>
              <a:t>What to share</a:t>
            </a:r>
          </a:p>
        </p:txBody>
      </p:sp>
      <p:sp>
        <p:nvSpPr>
          <p:cNvPr id="7" name="TextBox 6"/>
          <p:cNvSpPr txBox="1"/>
          <p:nvPr/>
        </p:nvSpPr>
        <p:spPr>
          <a:xfrm>
            <a:off x="777240" y="2560319"/>
            <a:ext cx="4983480" cy="3337560"/>
          </a:xfrm>
          <a:prstGeom prst="rect">
            <a:avLst/>
          </a:prstGeom>
          <a:noFill/>
          <a:ln>
            <a:noFill/>
          </a:ln>
        </p:spPr>
        <p:txBody>
          <a:bodyPr wrap="square" lIns="45720" rIns="45720" tIns="18288" bIns="18288">
            <a:spAutoFit/>
          </a:bodyPr>
          <a:lstStyle/>
          <a:p>
            <a:pPr algn="l" indent="-228600" marL="228600">
              <a:lnSpc>
                <a:spcPct val="135000"/>
              </a:lnSpc>
              <a:spcAft>
                <a:spcPts val="600"/>
              </a:spcAft>
              <a:buChar char="■"/>
            </a:pPr>
            <a:r>
              <a:rPr sz="1400">
                <a:solidFill>
                  <a:srgbClr val="1A1A1A"/>
                </a:solidFill>
                <a:latin typeface="Calibri"/>
              </a:rPr>
              <a:t>One inside-frontier task that surprised you (AI is better at this than you thought).</a:t>
            </a:r>
          </a:p>
          <a:p>
            <a:pPr algn="l" indent="-228600" marL="228600">
              <a:lnSpc>
                <a:spcPct val="135000"/>
              </a:lnSpc>
              <a:spcAft>
                <a:spcPts val="600"/>
              </a:spcAft>
              <a:buChar char="■"/>
            </a:pPr>
            <a:r>
              <a:rPr sz="1400">
                <a:solidFill>
                  <a:srgbClr val="1A1A1A"/>
                </a:solidFill>
                <a:latin typeface="Calibri"/>
              </a:rPr>
              <a:t>One outside-frontier task you have personally seen fail.</a:t>
            </a:r>
          </a:p>
          <a:p>
            <a:pPr algn="l" indent="-228600" marL="228600">
              <a:lnSpc>
                <a:spcPct val="135000"/>
              </a:lnSpc>
              <a:spcAft>
                <a:spcPts val="600"/>
              </a:spcAft>
              <a:buChar char="■"/>
            </a:pPr>
            <a:r>
              <a:rPr sz="1400">
                <a:solidFill>
                  <a:srgbClr val="1A1A1A"/>
                </a:solidFill>
                <a:latin typeface="Calibri"/>
              </a:rPr>
              <a:t>One thing you’d add to the “moving frontier” column that you want to re-check next quarter.</a:t>
            </a:r>
          </a:p>
        </p:txBody>
      </p:sp>
      <p:sp>
        <p:nvSpPr>
          <p:cNvPr id="8" name="Rectangle 7"/>
          <p:cNvSpPr/>
          <p:nvPr/>
        </p:nvSpPr>
        <p:spPr>
          <a:xfrm>
            <a:off x="6263640" y="1874519"/>
            <a:ext cx="5440680" cy="420624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492240" y="2057399"/>
            <a:ext cx="4983480" cy="457200"/>
          </a:xfrm>
          <a:prstGeom prst="rect">
            <a:avLst/>
          </a:prstGeom>
          <a:noFill/>
          <a:ln>
            <a:noFill/>
          </a:ln>
        </p:spPr>
        <p:txBody>
          <a:bodyPr wrap="square" lIns="45720" rIns="45720" tIns="18288" bIns="18288" anchor="t">
            <a:spAutoFit/>
          </a:bodyPr>
          <a:lstStyle/>
          <a:p>
            <a:pPr algn="l"/>
            <a:r>
              <a:rPr sz="1800" b="1" i="0">
                <a:solidFill>
                  <a:srgbClr val="CC0000"/>
                </a:solidFill>
                <a:latin typeface="Calibri"/>
              </a:rPr>
              <a:t>What I’m capturing in chat</a:t>
            </a:r>
          </a:p>
        </p:txBody>
      </p:sp>
      <p:sp>
        <p:nvSpPr>
          <p:cNvPr id="10" name="TextBox 9"/>
          <p:cNvSpPr txBox="1"/>
          <p:nvPr/>
        </p:nvSpPr>
        <p:spPr>
          <a:xfrm>
            <a:off x="6492240" y="2560319"/>
            <a:ext cx="4983480" cy="2651760"/>
          </a:xfrm>
          <a:prstGeom prst="rect">
            <a:avLst/>
          </a:prstGeom>
          <a:noFill/>
          <a:ln>
            <a:noFill/>
          </a:ln>
        </p:spPr>
        <p:txBody>
          <a:bodyPr wrap="square" lIns="45720" rIns="45720" tIns="18288" bIns="18288">
            <a:spAutoFit/>
          </a:bodyPr>
          <a:lstStyle/>
          <a:p>
            <a:pPr algn="l" indent="-228600" marL="228600">
              <a:lnSpc>
                <a:spcPct val="135000"/>
              </a:lnSpc>
              <a:spcAft>
                <a:spcPts val="600"/>
              </a:spcAft>
              <a:buChar char="■"/>
            </a:pPr>
            <a:r>
              <a:rPr sz="1400">
                <a:solidFill>
                  <a:srgbClr val="1A1A1A"/>
                </a:solidFill>
                <a:latin typeface="Calibri"/>
              </a:rPr>
              <a:t>Failure cases — these become unit-wide frontier intel.</a:t>
            </a:r>
          </a:p>
          <a:p>
            <a:pPr algn="l" indent="-228600" marL="228600">
              <a:lnSpc>
                <a:spcPct val="135000"/>
              </a:lnSpc>
              <a:spcAft>
                <a:spcPts val="600"/>
              </a:spcAft>
              <a:buChar char="■"/>
            </a:pPr>
            <a:r>
              <a:rPr sz="1400">
                <a:solidFill>
                  <a:srgbClr val="1A1A1A"/>
                </a:solidFill>
                <a:latin typeface="Calibri"/>
              </a:rPr>
              <a:t>Cross-tool differences (GenAI.mil vs. CamoGPT).</a:t>
            </a:r>
          </a:p>
          <a:p>
            <a:pPr algn="l" indent="-228600" marL="228600">
              <a:lnSpc>
                <a:spcPct val="135000"/>
              </a:lnSpc>
              <a:spcAft>
                <a:spcPts val="600"/>
              </a:spcAft>
              <a:buChar char="■"/>
            </a:pPr>
            <a:r>
              <a:rPr sz="1400">
                <a:solidFill>
                  <a:srgbClr val="1A1A1A"/>
                </a:solidFill>
                <a:latin typeface="Calibri"/>
              </a:rPr>
              <a:t>Anything 2+ people independently discovered.</a:t>
            </a:r>
          </a:p>
        </p:txBody>
      </p:sp>
      <p:sp>
        <p:nvSpPr>
          <p:cNvPr id="11" name="TextBox 10"/>
          <p:cNvSpPr txBox="1"/>
          <p:nvPr/>
        </p:nvSpPr>
        <p:spPr>
          <a:xfrm>
            <a:off x="6492240" y="5303519"/>
            <a:ext cx="4983480" cy="640080"/>
          </a:xfrm>
          <a:prstGeom prst="rect">
            <a:avLst/>
          </a:prstGeom>
          <a:noFill/>
          <a:ln>
            <a:noFill/>
          </a:ln>
        </p:spPr>
        <p:txBody>
          <a:bodyPr wrap="square" lIns="45720" rIns="45720" tIns="18288" bIns="18288" anchor="t">
            <a:spAutoFit/>
          </a:bodyPr>
          <a:lstStyle/>
          <a:p>
            <a:pPr algn="l">
              <a:lnSpc>
                <a:spcPct val="130000"/>
              </a:lnSpc>
            </a:pPr>
            <a:r>
              <a:rPr sz="1300" b="1" i="0">
                <a:solidFill>
                  <a:srgbClr val="A30000"/>
                </a:solidFill>
                <a:latin typeface="Calibri"/>
              </a:rPr>
              <a:t>Hard stop at 10 minutes. If we don’t get to you, drop your map in chat.</a:t>
            </a:r>
          </a:p>
        </p:txBody>
      </p:sp>
      <p:sp>
        <p:nvSpPr>
          <p:cNvPr id="12" name="Rectangle 11"/>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0" y="6446520"/>
            <a:ext cx="12191695" cy="4114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4A4A4A"/>
                </a:solidFill>
                <a:latin typeface="Calibri"/>
              </a:rPr>
              <a:t>Module 1 · Share-Out</a:t>
            </a:r>
          </a:p>
        </p:txBody>
      </p:sp>
      <p:sp>
        <p:nvSpPr>
          <p:cNvPr id="15" name="TextBox 14"/>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4A4A4A"/>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155680" cy="868680"/>
          </a:xfrm>
          <a:prstGeom prst="rect">
            <a:avLst/>
          </a:prstGeom>
          <a:noFill/>
          <a:ln>
            <a:noFill/>
          </a:ln>
        </p:spPr>
        <p:txBody>
          <a:bodyPr wrap="square" lIns="45720" rIns="45720" tIns="18288" bIns="18288" anchor="t">
            <a:spAutoFit/>
          </a:bodyPr>
          <a:lstStyle/>
          <a:p>
            <a:pPr algn="l"/>
            <a:r>
              <a:rPr sz="3400" b="1" i="0">
                <a:solidFill>
                  <a:srgbClr val="1A1A1A"/>
                </a:solidFill>
                <a:latin typeface="Calibri"/>
              </a:rPr>
              <a:t>Module 1 — takeaway</a:t>
            </a:r>
          </a:p>
        </p:txBody>
      </p:sp>
      <p:sp>
        <p:nvSpPr>
          <p:cNvPr id="4" name="Rectangle 3"/>
          <p:cNvSpPr/>
          <p:nvPr/>
        </p:nvSpPr>
        <p:spPr>
          <a:xfrm>
            <a:off x="548640" y="1828800"/>
            <a:ext cx="11155680" cy="329184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548640" y="1828800"/>
            <a:ext cx="109728" cy="32918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914400" y="2011680"/>
            <a:ext cx="10607040" cy="2926080"/>
          </a:xfrm>
          <a:prstGeom prst="rect">
            <a:avLst/>
          </a:prstGeom>
          <a:noFill/>
          <a:ln>
            <a:noFill/>
          </a:ln>
        </p:spPr>
        <p:txBody>
          <a:bodyPr wrap="square" lIns="45720" rIns="45720" tIns="18288" bIns="18288" anchor="ctr">
            <a:spAutoFit/>
          </a:bodyPr>
          <a:lstStyle/>
          <a:p>
            <a:pPr algn="l">
              <a:lnSpc>
                <a:spcPct val="130000"/>
              </a:lnSpc>
            </a:pPr>
            <a:r>
              <a:rPr sz="2200" b="0" i="0">
                <a:solidFill>
                  <a:srgbClr val="1A1A1A"/>
                </a:solidFill>
                <a:latin typeface="Calibri Light"/>
              </a:rPr>
              <a:t>The frontier map is the artifact that prevents the 19-point performance drop. When you can name where AI fails in your domain, you stop trusting it there — and you stop the rest of your section from trusting it there too.</a:t>
            </a:r>
          </a:p>
        </p:txBody>
      </p:sp>
      <p:sp>
        <p:nvSpPr>
          <p:cNvPr id="7" name="TextBox 6"/>
          <p:cNvSpPr txBox="1"/>
          <p:nvPr/>
        </p:nvSpPr>
        <p:spPr>
          <a:xfrm>
            <a:off x="914400" y="4572000"/>
            <a:ext cx="10607040" cy="365760"/>
          </a:xfrm>
          <a:prstGeom prst="rect">
            <a:avLst/>
          </a:prstGeom>
          <a:noFill/>
          <a:ln>
            <a:noFill/>
          </a:ln>
        </p:spPr>
        <p:txBody>
          <a:bodyPr wrap="square" lIns="45720" rIns="45720" tIns="18288" bIns="18288" anchor="t">
            <a:spAutoFit/>
          </a:bodyPr>
          <a:lstStyle/>
          <a:p>
            <a:pPr algn="r"/>
            <a:r>
              <a:rPr sz="1400" b="1" i="0">
                <a:solidFill>
                  <a:srgbClr val="A30000"/>
                </a:solidFill>
                <a:latin typeface="Calibri"/>
              </a:rPr>
              <a:t>— Keep your map. Date it. Share it back to your unit by EOW.</a:t>
            </a:r>
          </a:p>
        </p:txBody>
      </p:sp>
      <p:sp>
        <p:nvSpPr>
          <p:cNvPr id="8" name="TextBox 7"/>
          <p:cNvSpPr txBox="1"/>
          <p:nvPr/>
        </p:nvSpPr>
        <p:spPr>
          <a:xfrm>
            <a:off x="548640" y="5486400"/>
            <a:ext cx="11155680" cy="502920"/>
          </a:xfrm>
          <a:prstGeom prst="rect">
            <a:avLst/>
          </a:prstGeom>
          <a:noFill/>
          <a:ln>
            <a:noFill/>
          </a:ln>
        </p:spPr>
        <p:txBody>
          <a:bodyPr wrap="square" lIns="45720" rIns="45720" tIns="18288" bIns="18288" anchor="t">
            <a:spAutoFit/>
          </a:bodyPr>
          <a:lstStyle/>
          <a:p>
            <a:pPr algn="l"/>
            <a:r>
              <a:rPr sz="1500" b="0" i="1">
                <a:solidFill>
                  <a:srgbClr val="4A4A4A"/>
                </a:solidFill>
                <a:latin typeface="Calibri Light"/>
              </a:rPr>
              <a:t>Coming up next: a build hard enough that you’ll have to deliberately switch modes three times .</a:t>
            </a:r>
          </a:p>
        </p:txBody>
      </p:sp>
      <p:sp>
        <p:nvSpPr>
          <p:cNvPr id="9" name="Rectangle 8"/>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0" y="6446520"/>
            <a:ext cx="12191695" cy="4114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4A4A4A"/>
                </a:solidFill>
                <a:latin typeface="Calibri"/>
              </a:rPr>
              <a:t>Module 1 · Takeaway</a:t>
            </a:r>
          </a:p>
        </p:txBody>
      </p:sp>
      <p:sp>
        <p:nvSpPr>
          <p:cNvPr id="12" name="TextBox 11"/>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4A4A4A"/>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A3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914400" y="822960"/>
            <a:ext cx="10058400" cy="457200"/>
          </a:xfrm>
          <a:prstGeom prst="rect">
            <a:avLst/>
          </a:prstGeom>
          <a:noFill/>
          <a:ln>
            <a:noFill/>
          </a:ln>
        </p:spPr>
        <p:txBody>
          <a:bodyPr wrap="square" lIns="45720" rIns="45720" tIns="18288" bIns="18288" anchor="t">
            <a:spAutoFit/>
          </a:bodyPr>
          <a:lstStyle/>
          <a:p>
            <a:pPr algn="l"/>
            <a:r>
              <a:rPr sz="1800" b="1" i="0">
                <a:solidFill>
                  <a:srgbClr val="F5D130"/>
                </a:solidFill>
                <a:latin typeface="Calibri"/>
              </a:rPr>
              <a:t>MODULE 2</a:t>
            </a:r>
          </a:p>
        </p:txBody>
      </p:sp>
      <p:sp>
        <p:nvSpPr>
          <p:cNvPr id="4" name="TextBox 3"/>
          <p:cNvSpPr txBox="1"/>
          <p:nvPr/>
        </p:nvSpPr>
        <p:spPr>
          <a:xfrm>
            <a:off x="914400" y="1371600"/>
            <a:ext cx="10058400" cy="2377440"/>
          </a:xfrm>
          <a:prstGeom prst="rect">
            <a:avLst/>
          </a:prstGeom>
          <a:noFill/>
          <a:ln>
            <a:noFill/>
          </a:ln>
        </p:spPr>
        <p:txBody>
          <a:bodyPr wrap="square" lIns="45720" rIns="45720" tIns="18288" bIns="18288" anchor="t">
            <a:spAutoFit/>
          </a:bodyPr>
          <a:lstStyle/>
          <a:p>
            <a:pPr algn="l">
              <a:lnSpc>
                <a:spcPct val="100000"/>
              </a:lnSpc>
            </a:pPr>
            <a:r>
              <a:rPr sz="6400" b="1" i="0">
                <a:solidFill>
                  <a:srgbClr val="FFFFFF"/>
                </a:solidFill>
                <a:latin typeface="Calibri"/>
              </a:rPr>
              <a:t>Complex build — multi-component system</a:t>
            </a:r>
          </a:p>
        </p:txBody>
      </p:sp>
      <p:sp>
        <p:nvSpPr>
          <p:cNvPr id="5" name="Rounded Rectangle 4"/>
          <p:cNvSpPr/>
          <p:nvPr/>
        </p:nvSpPr>
        <p:spPr>
          <a:xfrm>
            <a:off x="914400" y="4023360"/>
            <a:ext cx="2377440" cy="548640"/>
          </a:xfrm>
          <a:prstGeom prst="round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sz="2000" b="1">
                <a:solidFill>
                  <a:srgbClr val="1A1A1A"/>
                </a:solidFill>
                <a:latin typeface="Calibri"/>
              </a:rPr>
              <a:t>60 minutes</a:t>
            </a:r>
          </a:p>
        </p:txBody>
      </p:sp>
      <p:sp>
        <p:nvSpPr>
          <p:cNvPr id="6" name="TextBox 5"/>
          <p:cNvSpPr txBox="1"/>
          <p:nvPr/>
        </p:nvSpPr>
        <p:spPr>
          <a:xfrm>
            <a:off x="914400" y="4846320"/>
            <a:ext cx="10241280" cy="1371600"/>
          </a:xfrm>
          <a:prstGeom prst="rect">
            <a:avLst/>
          </a:prstGeom>
          <a:noFill/>
          <a:ln>
            <a:noFill/>
          </a:ln>
        </p:spPr>
        <p:txBody>
          <a:bodyPr wrap="square" lIns="45720" rIns="45720" tIns="18288" bIns="18288" anchor="t">
            <a:spAutoFit/>
          </a:bodyPr>
          <a:lstStyle/>
          <a:p>
            <a:pPr algn="l">
              <a:lnSpc>
                <a:spcPct val="130000"/>
              </a:lnSpc>
            </a:pPr>
            <a:r>
              <a:rPr sz="2000" b="0" i="0">
                <a:solidFill>
                  <a:srgbClr val="FFF5F5"/>
                </a:solidFill>
                <a:latin typeface="Calibri Light"/>
              </a:rPr>
              <a:t>Unit Readiness Dashboard. Three phases. Three deliberate mode switches. The point is the decision-making, not the polish.</a:t>
            </a:r>
          </a:p>
        </p:txBody>
      </p:sp>
      <p:sp>
        <p:nvSpPr>
          <p:cNvPr id="7" name="Rectangle 6"/>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F0F0F0"/>
                </a:solidFill>
                <a:latin typeface="Calibri"/>
              </a:rPr>
              <a:t>Module 2 · Complex Build</a:t>
            </a:r>
          </a:p>
        </p:txBody>
      </p:sp>
      <p:sp>
        <p:nvSpPr>
          <p:cNvPr id="9" name="TextBox 8"/>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F0F0F0"/>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155680" cy="777240"/>
          </a:xfrm>
          <a:prstGeom prst="rect">
            <a:avLst/>
          </a:prstGeom>
          <a:noFill/>
          <a:ln>
            <a:noFill/>
          </a:ln>
        </p:spPr>
        <p:txBody>
          <a:bodyPr wrap="square" lIns="45720" rIns="45720" tIns="18288" bIns="18288" anchor="t">
            <a:spAutoFit/>
          </a:bodyPr>
          <a:lstStyle/>
          <a:p>
            <a:pPr algn="l">
              <a:lnSpc>
                <a:spcPct val="105000"/>
              </a:lnSpc>
            </a:pPr>
            <a:r>
              <a:rPr sz="3200" b="1" i="0">
                <a:solidFill>
                  <a:srgbClr val="1A1A1A"/>
                </a:solidFill>
                <a:latin typeface="Calibri"/>
              </a:rPr>
              <a:t>Before we touch the keyboard</a:t>
            </a:r>
          </a:p>
        </p:txBody>
      </p:sp>
      <p:sp>
        <p:nvSpPr>
          <p:cNvPr id="4" name="TextBox 3"/>
          <p:cNvSpPr txBox="1"/>
          <p:nvPr/>
        </p:nvSpPr>
        <p:spPr>
          <a:xfrm>
            <a:off x="548640" y="1207008"/>
            <a:ext cx="11155680" cy="365760"/>
          </a:xfrm>
          <a:prstGeom prst="rect">
            <a:avLst/>
          </a:prstGeom>
          <a:noFill/>
          <a:ln>
            <a:noFill/>
          </a:ln>
        </p:spPr>
        <p:txBody>
          <a:bodyPr wrap="square" lIns="45720" rIns="45720" tIns="18288" bIns="18288" anchor="t">
            <a:spAutoFit/>
          </a:bodyPr>
          <a:lstStyle/>
          <a:p>
            <a:pPr algn="l"/>
            <a:r>
              <a:rPr sz="1400" b="0" i="1">
                <a:solidFill>
                  <a:srgbClr val="6E6E6E"/>
                </a:solidFill>
                <a:latin typeface="Calibri Light"/>
              </a:rPr>
              <a:t>The thing I’m grading is your mode-switching, not your dashboard</a:t>
            </a:r>
          </a:p>
        </p:txBody>
      </p:sp>
      <p:sp>
        <p:nvSpPr>
          <p:cNvPr id="5" name="Rectangle 4"/>
          <p:cNvSpPr/>
          <p:nvPr/>
        </p:nvSpPr>
        <p:spPr>
          <a:xfrm>
            <a:off x="548640" y="1709928"/>
            <a:ext cx="11155680" cy="18288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548640" y="1709928"/>
            <a:ext cx="109728" cy="18288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38528"/>
            <a:ext cx="10607040" cy="1371600"/>
          </a:xfrm>
          <a:prstGeom prst="rect">
            <a:avLst/>
          </a:prstGeom>
          <a:noFill/>
          <a:ln>
            <a:noFill/>
          </a:ln>
        </p:spPr>
        <p:txBody>
          <a:bodyPr wrap="square" lIns="45720" rIns="45720" tIns="18288" bIns="18288" anchor="ctr">
            <a:spAutoFit/>
          </a:bodyPr>
          <a:lstStyle/>
          <a:p>
            <a:pPr algn="l">
              <a:lnSpc>
                <a:spcPct val="130000"/>
              </a:lnSpc>
            </a:pPr>
            <a:r>
              <a:rPr sz="2000" b="0" i="0">
                <a:solidFill>
                  <a:srgbClr val="1A1A1A"/>
                </a:solidFill>
                <a:latin typeface="Calibri Light"/>
              </a:rPr>
              <a:t>Mode-switching is the goal. Watch for the moments where you should slow down for accuracy and the moments where you should iterate fast. That’s the skill.</a:t>
            </a:r>
          </a:p>
        </p:txBody>
      </p:sp>
      <p:sp>
        <p:nvSpPr>
          <p:cNvPr id="8" name="TextBox 7"/>
          <p:cNvSpPr txBox="1"/>
          <p:nvPr/>
        </p:nvSpPr>
        <p:spPr>
          <a:xfrm>
            <a:off x="548640" y="3749039"/>
            <a:ext cx="11155680" cy="2468880"/>
          </a:xfrm>
          <a:prstGeom prst="rect">
            <a:avLst/>
          </a:prstGeom>
          <a:noFill/>
          <a:ln>
            <a:noFill/>
          </a:ln>
        </p:spPr>
        <p:txBody>
          <a:bodyPr wrap="square" lIns="45720" rIns="45720" tIns="18288" bIns="18288">
            <a:spAutoFit/>
          </a:bodyPr>
          <a:lstStyle/>
          <a:p>
            <a:pPr algn="l" indent="-228600" marL="228600">
              <a:lnSpc>
                <a:spcPct val="130000"/>
              </a:lnSpc>
              <a:spcAft>
                <a:spcPts val="800"/>
              </a:spcAft>
              <a:buChar char="■"/>
            </a:pPr>
            <a:r>
              <a:rPr sz="1600">
                <a:solidFill>
                  <a:srgbClr val="1A1A1A"/>
                </a:solidFill>
                <a:latin typeface="Calibri"/>
              </a:rPr>
              <a:t>Centaur — you frame, AI drafts, you verify before moving on. Use it when errors compound.</a:t>
            </a:r>
          </a:p>
          <a:p>
            <a:pPr algn="l" indent="-228600" marL="228600">
              <a:lnSpc>
                <a:spcPct val="130000"/>
              </a:lnSpc>
              <a:spcAft>
                <a:spcPts val="800"/>
              </a:spcAft>
              <a:buChar char="■"/>
            </a:pPr>
            <a:r>
              <a:rPr sz="1600">
                <a:solidFill>
                  <a:srgbClr val="1A1A1A"/>
                </a:solidFill>
                <a:latin typeface="Calibri"/>
              </a:rPr>
              <a:t>Cyborg — rapid back-and-forth, fail fast, feed errors back in. Use it when iteration is cheaper than verification.</a:t>
            </a:r>
          </a:p>
          <a:p>
            <a:pPr algn="l" indent="-228600" marL="228600">
              <a:lnSpc>
                <a:spcPct val="130000"/>
              </a:lnSpc>
              <a:spcAft>
                <a:spcPts val="800"/>
              </a:spcAft>
              <a:buChar char="■"/>
            </a:pPr>
            <a:r>
              <a:rPr sz="1600">
                <a:solidFill>
                  <a:srgbClr val="1A1A1A"/>
                </a:solidFill>
                <a:latin typeface="Calibri"/>
              </a:rPr>
              <a:t>The trap: staying in cyborg mode for accuracy-critical work because it feels productive. It isn’t.</a:t>
            </a:r>
          </a:p>
        </p:txBody>
      </p:sp>
      <p:sp>
        <p:nvSpPr>
          <p:cNvPr id="9" name="Rectangle 8"/>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0" y="6446520"/>
            <a:ext cx="12191695" cy="4114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4A4A4A"/>
                </a:solidFill>
                <a:latin typeface="Calibri"/>
              </a:rPr>
              <a:t>Module 2 · Pre-Build Framing</a:t>
            </a:r>
          </a:p>
        </p:txBody>
      </p:sp>
      <p:sp>
        <p:nvSpPr>
          <p:cNvPr id="12" name="TextBox 11"/>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4A4A4A"/>
                </a:solidFill>
                <a:latin typeface="Calibri"/>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155680" cy="777240"/>
          </a:xfrm>
          <a:prstGeom prst="rect">
            <a:avLst/>
          </a:prstGeom>
          <a:noFill/>
          <a:ln>
            <a:noFill/>
          </a:ln>
        </p:spPr>
        <p:txBody>
          <a:bodyPr wrap="square" lIns="45720" rIns="45720" tIns="18288" bIns="18288" anchor="t">
            <a:spAutoFit/>
          </a:bodyPr>
          <a:lstStyle/>
          <a:p>
            <a:pPr algn="l">
              <a:lnSpc>
                <a:spcPct val="105000"/>
              </a:lnSpc>
            </a:pPr>
            <a:r>
              <a:rPr sz="3400" b="1" i="0">
                <a:solidFill>
                  <a:srgbClr val="1A1A1A"/>
                </a:solidFill>
                <a:latin typeface="Calibri"/>
              </a:rPr>
              <a:t>Build goal — Unit Readiness Dashboard</a:t>
            </a:r>
          </a:p>
        </p:txBody>
      </p:sp>
      <p:sp>
        <p:nvSpPr>
          <p:cNvPr id="4" name="TextBox 3"/>
          <p:cNvSpPr txBox="1"/>
          <p:nvPr/>
        </p:nvSpPr>
        <p:spPr>
          <a:xfrm>
            <a:off x="548640" y="1234440"/>
            <a:ext cx="11155680" cy="365760"/>
          </a:xfrm>
          <a:prstGeom prst="rect">
            <a:avLst/>
          </a:prstGeom>
          <a:noFill/>
          <a:ln>
            <a:noFill/>
          </a:ln>
        </p:spPr>
        <p:txBody>
          <a:bodyPr wrap="square" lIns="45720" rIns="45720" tIns="18288" bIns="18288" anchor="t">
            <a:spAutoFit/>
          </a:bodyPr>
          <a:lstStyle/>
          <a:p>
            <a:pPr algn="l"/>
            <a:r>
              <a:rPr sz="1600" b="0" i="1">
                <a:solidFill>
                  <a:srgbClr val="6E6E6E"/>
                </a:solidFill>
                <a:latin typeface="Calibri Light"/>
              </a:rPr>
              <a:t>Power BI · pulls from three data sources · ~10 prompts · ~45 minutes</a:t>
            </a:r>
          </a:p>
        </p:txBody>
      </p:sp>
      <p:sp>
        <p:nvSpPr>
          <p:cNvPr id="5" name="TextBox 4"/>
          <p:cNvSpPr txBox="1"/>
          <p:nvPr/>
        </p:nvSpPr>
        <p:spPr>
          <a:xfrm>
            <a:off x="548640" y="1737360"/>
            <a:ext cx="5486400" cy="411480"/>
          </a:xfrm>
          <a:prstGeom prst="rect">
            <a:avLst/>
          </a:prstGeom>
          <a:noFill/>
          <a:ln>
            <a:noFill/>
          </a:ln>
        </p:spPr>
        <p:txBody>
          <a:bodyPr wrap="square" lIns="45720" rIns="45720" tIns="18288" bIns="18288" anchor="t">
            <a:spAutoFit/>
          </a:bodyPr>
          <a:lstStyle/>
          <a:p>
            <a:pPr algn="l"/>
            <a:r>
              <a:rPr sz="1800" b="1" i="0">
                <a:solidFill>
                  <a:srgbClr val="CC0000"/>
                </a:solidFill>
                <a:latin typeface="Calibri"/>
              </a:rPr>
              <a:t>Inputs</a:t>
            </a:r>
          </a:p>
        </p:txBody>
      </p:sp>
      <p:sp>
        <p:nvSpPr>
          <p:cNvPr id="6" name="TextBox 5"/>
          <p:cNvSpPr txBox="1"/>
          <p:nvPr/>
        </p:nvSpPr>
        <p:spPr>
          <a:xfrm>
            <a:off x="548640" y="2194560"/>
            <a:ext cx="5486400" cy="3749040"/>
          </a:xfrm>
          <a:prstGeom prst="rect">
            <a:avLst/>
          </a:prstGeom>
          <a:noFill/>
          <a:ln>
            <a:noFill/>
          </a:ln>
        </p:spPr>
        <p:txBody>
          <a:bodyPr wrap="square" lIns="45720" rIns="45720" tIns="18288" bIns="18288">
            <a:spAutoFit/>
          </a:bodyPr>
          <a:lstStyle/>
          <a:p>
            <a:pPr algn="l" indent="-228600" marL="228600">
              <a:lnSpc>
                <a:spcPct val="120000"/>
              </a:lnSpc>
              <a:spcAft>
                <a:spcPts val="400"/>
              </a:spcAft>
              <a:buChar char="■"/>
            </a:pPr>
            <a:r>
              <a:rPr sz="1500">
                <a:solidFill>
                  <a:srgbClr val="1A1A1A"/>
                </a:solidFill>
                <a:latin typeface="Calibri"/>
              </a:rPr>
              <a:t>INPUTS</a:t>
            </a:r>
          </a:p>
          <a:p>
            <a:pPr algn="l" indent="-228600" marL="228600">
              <a:lnSpc>
                <a:spcPct val="120000"/>
              </a:lnSpc>
              <a:spcAft>
                <a:spcPts val="400"/>
              </a:spcAft>
              <a:buChar char="■"/>
            </a:pPr>
            <a:r>
              <a:rPr sz="1500">
                <a:solidFill>
                  <a:srgbClr val="1A1A1A"/>
                </a:solidFill>
                <a:latin typeface="Calibri"/>
              </a:rPr>
              <a:t>Training tracker (Excel)</a:t>
            </a:r>
          </a:p>
          <a:p>
            <a:pPr algn="l" indent="-228600" marL="228600">
              <a:lnSpc>
                <a:spcPct val="120000"/>
              </a:lnSpc>
              <a:spcAft>
                <a:spcPts val="400"/>
              </a:spcAft>
              <a:buChar char="■"/>
            </a:pPr>
            <a:r>
              <a:rPr sz="1500">
                <a:solidFill>
                  <a:srgbClr val="1A1A1A"/>
                </a:solidFill>
                <a:latin typeface="Calibri"/>
              </a:rPr>
              <a:t>Equipment status (CSV from GCSS-MC, or simulated)</a:t>
            </a:r>
          </a:p>
          <a:p>
            <a:pPr algn="l" indent="-228600" marL="228600">
              <a:lnSpc>
                <a:spcPct val="120000"/>
              </a:lnSpc>
              <a:spcAft>
                <a:spcPts val="400"/>
              </a:spcAft>
              <a:buChar char="■"/>
            </a:pPr>
            <a:r>
              <a:rPr sz="1500">
                <a:solidFill>
                  <a:srgbClr val="1A1A1A"/>
                </a:solidFill>
                <a:latin typeface="Calibri"/>
              </a:rPr>
              <a:t>Personnel roster (Alpha roster, or simulated)</a:t>
            </a:r>
          </a:p>
          <a:p>
            <a:pPr algn="l" indent="-228600" marL="228600">
              <a:lnSpc>
                <a:spcPct val="120000"/>
              </a:lnSpc>
              <a:spcAft>
                <a:spcPts val="400"/>
              </a:spcAft>
              <a:buChar char="■"/>
            </a:pPr>
            <a:r>
              <a:rPr sz="1500">
                <a:solidFill>
                  <a:srgbClr val="1A1A1A"/>
                </a:solidFill>
                <a:latin typeface="Calibri"/>
              </a:rPr>
              <a:t>OUTPUTS</a:t>
            </a:r>
          </a:p>
          <a:p>
            <a:pPr algn="l" indent="-228600" marL="228600">
              <a:lnSpc>
                <a:spcPct val="120000"/>
              </a:lnSpc>
              <a:spcAft>
                <a:spcPts val="400"/>
              </a:spcAft>
              <a:buChar char="■"/>
            </a:pPr>
            <a:r>
              <a:rPr sz="1500">
                <a:solidFill>
                  <a:srgbClr val="1A1A1A"/>
                </a:solidFill>
                <a:latin typeface="Calibri"/>
              </a:rPr>
              <a:t>Overall readiness % (color-coded card)</a:t>
            </a:r>
          </a:p>
          <a:p>
            <a:pPr algn="l" indent="-228600" marL="228600">
              <a:lnSpc>
                <a:spcPct val="120000"/>
              </a:lnSpc>
              <a:spcAft>
                <a:spcPts val="400"/>
              </a:spcAft>
              <a:buChar char="■"/>
            </a:pPr>
            <a:r>
              <a:rPr sz="1500">
                <a:solidFill>
                  <a:srgbClr val="1A1A1A"/>
                </a:solidFill>
                <a:latin typeface="Calibri"/>
              </a:rPr>
              <a:t>Bar chart by company (Alpha, Bravo, Charlie, Weapons)</a:t>
            </a:r>
          </a:p>
          <a:p>
            <a:pPr algn="l" indent="-228600" marL="228600">
              <a:lnSpc>
                <a:spcPct val="120000"/>
              </a:lnSpc>
              <a:spcAft>
                <a:spcPts val="400"/>
              </a:spcAft>
              <a:buChar char="■"/>
            </a:pPr>
            <a:r>
              <a:rPr sz="1500">
                <a:solidFill>
                  <a:srgbClr val="1A1A1A"/>
                </a:solidFill>
                <a:latin typeface="Calibri"/>
              </a:rPr>
              <a:t>Table of personnel not ready</a:t>
            </a:r>
          </a:p>
        </p:txBody>
      </p:sp>
      <p:sp>
        <p:nvSpPr>
          <p:cNvPr id="7" name="TextBox 6"/>
          <p:cNvSpPr txBox="1"/>
          <p:nvPr/>
        </p:nvSpPr>
        <p:spPr>
          <a:xfrm>
            <a:off x="6309360" y="1737360"/>
            <a:ext cx="5486400" cy="411480"/>
          </a:xfrm>
          <a:prstGeom prst="rect">
            <a:avLst/>
          </a:prstGeom>
          <a:noFill/>
          <a:ln>
            <a:noFill/>
          </a:ln>
        </p:spPr>
        <p:txBody>
          <a:bodyPr wrap="square" lIns="45720" rIns="45720" tIns="18288" bIns="18288" anchor="t">
            <a:spAutoFit/>
          </a:bodyPr>
          <a:lstStyle/>
          <a:p>
            <a:pPr algn="l"/>
            <a:r>
              <a:rPr sz="1800" b="1" i="0">
                <a:solidFill>
                  <a:srgbClr val="CC0000"/>
                </a:solidFill>
                <a:latin typeface="Calibri"/>
              </a:rPr>
              <a:t>You will switch modes 3 times</a:t>
            </a:r>
          </a:p>
        </p:txBody>
      </p:sp>
      <p:sp>
        <p:nvSpPr>
          <p:cNvPr id="8" name="TextBox 7"/>
          <p:cNvSpPr txBox="1"/>
          <p:nvPr/>
        </p:nvSpPr>
        <p:spPr>
          <a:xfrm>
            <a:off x="6309360" y="2194560"/>
            <a:ext cx="5486400" cy="3749040"/>
          </a:xfrm>
          <a:prstGeom prst="rect">
            <a:avLst/>
          </a:prstGeom>
          <a:noFill/>
          <a:ln>
            <a:noFill/>
          </a:ln>
        </p:spPr>
        <p:txBody>
          <a:bodyPr wrap="square" lIns="45720" rIns="45720" tIns="18288" bIns="18288">
            <a:spAutoFit/>
          </a:bodyPr>
          <a:lstStyle/>
          <a:p>
            <a:pPr algn="l" indent="-228600" marL="228600">
              <a:lnSpc>
                <a:spcPct val="120000"/>
              </a:lnSpc>
              <a:spcAft>
                <a:spcPts val="400"/>
              </a:spcAft>
              <a:buChar char="■"/>
            </a:pPr>
            <a:r>
              <a:rPr sz="1500">
                <a:solidFill>
                  <a:srgbClr val="1A1A1A"/>
                </a:solidFill>
                <a:latin typeface="Calibri"/>
              </a:rPr>
              <a:t>Phase 1 — Centaur (data architecture)</a:t>
            </a:r>
          </a:p>
          <a:p>
            <a:pPr algn="l" indent="-228600" marL="228600">
              <a:lnSpc>
                <a:spcPct val="120000"/>
              </a:lnSpc>
              <a:spcAft>
                <a:spcPts val="400"/>
              </a:spcAft>
              <a:buChar char="■"/>
            </a:pPr>
            <a:r>
              <a:rPr sz="1500">
                <a:solidFill>
                  <a:srgbClr val="1A1A1A"/>
                </a:solidFill>
                <a:latin typeface="Calibri"/>
              </a:rPr>
              <a:t>Phase 2 — Cyborg (data ingestion)</a:t>
            </a:r>
          </a:p>
          <a:p>
            <a:pPr algn="l" indent="-228600" marL="228600">
              <a:lnSpc>
                <a:spcPct val="120000"/>
              </a:lnSpc>
              <a:spcAft>
                <a:spcPts val="400"/>
              </a:spcAft>
              <a:buChar char="■"/>
            </a:pPr>
            <a:r>
              <a:rPr sz="1500">
                <a:solidFill>
                  <a:srgbClr val="1A1A1A"/>
                </a:solidFill>
                <a:latin typeface="Calibri"/>
              </a:rPr>
              <a:t>Phase 3 — Centaur (visualization)</a:t>
            </a:r>
          </a:p>
          <a:p>
            <a:pPr algn="l" indent="-228600" marL="228600">
              <a:lnSpc>
                <a:spcPct val="120000"/>
              </a:lnSpc>
              <a:spcAft>
                <a:spcPts val="400"/>
              </a:spcAft>
              <a:buChar char="■"/>
            </a:pPr>
            <a:r>
              <a:rPr sz="1500">
                <a:solidFill>
                  <a:srgbClr val="1A1A1A"/>
                </a:solidFill>
                <a:latin typeface="Calibri"/>
              </a:rPr>
              <a:t>If you finish, the dashboard is a bonus. The grade is the mode-switching.</a:t>
            </a:r>
          </a:p>
        </p:txBody>
      </p:sp>
      <p:sp>
        <p:nvSpPr>
          <p:cNvPr id="9" name="Rectangle 8"/>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0" y="6446520"/>
            <a:ext cx="12191695" cy="4114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4A4A4A"/>
                </a:solidFill>
                <a:latin typeface="Calibri"/>
              </a:rPr>
              <a:t>Module 2 · Build Goal</a:t>
            </a:r>
          </a:p>
        </p:txBody>
      </p:sp>
      <p:sp>
        <p:nvSpPr>
          <p:cNvPr id="12" name="TextBox 11"/>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4A4A4A"/>
                </a:solidFill>
                <a:latin typeface="Calibri"/>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155680" cy="777240"/>
          </a:xfrm>
          <a:prstGeom prst="rect">
            <a:avLst/>
          </a:prstGeom>
          <a:noFill/>
          <a:ln>
            <a:noFill/>
          </a:ln>
        </p:spPr>
        <p:txBody>
          <a:bodyPr wrap="square" lIns="45720" rIns="45720" tIns="18288" bIns="18288" anchor="t">
            <a:spAutoFit/>
          </a:bodyPr>
          <a:lstStyle/>
          <a:p>
            <a:pPr algn="l"/>
            <a:r>
              <a:rPr sz="3200" b="1" i="0">
                <a:solidFill>
                  <a:srgbClr val="1A1A1A"/>
                </a:solidFill>
                <a:latin typeface="Calibri"/>
              </a:rPr>
              <a:t>Three phases — map your mode switches</a:t>
            </a:r>
          </a:p>
        </p:txBody>
      </p:sp>
      <p:sp>
        <p:nvSpPr>
          <p:cNvPr id="4" name="Rectangle 3"/>
          <p:cNvSpPr/>
          <p:nvPr/>
        </p:nvSpPr>
        <p:spPr>
          <a:xfrm>
            <a:off x="548640" y="1371600"/>
            <a:ext cx="3596640" cy="493776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548640" y="1371600"/>
            <a:ext cx="3596640"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777240" y="1536192"/>
            <a:ext cx="3139440" cy="365760"/>
          </a:xfrm>
          <a:prstGeom prst="rect">
            <a:avLst/>
          </a:prstGeom>
          <a:noFill/>
          <a:ln>
            <a:noFill/>
          </a:ln>
        </p:spPr>
        <p:txBody>
          <a:bodyPr wrap="square" lIns="45720" rIns="45720" tIns="18288" bIns="18288" anchor="t">
            <a:spAutoFit/>
          </a:bodyPr>
          <a:lstStyle/>
          <a:p>
            <a:pPr algn="l"/>
            <a:r>
              <a:rPr sz="1200" b="1" i="0">
                <a:solidFill>
                  <a:srgbClr val="CC0000"/>
                </a:solidFill>
                <a:latin typeface="Calibri"/>
              </a:rPr>
              <a:t>PHASE 1 · 15 MIN</a:t>
            </a:r>
          </a:p>
        </p:txBody>
      </p:sp>
      <p:sp>
        <p:nvSpPr>
          <p:cNvPr id="7" name="TextBox 6"/>
          <p:cNvSpPr txBox="1"/>
          <p:nvPr/>
        </p:nvSpPr>
        <p:spPr>
          <a:xfrm>
            <a:off x="777240" y="1874520"/>
            <a:ext cx="3139440" cy="502920"/>
          </a:xfrm>
          <a:prstGeom prst="rect">
            <a:avLst/>
          </a:prstGeom>
          <a:noFill/>
          <a:ln>
            <a:noFill/>
          </a:ln>
        </p:spPr>
        <p:txBody>
          <a:bodyPr wrap="square" lIns="45720" rIns="45720" tIns="18288" bIns="18288" anchor="t">
            <a:spAutoFit/>
          </a:bodyPr>
          <a:lstStyle/>
          <a:p>
            <a:pPr algn="l"/>
            <a:r>
              <a:rPr sz="2000" b="1" i="0">
                <a:solidFill>
                  <a:srgbClr val="1A1A1A"/>
                </a:solidFill>
                <a:latin typeface="Calibri"/>
              </a:rPr>
              <a:t>Data architecture</a:t>
            </a:r>
          </a:p>
        </p:txBody>
      </p:sp>
      <p:sp>
        <p:nvSpPr>
          <p:cNvPr id="8" name="Rounded Rectangle 7"/>
          <p:cNvSpPr/>
          <p:nvPr/>
        </p:nvSpPr>
        <p:spPr>
          <a:xfrm>
            <a:off x="777240" y="2423160"/>
            <a:ext cx="1280160" cy="292608"/>
          </a:xfrm>
          <a:prstGeom prst="round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tIns="18288" bIns="18288"/>
          <a:lstStyle/>
          <a:p>
            <a:pPr algn="ctr"/>
            <a:r>
              <a:rPr sz="1000" b="1">
                <a:solidFill>
                  <a:srgbClr val="F5D130"/>
                </a:solidFill>
                <a:latin typeface="Calibri"/>
              </a:rPr>
              <a:t>CENTAUR</a:t>
            </a:r>
          </a:p>
        </p:txBody>
      </p:sp>
      <p:sp>
        <p:nvSpPr>
          <p:cNvPr id="9" name="TextBox 8"/>
          <p:cNvSpPr txBox="1"/>
          <p:nvPr/>
        </p:nvSpPr>
        <p:spPr>
          <a:xfrm>
            <a:off x="777240" y="2788920"/>
            <a:ext cx="3139440" cy="640080"/>
          </a:xfrm>
          <a:prstGeom prst="rect">
            <a:avLst/>
          </a:prstGeom>
          <a:noFill/>
          <a:ln>
            <a:noFill/>
          </a:ln>
        </p:spPr>
        <p:txBody>
          <a:bodyPr wrap="square" lIns="45720" rIns="45720" tIns="18288" bIns="18288" anchor="t">
            <a:spAutoFit/>
          </a:bodyPr>
          <a:lstStyle/>
          <a:p>
            <a:pPr algn="l">
              <a:lnSpc>
                <a:spcPct val="130000"/>
              </a:lnSpc>
            </a:pPr>
            <a:r>
              <a:rPr sz="1200" b="0" i="0">
                <a:solidFill>
                  <a:srgbClr val="1A1A1A"/>
                </a:solidFill>
                <a:latin typeface="Calibri"/>
              </a:rPr>
              <a:t>Why: schema errors compound. Verify before building.</a:t>
            </a:r>
          </a:p>
        </p:txBody>
      </p:sp>
      <p:sp>
        <p:nvSpPr>
          <p:cNvPr id="10" name="TextBox 9"/>
          <p:cNvSpPr txBox="1"/>
          <p:nvPr/>
        </p:nvSpPr>
        <p:spPr>
          <a:xfrm>
            <a:off x="777240" y="3520440"/>
            <a:ext cx="3139440" cy="1828800"/>
          </a:xfrm>
          <a:prstGeom prst="rect">
            <a:avLst/>
          </a:prstGeom>
          <a:noFill/>
          <a:ln>
            <a:noFill/>
          </a:ln>
        </p:spPr>
        <p:txBody>
          <a:bodyPr wrap="square" lIns="45720" rIns="45720" tIns="18288" bIns="18288">
            <a:spAutoFit/>
          </a:bodyPr>
          <a:lstStyle/>
          <a:p>
            <a:pPr algn="l" indent="-228600" marL="228600">
              <a:lnSpc>
                <a:spcPct val="125000"/>
              </a:lnSpc>
              <a:spcAft>
                <a:spcPts val="300"/>
              </a:spcAft>
              <a:buChar char="■"/>
            </a:pPr>
            <a:r>
              <a:rPr sz="1100">
                <a:solidFill>
                  <a:srgbClr val="1A1A1A"/>
                </a:solidFill>
                <a:latin typeface="Calibri"/>
              </a:rPr>
              <a:t>Prompt for star schema</a:t>
            </a:r>
          </a:p>
          <a:p>
            <a:pPr algn="l" indent="-228600" marL="228600">
              <a:lnSpc>
                <a:spcPct val="125000"/>
              </a:lnSpc>
              <a:spcAft>
                <a:spcPts val="300"/>
              </a:spcAft>
              <a:buChar char="■"/>
            </a:pPr>
            <a:r>
              <a:rPr sz="1100">
                <a:solidFill>
                  <a:srgbClr val="1A1A1A"/>
                </a:solidFill>
                <a:latin typeface="Calibri"/>
              </a:rPr>
              <a:t>Verify columns exist in real data</a:t>
            </a:r>
          </a:p>
          <a:p>
            <a:pPr algn="l" indent="-228600" marL="228600">
              <a:lnSpc>
                <a:spcPct val="125000"/>
              </a:lnSpc>
              <a:spcAft>
                <a:spcPts val="300"/>
              </a:spcAft>
              <a:buChar char="■"/>
            </a:pPr>
            <a:r>
              <a:rPr sz="1100">
                <a:solidFill>
                  <a:srgbClr val="1A1A1A"/>
                </a:solidFill>
                <a:latin typeface="Calibri"/>
              </a:rPr>
              <a:t>Decide: rename source, or map in Power Query?</a:t>
            </a:r>
          </a:p>
        </p:txBody>
      </p:sp>
      <p:sp>
        <p:nvSpPr>
          <p:cNvPr id="11" name="TextBox 10"/>
          <p:cNvSpPr txBox="1"/>
          <p:nvPr/>
        </p:nvSpPr>
        <p:spPr>
          <a:xfrm>
            <a:off x="777240" y="5669280"/>
            <a:ext cx="3139440" cy="548640"/>
          </a:xfrm>
          <a:prstGeom prst="rect">
            <a:avLst/>
          </a:prstGeom>
          <a:noFill/>
          <a:ln>
            <a:noFill/>
          </a:ln>
        </p:spPr>
        <p:txBody>
          <a:bodyPr wrap="square" lIns="45720" rIns="45720" tIns="18288" bIns="18288" anchor="t">
            <a:spAutoFit/>
          </a:bodyPr>
          <a:lstStyle/>
          <a:p>
            <a:pPr algn="l">
              <a:lnSpc>
                <a:spcPct val="130000"/>
              </a:lnSpc>
            </a:pPr>
            <a:r>
              <a:rPr sz="1100" b="1" i="0">
                <a:solidFill>
                  <a:srgbClr val="A30000"/>
                </a:solidFill>
                <a:latin typeface="Calibri"/>
              </a:rPr>
              <a:t>Checkpoint: schema matches your actual columns.</a:t>
            </a:r>
          </a:p>
        </p:txBody>
      </p:sp>
      <p:sp>
        <p:nvSpPr>
          <p:cNvPr id="12" name="Rectangle 11"/>
          <p:cNvSpPr/>
          <p:nvPr/>
        </p:nvSpPr>
        <p:spPr>
          <a:xfrm>
            <a:off x="4328160" y="1371600"/>
            <a:ext cx="3596640" cy="493776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4328160" y="1371600"/>
            <a:ext cx="3596640"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556760" y="1536192"/>
            <a:ext cx="3139440" cy="365760"/>
          </a:xfrm>
          <a:prstGeom prst="rect">
            <a:avLst/>
          </a:prstGeom>
          <a:noFill/>
          <a:ln>
            <a:noFill/>
          </a:ln>
        </p:spPr>
        <p:txBody>
          <a:bodyPr wrap="square" lIns="45720" rIns="45720" tIns="18288" bIns="18288" anchor="t">
            <a:spAutoFit/>
          </a:bodyPr>
          <a:lstStyle/>
          <a:p>
            <a:pPr algn="l"/>
            <a:r>
              <a:rPr sz="1200" b="1" i="0">
                <a:solidFill>
                  <a:srgbClr val="CC0000"/>
                </a:solidFill>
                <a:latin typeface="Calibri"/>
              </a:rPr>
              <a:t>PHASE 2 · 15 MIN</a:t>
            </a:r>
          </a:p>
        </p:txBody>
      </p:sp>
      <p:sp>
        <p:nvSpPr>
          <p:cNvPr id="15" name="TextBox 14"/>
          <p:cNvSpPr txBox="1"/>
          <p:nvPr/>
        </p:nvSpPr>
        <p:spPr>
          <a:xfrm>
            <a:off x="4556760" y="1874520"/>
            <a:ext cx="3139440" cy="502920"/>
          </a:xfrm>
          <a:prstGeom prst="rect">
            <a:avLst/>
          </a:prstGeom>
          <a:noFill/>
          <a:ln>
            <a:noFill/>
          </a:ln>
        </p:spPr>
        <p:txBody>
          <a:bodyPr wrap="square" lIns="45720" rIns="45720" tIns="18288" bIns="18288" anchor="t">
            <a:spAutoFit/>
          </a:bodyPr>
          <a:lstStyle/>
          <a:p>
            <a:pPr algn="l"/>
            <a:r>
              <a:rPr sz="2000" b="1" i="0">
                <a:solidFill>
                  <a:srgbClr val="1A1A1A"/>
                </a:solidFill>
                <a:latin typeface="Calibri"/>
              </a:rPr>
              <a:t>Data ingestion</a:t>
            </a:r>
          </a:p>
        </p:txBody>
      </p:sp>
      <p:sp>
        <p:nvSpPr>
          <p:cNvPr id="16" name="Rounded Rectangle 15"/>
          <p:cNvSpPr/>
          <p:nvPr/>
        </p:nvSpPr>
        <p:spPr>
          <a:xfrm>
            <a:off x="4556760" y="2423160"/>
            <a:ext cx="1280160" cy="292608"/>
          </a:xfrm>
          <a:prstGeom prst="round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tIns="18288" bIns="18288"/>
          <a:lstStyle/>
          <a:p>
            <a:pPr algn="ctr"/>
            <a:r>
              <a:rPr sz="1000" b="1">
                <a:solidFill>
                  <a:srgbClr val="FFFFFF"/>
                </a:solidFill>
                <a:latin typeface="Calibri"/>
              </a:rPr>
              <a:t>CYBORG</a:t>
            </a:r>
          </a:p>
        </p:txBody>
      </p:sp>
      <p:sp>
        <p:nvSpPr>
          <p:cNvPr id="17" name="TextBox 16"/>
          <p:cNvSpPr txBox="1"/>
          <p:nvPr/>
        </p:nvSpPr>
        <p:spPr>
          <a:xfrm>
            <a:off x="4556760" y="2788920"/>
            <a:ext cx="3139440" cy="640080"/>
          </a:xfrm>
          <a:prstGeom prst="rect">
            <a:avLst/>
          </a:prstGeom>
          <a:noFill/>
          <a:ln>
            <a:noFill/>
          </a:ln>
        </p:spPr>
        <p:txBody>
          <a:bodyPr wrap="square" lIns="45720" rIns="45720" tIns="18288" bIns="18288" anchor="t">
            <a:spAutoFit/>
          </a:bodyPr>
          <a:lstStyle/>
          <a:p>
            <a:pPr algn="l">
              <a:lnSpc>
                <a:spcPct val="130000"/>
              </a:lnSpc>
            </a:pPr>
            <a:r>
              <a:rPr sz="1200" b="0" i="0">
                <a:solidFill>
                  <a:srgbClr val="1A1A1A"/>
                </a:solidFill>
                <a:latin typeface="Calibri"/>
              </a:rPr>
              <a:t>Why: things will break. Feed errors back in.</a:t>
            </a:r>
          </a:p>
        </p:txBody>
      </p:sp>
      <p:sp>
        <p:nvSpPr>
          <p:cNvPr id="18" name="TextBox 17"/>
          <p:cNvSpPr txBox="1"/>
          <p:nvPr/>
        </p:nvSpPr>
        <p:spPr>
          <a:xfrm>
            <a:off x="4556760" y="3520440"/>
            <a:ext cx="3139440" cy="1828800"/>
          </a:xfrm>
          <a:prstGeom prst="rect">
            <a:avLst/>
          </a:prstGeom>
          <a:noFill/>
          <a:ln>
            <a:noFill/>
          </a:ln>
        </p:spPr>
        <p:txBody>
          <a:bodyPr wrap="square" lIns="45720" rIns="45720" tIns="18288" bIns="18288">
            <a:spAutoFit/>
          </a:bodyPr>
          <a:lstStyle/>
          <a:p>
            <a:pPr algn="l" indent="-228600" marL="228600">
              <a:lnSpc>
                <a:spcPct val="125000"/>
              </a:lnSpc>
              <a:spcAft>
                <a:spcPts val="300"/>
              </a:spcAft>
              <a:buChar char="■"/>
            </a:pPr>
            <a:r>
              <a:rPr sz="1100">
                <a:solidFill>
                  <a:srgbClr val="1A1A1A"/>
                </a:solidFill>
                <a:latin typeface="Calibri"/>
              </a:rPr>
              <a:t>Generate M code per source</a:t>
            </a:r>
          </a:p>
          <a:p>
            <a:pPr algn="l" indent="-228600" marL="228600">
              <a:lnSpc>
                <a:spcPct val="125000"/>
              </a:lnSpc>
              <a:spcAft>
                <a:spcPts val="300"/>
              </a:spcAft>
              <a:buChar char="■"/>
            </a:pPr>
            <a:r>
              <a:rPr sz="1100">
                <a:solidFill>
                  <a:srgbClr val="1A1A1A"/>
                </a:solidFill>
                <a:latin typeface="Calibri"/>
              </a:rPr>
              <a:t>It will fail — that’s expected</a:t>
            </a:r>
          </a:p>
          <a:p>
            <a:pPr algn="l" indent="-228600" marL="228600">
              <a:lnSpc>
                <a:spcPct val="125000"/>
              </a:lnSpc>
              <a:spcAft>
                <a:spcPts val="300"/>
              </a:spcAft>
              <a:buChar char="■"/>
            </a:pPr>
            <a:r>
              <a:rPr sz="1100">
                <a:solidFill>
                  <a:srgbClr val="1A1A1A"/>
                </a:solidFill>
                <a:latin typeface="Calibri"/>
              </a:rPr>
              <a:t>Paste error + actual file structure back in</a:t>
            </a:r>
          </a:p>
        </p:txBody>
      </p:sp>
      <p:sp>
        <p:nvSpPr>
          <p:cNvPr id="19" name="TextBox 18"/>
          <p:cNvSpPr txBox="1"/>
          <p:nvPr/>
        </p:nvSpPr>
        <p:spPr>
          <a:xfrm>
            <a:off x="4556760" y="5669280"/>
            <a:ext cx="3139440" cy="548640"/>
          </a:xfrm>
          <a:prstGeom prst="rect">
            <a:avLst/>
          </a:prstGeom>
          <a:noFill/>
          <a:ln>
            <a:noFill/>
          </a:ln>
        </p:spPr>
        <p:txBody>
          <a:bodyPr wrap="square" lIns="45720" rIns="45720" tIns="18288" bIns="18288" anchor="t">
            <a:spAutoFit/>
          </a:bodyPr>
          <a:lstStyle/>
          <a:p>
            <a:pPr algn="l">
              <a:lnSpc>
                <a:spcPct val="130000"/>
              </a:lnSpc>
            </a:pPr>
            <a:r>
              <a:rPr sz="1100" b="1" i="0">
                <a:solidFill>
                  <a:srgbClr val="A30000"/>
                </a:solidFill>
                <a:latin typeface="Calibri"/>
              </a:rPr>
              <a:t>Checkpoint: all three sources load clean.</a:t>
            </a:r>
          </a:p>
        </p:txBody>
      </p:sp>
      <p:sp>
        <p:nvSpPr>
          <p:cNvPr id="20" name="Rectangle 19"/>
          <p:cNvSpPr/>
          <p:nvPr/>
        </p:nvSpPr>
        <p:spPr>
          <a:xfrm>
            <a:off x="8107680" y="1371600"/>
            <a:ext cx="3596640" cy="493776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8107680" y="1371600"/>
            <a:ext cx="3596640"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8336280" y="1536192"/>
            <a:ext cx="3139440" cy="365760"/>
          </a:xfrm>
          <a:prstGeom prst="rect">
            <a:avLst/>
          </a:prstGeom>
          <a:noFill/>
          <a:ln>
            <a:noFill/>
          </a:ln>
        </p:spPr>
        <p:txBody>
          <a:bodyPr wrap="square" lIns="45720" rIns="45720" tIns="18288" bIns="18288" anchor="t">
            <a:spAutoFit/>
          </a:bodyPr>
          <a:lstStyle/>
          <a:p>
            <a:pPr algn="l"/>
            <a:r>
              <a:rPr sz="1200" b="1" i="0">
                <a:solidFill>
                  <a:srgbClr val="CC0000"/>
                </a:solidFill>
                <a:latin typeface="Calibri"/>
              </a:rPr>
              <a:t>PHASE 3 · 20 MIN</a:t>
            </a:r>
          </a:p>
        </p:txBody>
      </p:sp>
      <p:sp>
        <p:nvSpPr>
          <p:cNvPr id="23" name="TextBox 22"/>
          <p:cNvSpPr txBox="1"/>
          <p:nvPr/>
        </p:nvSpPr>
        <p:spPr>
          <a:xfrm>
            <a:off x="8336280" y="1874520"/>
            <a:ext cx="3139440" cy="502920"/>
          </a:xfrm>
          <a:prstGeom prst="rect">
            <a:avLst/>
          </a:prstGeom>
          <a:noFill/>
          <a:ln>
            <a:noFill/>
          </a:ln>
        </p:spPr>
        <p:txBody>
          <a:bodyPr wrap="square" lIns="45720" rIns="45720" tIns="18288" bIns="18288" anchor="t">
            <a:spAutoFit/>
          </a:bodyPr>
          <a:lstStyle/>
          <a:p>
            <a:pPr algn="l"/>
            <a:r>
              <a:rPr sz="2000" b="1" i="0">
                <a:solidFill>
                  <a:srgbClr val="1A1A1A"/>
                </a:solidFill>
                <a:latin typeface="Calibri"/>
              </a:rPr>
              <a:t>Visualization</a:t>
            </a:r>
          </a:p>
        </p:txBody>
      </p:sp>
      <p:sp>
        <p:nvSpPr>
          <p:cNvPr id="24" name="Rounded Rectangle 23"/>
          <p:cNvSpPr/>
          <p:nvPr/>
        </p:nvSpPr>
        <p:spPr>
          <a:xfrm>
            <a:off x="8336280" y="2423160"/>
            <a:ext cx="1280160" cy="292608"/>
          </a:xfrm>
          <a:prstGeom prst="round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tIns="18288" bIns="18288"/>
          <a:lstStyle/>
          <a:p>
            <a:pPr algn="ctr"/>
            <a:r>
              <a:rPr sz="1000" b="1">
                <a:solidFill>
                  <a:srgbClr val="F5D130"/>
                </a:solidFill>
                <a:latin typeface="Calibri"/>
              </a:rPr>
              <a:t>CENTAUR</a:t>
            </a:r>
          </a:p>
        </p:txBody>
      </p:sp>
      <p:sp>
        <p:nvSpPr>
          <p:cNvPr id="25" name="TextBox 24"/>
          <p:cNvSpPr txBox="1"/>
          <p:nvPr/>
        </p:nvSpPr>
        <p:spPr>
          <a:xfrm>
            <a:off x="8336280" y="2788920"/>
            <a:ext cx="3139440" cy="640080"/>
          </a:xfrm>
          <a:prstGeom prst="rect">
            <a:avLst/>
          </a:prstGeom>
          <a:noFill/>
          <a:ln>
            <a:noFill/>
          </a:ln>
        </p:spPr>
        <p:txBody>
          <a:bodyPr wrap="square" lIns="45720" rIns="45720" tIns="18288" bIns="18288" anchor="t">
            <a:spAutoFit/>
          </a:bodyPr>
          <a:lstStyle/>
          <a:p>
            <a:pPr algn="l">
              <a:lnSpc>
                <a:spcPct val="130000"/>
              </a:lnSpc>
            </a:pPr>
            <a:r>
              <a:rPr sz="1200" b="0" i="0">
                <a:solidFill>
                  <a:srgbClr val="1A1A1A"/>
                </a:solidFill>
                <a:latin typeface="Calibri"/>
              </a:rPr>
              <a:t>Why: leadership briefs from these numbers.</a:t>
            </a:r>
          </a:p>
        </p:txBody>
      </p:sp>
      <p:sp>
        <p:nvSpPr>
          <p:cNvPr id="26" name="TextBox 25"/>
          <p:cNvSpPr txBox="1"/>
          <p:nvPr/>
        </p:nvSpPr>
        <p:spPr>
          <a:xfrm>
            <a:off x="8336280" y="3520440"/>
            <a:ext cx="3139440" cy="1828800"/>
          </a:xfrm>
          <a:prstGeom prst="rect">
            <a:avLst/>
          </a:prstGeom>
          <a:noFill/>
          <a:ln>
            <a:noFill/>
          </a:ln>
        </p:spPr>
        <p:txBody>
          <a:bodyPr wrap="square" lIns="45720" rIns="45720" tIns="18288" bIns="18288">
            <a:spAutoFit/>
          </a:bodyPr>
          <a:lstStyle/>
          <a:p>
            <a:pPr algn="l" indent="-228600" marL="228600">
              <a:lnSpc>
                <a:spcPct val="125000"/>
              </a:lnSpc>
              <a:spcAft>
                <a:spcPts val="300"/>
              </a:spcAft>
              <a:buChar char="■"/>
            </a:pPr>
            <a:r>
              <a:rPr sz="1100">
                <a:solidFill>
                  <a:srgbClr val="1A1A1A"/>
                </a:solidFill>
                <a:latin typeface="Calibri"/>
              </a:rPr>
              <a:t>DAX measure for readiness %</a:t>
            </a:r>
          </a:p>
          <a:p>
            <a:pPr algn="l" indent="-228600" marL="228600">
              <a:lnSpc>
                <a:spcPct val="125000"/>
              </a:lnSpc>
              <a:spcAft>
                <a:spcPts val="300"/>
              </a:spcAft>
              <a:buChar char="■"/>
            </a:pPr>
            <a:r>
              <a:rPr sz="1100">
                <a:solidFill>
                  <a:srgbClr val="1A1A1A"/>
                </a:solidFill>
                <a:latin typeface="Calibri"/>
              </a:rPr>
              <a:t>Hand-calc one company — numbers must match</a:t>
            </a:r>
          </a:p>
          <a:p>
            <a:pPr algn="l" indent="-228600" marL="228600">
              <a:lnSpc>
                <a:spcPct val="125000"/>
              </a:lnSpc>
              <a:spcAft>
                <a:spcPts val="300"/>
              </a:spcAft>
              <a:buChar char="■"/>
            </a:pPr>
            <a:r>
              <a:rPr sz="1100">
                <a:solidFill>
                  <a:srgbClr val="1A1A1A"/>
                </a:solidFill>
                <a:latin typeface="Calibri"/>
              </a:rPr>
              <a:t>Spot-check one Marine in the “not ready” list</a:t>
            </a:r>
          </a:p>
        </p:txBody>
      </p:sp>
      <p:sp>
        <p:nvSpPr>
          <p:cNvPr id="27" name="TextBox 26"/>
          <p:cNvSpPr txBox="1"/>
          <p:nvPr/>
        </p:nvSpPr>
        <p:spPr>
          <a:xfrm>
            <a:off x="8336280" y="5669280"/>
            <a:ext cx="3139440" cy="548640"/>
          </a:xfrm>
          <a:prstGeom prst="rect">
            <a:avLst/>
          </a:prstGeom>
          <a:noFill/>
          <a:ln>
            <a:noFill/>
          </a:ln>
        </p:spPr>
        <p:txBody>
          <a:bodyPr wrap="square" lIns="45720" rIns="45720" tIns="18288" bIns="18288" anchor="t">
            <a:spAutoFit/>
          </a:bodyPr>
          <a:lstStyle/>
          <a:p>
            <a:pPr algn="l">
              <a:lnSpc>
                <a:spcPct val="130000"/>
              </a:lnSpc>
            </a:pPr>
            <a:r>
              <a:rPr sz="1100" b="1" i="0">
                <a:solidFill>
                  <a:srgbClr val="A30000"/>
                </a:solidFill>
                <a:latin typeface="Calibri"/>
              </a:rPr>
              <a:t>Checkpoint: every number traces to source data.</a:t>
            </a:r>
          </a:p>
        </p:txBody>
      </p:sp>
      <p:sp>
        <p:nvSpPr>
          <p:cNvPr id="28" name="Rectangle 27"/>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Rectangle 28"/>
          <p:cNvSpPr/>
          <p:nvPr/>
        </p:nvSpPr>
        <p:spPr>
          <a:xfrm>
            <a:off x="0" y="6446520"/>
            <a:ext cx="12191695" cy="4114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4A4A4A"/>
                </a:solidFill>
                <a:latin typeface="Calibri"/>
              </a:rPr>
              <a:t>Module 2 · Three Phases</a:t>
            </a:r>
          </a:p>
        </p:txBody>
      </p:sp>
      <p:sp>
        <p:nvSpPr>
          <p:cNvPr id="31" name="TextBox 30"/>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4A4A4A"/>
                </a:solidFill>
                <a:latin typeface="Calibri"/>
              </a:rPr>
              <a:t>16</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ounded Rectangle 2"/>
          <p:cNvSpPr/>
          <p:nvPr/>
        </p:nvSpPr>
        <p:spPr>
          <a:xfrm>
            <a:off x="1280160" y="914400"/>
            <a:ext cx="9601200" cy="5029200"/>
          </a:xfrm>
          <a:prstGeom prst="roundRect">
            <a:avLst/>
          </a:prstGeom>
          <a:noFill/>
          <a:ln w="63500">
            <a:solidFill>
              <a:srgbClr val="F5D13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1645920" y="1280160"/>
            <a:ext cx="8869680" cy="457200"/>
          </a:xfrm>
          <a:prstGeom prst="rect">
            <a:avLst/>
          </a:prstGeom>
          <a:noFill/>
          <a:ln>
            <a:noFill/>
          </a:ln>
        </p:spPr>
        <p:txBody>
          <a:bodyPr wrap="square" lIns="45720" rIns="45720" tIns="18288" bIns="18288" anchor="t">
            <a:spAutoFit/>
          </a:bodyPr>
          <a:lstStyle/>
          <a:p>
            <a:pPr algn="ctr"/>
            <a:r>
              <a:rPr sz="1400" b="1" i="0">
                <a:solidFill>
                  <a:srgbClr val="CC0000"/>
                </a:solidFill>
                <a:latin typeface="Calibri"/>
              </a:rPr>
              <a:t>SWITCH · LIVE BUILD</a:t>
            </a:r>
          </a:p>
        </p:txBody>
      </p:sp>
      <p:sp>
        <p:nvSpPr>
          <p:cNvPr id="5" name="TextBox 4"/>
          <p:cNvSpPr txBox="1"/>
          <p:nvPr/>
        </p:nvSpPr>
        <p:spPr>
          <a:xfrm>
            <a:off x="1554480" y="1828800"/>
            <a:ext cx="9052560" cy="1280160"/>
          </a:xfrm>
          <a:prstGeom prst="rect">
            <a:avLst/>
          </a:prstGeom>
          <a:noFill/>
          <a:ln>
            <a:noFill/>
          </a:ln>
        </p:spPr>
        <p:txBody>
          <a:bodyPr wrap="square" lIns="45720" rIns="45720" tIns="18288" bIns="18288" anchor="t">
            <a:spAutoFit/>
          </a:bodyPr>
          <a:lstStyle/>
          <a:p>
            <a:pPr algn="ctr">
              <a:lnSpc>
                <a:spcPct val="105000"/>
              </a:lnSpc>
            </a:pPr>
            <a:r>
              <a:rPr sz="4800" b="1" i="0">
                <a:solidFill>
                  <a:srgbClr val="F5D130"/>
                </a:solidFill>
                <a:latin typeface="Calibri"/>
              </a:rPr>
              <a:t>Open Power BI · share screen if asked</a:t>
            </a:r>
          </a:p>
        </p:txBody>
      </p:sp>
      <p:sp>
        <p:nvSpPr>
          <p:cNvPr id="6" name="TextBox 5"/>
          <p:cNvSpPr txBox="1"/>
          <p:nvPr/>
        </p:nvSpPr>
        <p:spPr>
          <a:xfrm>
            <a:off x="1737360" y="3291840"/>
            <a:ext cx="8686800" cy="2286000"/>
          </a:xfrm>
          <a:prstGeom prst="rect">
            <a:avLst/>
          </a:prstGeom>
          <a:noFill/>
          <a:ln>
            <a:noFill/>
          </a:ln>
        </p:spPr>
        <p:txBody>
          <a:bodyPr wrap="square" anchor="t">
            <a:spAutoFit/>
          </a:bodyPr>
          <a:lstStyle/>
          <a:p>
            <a:pPr algn="ctr">
              <a:lnSpc>
                <a:spcPct val="140000"/>
              </a:lnSpc>
            </a:pPr>
            <a:r>
              <a:rPr sz="2000">
                <a:solidFill>
                  <a:srgbClr val="F0F0F0"/>
                </a:solidFill>
                <a:latin typeface="Calibri"/>
              </a:rPr>
              <a:t>You have 45 minutes . I will walk the room.</a:t>
            </a:r>
          </a:p>
          <a:p>
            <a:pPr algn="ctr">
              <a:lnSpc>
                <a:spcPct val="140000"/>
              </a:lnSpc>
              <a:spcBef>
                <a:spcPts val="800"/>
              </a:spcBef>
            </a:pPr>
            <a:r>
              <a:rPr sz="2000">
                <a:solidFill>
                  <a:srgbClr val="F0F0F0"/>
                </a:solidFill>
                <a:latin typeface="Calibri"/>
              </a:rPr>
              <a:t>Type your phase number in chat when you switch modes — P1 · P2 · P3 .</a:t>
            </a:r>
          </a:p>
          <a:p>
            <a:pPr algn="ctr">
              <a:lnSpc>
                <a:spcPct val="140000"/>
              </a:lnSpc>
              <a:spcBef>
                <a:spcPts val="800"/>
              </a:spcBef>
            </a:pPr>
            <a:r>
              <a:rPr sz="2000">
                <a:solidFill>
                  <a:srgbClr val="F0F0F0"/>
                </a:solidFill>
                <a:latin typeface="Calibri"/>
              </a:rPr>
              <a:t>If you finish early: help your neighbor. Don’t polish.</a:t>
            </a:r>
          </a:p>
        </p:txBody>
      </p:sp>
      <p:sp>
        <p:nvSpPr>
          <p:cNvPr id="7" name="Rectangle 6"/>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F0F0F0"/>
                </a:solidFill>
                <a:latin typeface="Calibri"/>
              </a:rPr>
              <a:t>Module 2 · Live Build — 45 min</a:t>
            </a:r>
          </a:p>
        </p:txBody>
      </p:sp>
      <p:sp>
        <p:nvSpPr>
          <p:cNvPr id="9" name="TextBox 8"/>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F0F0F0"/>
                </a:solidFill>
                <a:latin typeface="Calibri"/>
              </a:rPr>
              <a:t>17</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155680" cy="777240"/>
          </a:xfrm>
          <a:prstGeom prst="rect">
            <a:avLst/>
          </a:prstGeom>
          <a:noFill/>
          <a:ln>
            <a:noFill/>
          </a:ln>
        </p:spPr>
        <p:txBody>
          <a:bodyPr wrap="square" lIns="45720" rIns="45720" tIns="18288" bIns="18288" anchor="t">
            <a:spAutoFit/>
          </a:bodyPr>
          <a:lstStyle/>
          <a:p>
            <a:pPr algn="l">
              <a:lnSpc>
                <a:spcPct val="105000"/>
              </a:lnSpc>
            </a:pPr>
            <a:r>
              <a:rPr sz="3200" b="1" i="0">
                <a:solidFill>
                  <a:srgbClr val="1A1A1A"/>
                </a:solidFill>
                <a:latin typeface="Calibri"/>
              </a:rPr>
              <a:t>Welcome back — debrief</a:t>
            </a:r>
          </a:p>
        </p:txBody>
      </p:sp>
      <p:sp>
        <p:nvSpPr>
          <p:cNvPr id="4" name="TextBox 3"/>
          <p:cNvSpPr txBox="1"/>
          <p:nvPr/>
        </p:nvSpPr>
        <p:spPr>
          <a:xfrm>
            <a:off x="548640" y="1207008"/>
            <a:ext cx="11155680" cy="365760"/>
          </a:xfrm>
          <a:prstGeom prst="rect">
            <a:avLst/>
          </a:prstGeom>
          <a:noFill/>
          <a:ln>
            <a:noFill/>
          </a:ln>
        </p:spPr>
        <p:txBody>
          <a:bodyPr wrap="square" lIns="45720" rIns="45720" tIns="18288" bIns="18288" anchor="t">
            <a:spAutoFit/>
          </a:bodyPr>
          <a:lstStyle/>
          <a:p>
            <a:pPr algn="l"/>
            <a:r>
              <a:rPr sz="1400" b="0" i="1">
                <a:solidFill>
                  <a:srgbClr val="6E6E6E"/>
                </a:solidFill>
                <a:latin typeface="Calibri Light"/>
              </a:rPr>
              <a:t>10 minutes · volunteers, then anyone I haven’t heard from yet</a:t>
            </a:r>
          </a:p>
        </p:txBody>
      </p:sp>
      <p:sp>
        <p:nvSpPr>
          <p:cNvPr id="5" name="TextBox 4"/>
          <p:cNvSpPr txBox="1"/>
          <p:nvPr/>
        </p:nvSpPr>
        <p:spPr>
          <a:xfrm>
            <a:off x="548640" y="1709928"/>
            <a:ext cx="11155680" cy="2450592"/>
          </a:xfrm>
          <a:prstGeom prst="rect">
            <a:avLst/>
          </a:prstGeom>
          <a:noFill/>
          <a:ln>
            <a:noFill/>
          </a:ln>
        </p:spPr>
        <p:txBody>
          <a:bodyPr wrap="square" lIns="45720" rIns="45720" tIns="18288" bIns="18288">
            <a:spAutoFit/>
          </a:bodyPr>
          <a:lstStyle/>
          <a:p>
            <a:pPr algn="l" indent="-228600" marL="228600">
              <a:lnSpc>
                <a:spcPct val="130000"/>
              </a:lnSpc>
              <a:spcAft>
                <a:spcPts val="600"/>
              </a:spcAft>
              <a:buChar char="■"/>
            </a:pPr>
            <a:r>
              <a:rPr sz="1600">
                <a:solidFill>
                  <a:srgbClr val="1A1A1A"/>
                </a:solidFill>
                <a:latin typeface="Calibri"/>
              </a:rPr>
              <a:t>Where did you switch modes? Why there ?</a:t>
            </a:r>
          </a:p>
          <a:p>
            <a:pPr algn="l" indent="-228600" marL="228600">
              <a:lnSpc>
                <a:spcPct val="130000"/>
              </a:lnSpc>
              <a:spcAft>
                <a:spcPts val="600"/>
              </a:spcAft>
              <a:buChar char="■"/>
            </a:pPr>
            <a:r>
              <a:rPr sz="1600">
                <a:solidFill>
                  <a:srgbClr val="1A1A1A"/>
                </a:solidFill>
                <a:latin typeface="Calibri"/>
              </a:rPr>
              <a:t>Where did the AI fail? Was it a frontier issue, a context issue, or a platform quirk?</a:t>
            </a:r>
          </a:p>
          <a:p>
            <a:pPr algn="l" indent="-228600" marL="228600">
              <a:lnSpc>
                <a:spcPct val="130000"/>
              </a:lnSpc>
              <a:spcAft>
                <a:spcPts val="600"/>
              </a:spcAft>
              <a:buChar char="■"/>
            </a:pPr>
            <a:r>
              <a:rPr sz="1600">
                <a:solidFill>
                  <a:srgbClr val="1A1A1A"/>
                </a:solidFill>
                <a:latin typeface="Calibri"/>
              </a:rPr>
              <a:t>If you had to build this again tomorrow, what would you do differently?</a:t>
            </a:r>
          </a:p>
          <a:p>
            <a:pPr algn="l" indent="-228600" marL="228600">
              <a:lnSpc>
                <a:spcPct val="130000"/>
              </a:lnSpc>
              <a:spcAft>
                <a:spcPts val="600"/>
              </a:spcAft>
              <a:buChar char="■"/>
            </a:pPr>
            <a:r>
              <a:rPr sz="1600">
                <a:solidFill>
                  <a:srgbClr val="1A1A1A"/>
                </a:solidFill>
                <a:latin typeface="Calibri"/>
              </a:rPr>
              <a:t>How long did it take you? How long would it have taken without AI?</a:t>
            </a:r>
          </a:p>
        </p:txBody>
      </p:sp>
      <p:sp>
        <p:nvSpPr>
          <p:cNvPr id="6" name="Rectangle 5"/>
          <p:cNvSpPr/>
          <p:nvPr/>
        </p:nvSpPr>
        <p:spPr>
          <a:xfrm>
            <a:off x="548640" y="4251960"/>
            <a:ext cx="11155680" cy="192024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48640" y="4251960"/>
            <a:ext cx="109728" cy="19202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914400" y="4434840"/>
            <a:ext cx="10607040" cy="1554480"/>
          </a:xfrm>
          <a:prstGeom prst="rect">
            <a:avLst/>
          </a:prstGeom>
          <a:noFill/>
          <a:ln>
            <a:noFill/>
          </a:ln>
        </p:spPr>
        <p:txBody>
          <a:bodyPr wrap="square" lIns="45720" rIns="45720" tIns="18288" bIns="18288" anchor="ctr">
            <a:spAutoFit/>
          </a:bodyPr>
          <a:lstStyle/>
          <a:p>
            <a:pPr algn="l">
              <a:lnSpc>
                <a:spcPct val="130000"/>
              </a:lnSpc>
            </a:pPr>
            <a:r>
              <a:rPr sz="1800" b="0" i="0">
                <a:solidFill>
                  <a:srgbClr val="1A1A1A"/>
                </a:solidFill>
                <a:latin typeface="Calibri Light"/>
              </a:rPr>
              <a:t>10 prompts. 3 mode switches. At least 2 error-recovery cycles. That’s normal. The students who finished are the ones who verified at each phase boundary and fed errors back in.</a:t>
            </a:r>
          </a:p>
        </p:txBody>
      </p:sp>
      <p:sp>
        <p:nvSpPr>
          <p:cNvPr id="9" name="Rectangle 8"/>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0" y="6446520"/>
            <a:ext cx="12191695" cy="4114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4A4A4A"/>
                </a:solidFill>
                <a:latin typeface="Calibri"/>
              </a:rPr>
              <a:t>Module 2 · Debrief</a:t>
            </a:r>
          </a:p>
        </p:txBody>
      </p:sp>
      <p:sp>
        <p:nvSpPr>
          <p:cNvPr id="12" name="TextBox 11"/>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4A4A4A"/>
                </a:solidFill>
                <a:latin typeface="Calibri"/>
              </a:rPr>
              <a:t>18</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155680" cy="868680"/>
          </a:xfrm>
          <a:prstGeom prst="rect">
            <a:avLst/>
          </a:prstGeom>
          <a:noFill/>
          <a:ln>
            <a:noFill/>
          </a:ln>
        </p:spPr>
        <p:txBody>
          <a:bodyPr wrap="square" lIns="45720" rIns="45720" tIns="18288" bIns="18288" anchor="t">
            <a:spAutoFit/>
          </a:bodyPr>
          <a:lstStyle/>
          <a:p>
            <a:pPr algn="l"/>
            <a:r>
              <a:rPr sz="3400" b="1" i="0">
                <a:solidFill>
                  <a:srgbClr val="1A1A1A"/>
                </a:solidFill>
                <a:latin typeface="Calibri"/>
              </a:rPr>
              <a:t>Module 2 — takeaway</a:t>
            </a:r>
          </a:p>
        </p:txBody>
      </p:sp>
      <p:sp>
        <p:nvSpPr>
          <p:cNvPr id="4" name="Rectangle 3"/>
          <p:cNvSpPr/>
          <p:nvPr/>
        </p:nvSpPr>
        <p:spPr>
          <a:xfrm>
            <a:off x="548640" y="1828800"/>
            <a:ext cx="11155680" cy="329184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548640" y="1828800"/>
            <a:ext cx="109728" cy="32918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914400" y="2011680"/>
            <a:ext cx="10607040" cy="2926080"/>
          </a:xfrm>
          <a:prstGeom prst="rect">
            <a:avLst/>
          </a:prstGeom>
          <a:noFill/>
          <a:ln>
            <a:noFill/>
          </a:ln>
        </p:spPr>
        <p:txBody>
          <a:bodyPr wrap="square" lIns="45720" rIns="45720" tIns="18288" bIns="18288" anchor="ctr">
            <a:spAutoFit/>
          </a:bodyPr>
          <a:lstStyle/>
          <a:p>
            <a:pPr algn="l">
              <a:lnSpc>
                <a:spcPct val="130000"/>
              </a:lnSpc>
            </a:pPr>
            <a:r>
              <a:rPr sz="2200" b="0" i="0">
                <a:solidFill>
                  <a:srgbClr val="1A1A1A"/>
                </a:solidFill>
                <a:latin typeface="Calibri Light"/>
              </a:rPr>
              <a:t>Complex builds aren’t harder because the prompts are harder. They’re harder because you have to keep changing how you work with the AI. The skill we’re grading is noticing the moment you should switch modes — and actually switching.</a:t>
            </a:r>
          </a:p>
        </p:txBody>
      </p:sp>
      <p:sp>
        <p:nvSpPr>
          <p:cNvPr id="7" name="TextBox 6"/>
          <p:cNvSpPr txBox="1"/>
          <p:nvPr/>
        </p:nvSpPr>
        <p:spPr>
          <a:xfrm>
            <a:off x="548640" y="5486400"/>
            <a:ext cx="11155680" cy="502920"/>
          </a:xfrm>
          <a:prstGeom prst="rect">
            <a:avLst/>
          </a:prstGeom>
          <a:noFill/>
          <a:ln>
            <a:noFill/>
          </a:ln>
        </p:spPr>
        <p:txBody>
          <a:bodyPr wrap="square" lIns="45720" rIns="45720" tIns="18288" bIns="18288" anchor="t">
            <a:spAutoFit/>
          </a:bodyPr>
          <a:lstStyle/>
          <a:p>
            <a:pPr algn="l"/>
            <a:r>
              <a:rPr sz="1500" b="0" i="1">
                <a:solidFill>
                  <a:srgbClr val="4A4A4A"/>
                </a:solidFill>
                <a:latin typeface="Calibri Light"/>
              </a:rPr>
              <a:t>Time for a 10-minute break. We come back at the time on the clock, not the time you sit down.</a:t>
            </a:r>
          </a:p>
        </p:txBody>
      </p:sp>
      <p:sp>
        <p:nvSpPr>
          <p:cNvPr id="8" name="Rectangle 7"/>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0" y="6446520"/>
            <a:ext cx="12191695" cy="4114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4A4A4A"/>
                </a:solidFill>
                <a:latin typeface="Calibri"/>
              </a:rPr>
              <a:t>Module 2 · Takeaway</a:t>
            </a:r>
          </a:p>
        </p:txBody>
      </p:sp>
      <p:sp>
        <p:nvSpPr>
          <p:cNvPr id="11" name="TextBox 10"/>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4A4A4A"/>
                </a:solidFill>
                <a:latin typeface="Calibri"/>
              </a:rPr>
              <a:t>19</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155680" cy="1089660"/>
          </a:xfrm>
          <a:prstGeom prst="rect">
            <a:avLst/>
          </a:prstGeom>
          <a:noFill/>
          <a:ln>
            <a:noFill/>
          </a:ln>
        </p:spPr>
        <p:txBody>
          <a:bodyPr wrap="square" lIns="45720" rIns="45720" tIns="18288" bIns="18288" anchor="t">
            <a:spAutoFit/>
          </a:bodyPr>
          <a:lstStyle/>
          <a:p>
            <a:pPr algn="l">
              <a:lnSpc>
                <a:spcPct val="105000"/>
              </a:lnSpc>
            </a:pPr>
            <a:r>
              <a:rPr sz="3400" b="1" i="0">
                <a:solidFill>
                  <a:srgbClr val="1A1A1A"/>
                </a:solidFill>
                <a:latin typeface="Calibri"/>
              </a:rPr>
              <a:t>Welcome — this is a workshop, not a lecture</a:t>
            </a:r>
          </a:p>
        </p:txBody>
      </p:sp>
      <p:sp>
        <p:nvSpPr>
          <p:cNvPr id="4" name="TextBox 3"/>
          <p:cNvSpPr txBox="1"/>
          <p:nvPr/>
        </p:nvSpPr>
        <p:spPr>
          <a:xfrm>
            <a:off x="548640" y="1546860"/>
            <a:ext cx="11155680" cy="365760"/>
          </a:xfrm>
          <a:prstGeom prst="rect">
            <a:avLst/>
          </a:prstGeom>
          <a:noFill/>
          <a:ln>
            <a:noFill/>
          </a:ln>
        </p:spPr>
        <p:txBody>
          <a:bodyPr wrap="square" lIns="45720" rIns="45720" tIns="18288" bIns="18288" anchor="t">
            <a:spAutoFit/>
          </a:bodyPr>
          <a:lstStyle/>
          <a:p>
            <a:pPr algn="l"/>
            <a:r>
              <a:rPr sz="1600" b="0" i="1">
                <a:solidFill>
                  <a:srgbClr val="6E6E6E"/>
                </a:solidFill>
                <a:latin typeface="Calibri Light"/>
              </a:rPr>
              <a:t>How today is going to feel different from Weeks 1–3</a:t>
            </a:r>
          </a:p>
        </p:txBody>
      </p:sp>
      <p:sp>
        <p:nvSpPr>
          <p:cNvPr id="5" name="TextBox 4"/>
          <p:cNvSpPr txBox="1"/>
          <p:nvPr/>
        </p:nvSpPr>
        <p:spPr>
          <a:xfrm>
            <a:off x="548640" y="2049780"/>
            <a:ext cx="5486400" cy="411480"/>
          </a:xfrm>
          <a:prstGeom prst="rect">
            <a:avLst/>
          </a:prstGeom>
          <a:noFill/>
          <a:ln>
            <a:noFill/>
          </a:ln>
        </p:spPr>
        <p:txBody>
          <a:bodyPr wrap="square" lIns="45720" rIns="45720" tIns="18288" bIns="18288" anchor="t">
            <a:spAutoFit/>
          </a:bodyPr>
          <a:lstStyle/>
          <a:p>
            <a:pPr algn="l"/>
            <a:r>
              <a:rPr sz="1800" b="1" i="0">
                <a:solidFill>
                  <a:srgbClr val="CC0000"/>
                </a:solidFill>
                <a:latin typeface="Calibri"/>
              </a:rPr>
              <a:t>What you do</a:t>
            </a:r>
          </a:p>
        </p:txBody>
      </p:sp>
      <p:sp>
        <p:nvSpPr>
          <p:cNvPr id="6" name="TextBox 5"/>
          <p:cNvSpPr txBox="1"/>
          <p:nvPr/>
        </p:nvSpPr>
        <p:spPr>
          <a:xfrm>
            <a:off x="548640" y="2506980"/>
            <a:ext cx="5486400" cy="3436620"/>
          </a:xfrm>
          <a:prstGeom prst="rect">
            <a:avLst/>
          </a:prstGeom>
          <a:noFill/>
          <a:ln>
            <a:noFill/>
          </a:ln>
        </p:spPr>
        <p:txBody>
          <a:bodyPr wrap="square" lIns="45720" rIns="45720" tIns="18288" bIns="18288">
            <a:spAutoFit/>
          </a:bodyPr>
          <a:lstStyle/>
          <a:p>
            <a:pPr algn="l" indent="-228600" marL="228600">
              <a:lnSpc>
                <a:spcPct val="120000"/>
              </a:lnSpc>
              <a:spcAft>
                <a:spcPts val="400"/>
              </a:spcAft>
              <a:buChar char="■"/>
            </a:pPr>
            <a:r>
              <a:rPr sz="1500">
                <a:solidFill>
                  <a:srgbClr val="1A1A1A"/>
                </a:solidFill>
                <a:latin typeface="Calibri"/>
              </a:rPr>
              <a:t>Cameras on when you can</a:t>
            </a:r>
          </a:p>
          <a:p>
            <a:pPr algn="l" indent="-228600" marL="228600">
              <a:lnSpc>
                <a:spcPct val="120000"/>
              </a:lnSpc>
              <a:spcAft>
                <a:spcPts val="400"/>
              </a:spcAft>
              <a:buChar char="■"/>
            </a:pPr>
            <a:r>
              <a:rPr sz="1500">
                <a:solidFill>
                  <a:srgbClr val="1A1A1A"/>
                </a:solidFill>
                <a:latin typeface="Calibri"/>
              </a:rPr>
              <a:t>Have your tool open in another window</a:t>
            </a:r>
          </a:p>
          <a:p>
            <a:pPr algn="l" indent="-228600" marL="228600">
              <a:lnSpc>
                <a:spcPct val="120000"/>
              </a:lnSpc>
              <a:spcAft>
                <a:spcPts val="400"/>
              </a:spcAft>
              <a:buChar char="■"/>
            </a:pPr>
            <a:r>
              <a:rPr sz="1500">
                <a:solidFill>
                  <a:srgbClr val="1A1A1A"/>
                </a:solidFill>
                <a:latin typeface="Calibri"/>
              </a:rPr>
              <a:t>Bring at least one real problem to debug</a:t>
            </a:r>
          </a:p>
          <a:p>
            <a:pPr algn="l" indent="-228600" marL="228600">
              <a:lnSpc>
                <a:spcPct val="120000"/>
              </a:lnSpc>
              <a:spcAft>
                <a:spcPts val="400"/>
              </a:spcAft>
              <a:buChar char="■"/>
            </a:pPr>
            <a:r>
              <a:rPr sz="1500">
                <a:solidFill>
                  <a:srgbClr val="1A1A1A"/>
                </a:solidFill>
                <a:latin typeface="Calibri"/>
              </a:rPr>
              <a:t>Drop questions in chat live — we’ll surface them</a:t>
            </a:r>
          </a:p>
          <a:p>
            <a:pPr algn="l" indent="-228600" marL="228600">
              <a:lnSpc>
                <a:spcPct val="120000"/>
              </a:lnSpc>
              <a:spcAft>
                <a:spcPts val="400"/>
              </a:spcAft>
              <a:buChar char="■"/>
            </a:pPr>
            <a:r>
              <a:rPr sz="1500">
                <a:solidFill>
                  <a:srgbClr val="1A1A1A"/>
                </a:solidFill>
                <a:latin typeface="Calibri"/>
              </a:rPr>
              <a:t>Be ready to share screen on short notice</a:t>
            </a:r>
          </a:p>
        </p:txBody>
      </p:sp>
      <p:sp>
        <p:nvSpPr>
          <p:cNvPr id="7" name="TextBox 6"/>
          <p:cNvSpPr txBox="1"/>
          <p:nvPr/>
        </p:nvSpPr>
        <p:spPr>
          <a:xfrm>
            <a:off x="6309360" y="2049780"/>
            <a:ext cx="5486400" cy="411480"/>
          </a:xfrm>
          <a:prstGeom prst="rect">
            <a:avLst/>
          </a:prstGeom>
          <a:noFill/>
          <a:ln>
            <a:noFill/>
          </a:ln>
        </p:spPr>
        <p:txBody>
          <a:bodyPr wrap="square" lIns="45720" rIns="45720" tIns="18288" bIns="18288" anchor="t">
            <a:spAutoFit/>
          </a:bodyPr>
          <a:lstStyle/>
          <a:p>
            <a:pPr algn="l"/>
            <a:r>
              <a:rPr sz="1800" b="1" i="0">
                <a:solidFill>
                  <a:srgbClr val="CC0000"/>
                </a:solidFill>
                <a:latin typeface="Calibri"/>
              </a:rPr>
              <a:t>What I do</a:t>
            </a:r>
          </a:p>
        </p:txBody>
      </p:sp>
      <p:sp>
        <p:nvSpPr>
          <p:cNvPr id="8" name="TextBox 7"/>
          <p:cNvSpPr txBox="1"/>
          <p:nvPr/>
        </p:nvSpPr>
        <p:spPr>
          <a:xfrm>
            <a:off x="6309360" y="2506980"/>
            <a:ext cx="5486400" cy="3436620"/>
          </a:xfrm>
          <a:prstGeom prst="rect">
            <a:avLst/>
          </a:prstGeom>
          <a:noFill/>
          <a:ln>
            <a:noFill/>
          </a:ln>
        </p:spPr>
        <p:txBody>
          <a:bodyPr wrap="square" lIns="45720" rIns="45720" tIns="18288" bIns="18288">
            <a:spAutoFit/>
          </a:bodyPr>
          <a:lstStyle/>
          <a:p>
            <a:pPr algn="l" indent="-228600" marL="228600">
              <a:lnSpc>
                <a:spcPct val="120000"/>
              </a:lnSpc>
              <a:spcAft>
                <a:spcPts val="400"/>
              </a:spcAft>
              <a:buChar char="■"/>
            </a:pPr>
            <a:r>
              <a:rPr sz="1500">
                <a:solidFill>
                  <a:srgbClr val="1A1A1A"/>
                </a:solidFill>
                <a:latin typeface="Calibri"/>
              </a:rPr>
              <a:t>Talk less, watch more</a:t>
            </a:r>
          </a:p>
          <a:p>
            <a:pPr algn="l" indent="-228600" marL="228600">
              <a:lnSpc>
                <a:spcPct val="120000"/>
              </a:lnSpc>
              <a:spcAft>
                <a:spcPts val="400"/>
              </a:spcAft>
              <a:buChar char="■"/>
            </a:pPr>
            <a:r>
              <a:rPr sz="1500">
                <a:solidFill>
                  <a:srgbClr val="1A1A1A"/>
                </a:solidFill>
                <a:latin typeface="Calibri"/>
              </a:rPr>
              <a:t>Hold time on every activity</a:t>
            </a:r>
          </a:p>
          <a:p>
            <a:pPr algn="l" indent="-228600" marL="228600">
              <a:lnSpc>
                <a:spcPct val="120000"/>
              </a:lnSpc>
              <a:spcAft>
                <a:spcPts val="400"/>
              </a:spcAft>
              <a:buChar char="■"/>
            </a:pPr>
            <a:r>
              <a:rPr sz="1500">
                <a:solidFill>
                  <a:srgbClr val="1A1A1A"/>
                </a:solidFill>
                <a:latin typeface="Calibri"/>
              </a:rPr>
              <a:t>Surface patterns out loud as I see them</a:t>
            </a:r>
          </a:p>
          <a:p>
            <a:pPr algn="l" indent="-228600" marL="228600">
              <a:lnSpc>
                <a:spcPct val="120000"/>
              </a:lnSpc>
              <a:spcAft>
                <a:spcPts val="400"/>
              </a:spcAft>
              <a:buChar char="■"/>
            </a:pPr>
            <a:r>
              <a:rPr sz="1500">
                <a:solidFill>
                  <a:srgbClr val="1A1A1A"/>
                </a:solidFill>
                <a:latin typeface="Calibri"/>
              </a:rPr>
              <a:t>Refuse to fix your problem for you — coach you through it</a:t>
            </a:r>
          </a:p>
          <a:p>
            <a:pPr algn="l" indent="-228600" marL="228600">
              <a:lnSpc>
                <a:spcPct val="120000"/>
              </a:lnSpc>
              <a:spcAft>
                <a:spcPts val="400"/>
              </a:spcAft>
              <a:buChar char="■"/>
            </a:pPr>
            <a:r>
              <a:rPr sz="1500">
                <a:solidFill>
                  <a:srgbClr val="1A1A1A"/>
                </a:solidFill>
                <a:latin typeface="Calibri"/>
              </a:rPr>
              <a:t>Capture frontier findings to share back to the unit</a:t>
            </a:r>
          </a:p>
        </p:txBody>
      </p:sp>
      <p:sp>
        <p:nvSpPr>
          <p:cNvPr id="9" name="Rectangle 8"/>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0" y="6446520"/>
            <a:ext cx="12191695" cy="4114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4A4A4A"/>
                </a:solidFill>
                <a:latin typeface="Calibri"/>
              </a:rPr>
              <a:t>Module 0 · Welcome &amp; Ground Rules</a:t>
            </a:r>
          </a:p>
        </p:txBody>
      </p:sp>
      <p:sp>
        <p:nvSpPr>
          <p:cNvPr id="12" name="TextBox 11"/>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4A4A4A"/>
                </a:solidFill>
                <a:latin typeface="Calibri"/>
              </a:rPr>
              <a:t>2</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0" y="2103120"/>
            <a:ext cx="12191695" cy="2377440"/>
          </a:xfrm>
          <a:prstGeom prst="rect">
            <a:avLst/>
          </a:prstGeom>
          <a:noFill/>
          <a:ln>
            <a:noFill/>
          </a:ln>
        </p:spPr>
        <p:txBody>
          <a:bodyPr wrap="square" lIns="45720" rIns="45720" tIns="18288" bIns="18288" anchor="t">
            <a:spAutoFit/>
          </a:bodyPr>
          <a:lstStyle/>
          <a:p>
            <a:pPr algn="ctr">
              <a:lnSpc>
                <a:spcPct val="100000"/>
              </a:lnSpc>
            </a:pPr>
            <a:r>
              <a:rPr sz="18000" b="1" i="0">
                <a:solidFill>
                  <a:srgbClr val="1A1A1A"/>
                </a:solidFill>
                <a:latin typeface="Calibri"/>
              </a:rPr>
              <a:t>BREAK</a:t>
            </a:r>
          </a:p>
        </p:txBody>
      </p:sp>
      <p:sp>
        <p:nvSpPr>
          <p:cNvPr id="4" name="TextBox 3"/>
          <p:cNvSpPr txBox="1"/>
          <p:nvPr/>
        </p:nvSpPr>
        <p:spPr>
          <a:xfrm>
            <a:off x="0" y="4572000"/>
            <a:ext cx="12191695" cy="640080"/>
          </a:xfrm>
          <a:prstGeom prst="rect">
            <a:avLst/>
          </a:prstGeom>
          <a:noFill/>
          <a:ln>
            <a:noFill/>
          </a:ln>
        </p:spPr>
        <p:txBody>
          <a:bodyPr wrap="square" lIns="45720" rIns="45720" tIns="18288" bIns="18288" anchor="t">
            <a:spAutoFit/>
          </a:bodyPr>
          <a:lstStyle/>
          <a:p>
            <a:pPr algn="ctr"/>
            <a:r>
              <a:rPr sz="2800" b="1" i="0">
                <a:solidFill>
                  <a:srgbClr val="1A1A1A"/>
                </a:solidFill>
                <a:latin typeface="Calibri"/>
              </a:rPr>
              <a:t>10 minutes · back at the time on screen</a:t>
            </a:r>
          </a:p>
        </p:txBody>
      </p:sp>
      <p:sp>
        <p:nvSpPr>
          <p:cNvPr id="5" name="Rectangle 4"/>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0" y="6446520"/>
            <a:ext cx="12191695" cy="4114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4A4A4A"/>
                </a:solidFill>
                <a:latin typeface="Calibri"/>
              </a:rPr>
              <a:t>Break</a:t>
            </a:r>
          </a:p>
        </p:txBody>
      </p:sp>
      <p:sp>
        <p:nvSpPr>
          <p:cNvPr id="8" name="TextBox 7"/>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4A4A4A"/>
                </a:solidFill>
                <a:latin typeface="Calibri"/>
              </a:rPr>
              <a:t>20</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A3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914400" y="822960"/>
            <a:ext cx="10058400" cy="457200"/>
          </a:xfrm>
          <a:prstGeom prst="rect">
            <a:avLst/>
          </a:prstGeom>
          <a:noFill/>
          <a:ln>
            <a:noFill/>
          </a:ln>
        </p:spPr>
        <p:txBody>
          <a:bodyPr wrap="square" lIns="45720" rIns="45720" tIns="18288" bIns="18288" anchor="t">
            <a:spAutoFit/>
          </a:bodyPr>
          <a:lstStyle/>
          <a:p>
            <a:pPr algn="l"/>
            <a:r>
              <a:rPr sz="1800" b="1" i="0">
                <a:solidFill>
                  <a:srgbClr val="F5D130"/>
                </a:solidFill>
                <a:latin typeface="Calibri"/>
              </a:rPr>
              <a:t>MODULE 3</a:t>
            </a:r>
          </a:p>
        </p:txBody>
      </p:sp>
      <p:sp>
        <p:nvSpPr>
          <p:cNvPr id="4" name="TextBox 3"/>
          <p:cNvSpPr txBox="1"/>
          <p:nvPr/>
        </p:nvSpPr>
        <p:spPr>
          <a:xfrm>
            <a:off x="914400" y="1371600"/>
            <a:ext cx="10058400" cy="2377440"/>
          </a:xfrm>
          <a:prstGeom prst="rect">
            <a:avLst/>
          </a:prstGeom>
          <a:noFill/>
          <a:ln>
            <a:noFill/>
          </a:ln>
        </p:spPr>
        <p:txBody>
          <a:bodyPr wrap="square" lIns="45720" rIns="45720" tIns="18288" bIns="18288" anchor="t">
            <a:spAutoFit/>
          </a:bodyPr>
          <a:lstStyle/>
          <a:p>
            <a:pPr algn="l">
              <a:lnSpc>
                <a:spcPct val="100000"/>
              </a:lnSpc>
            </a:pPr>
            <a:r>
              <a:rPr sz="6400" b="1" i="0">
                <a:solidFill>
                  <a:srgbClr val="FFFFFF"/>
                </a:solidFill>
                <a:latin typeface="Calibri"/>
              </a:rPr>
              <a:t>Group debugging — real problems</a:t>
            </a:r>
          </a:p>
        </p:txBody>
      </p:sp>
      <p:sp>
        <p:nvSpPr>
          <p:cNvPr id="5" name="Rounded Rectangle 4"/>
          <p:cNvSpPr/>
          <p:nvPr/>
        </p:nvSpPr>
        <p:spPr>
          <a:xfrm>
            <a:off x="914400" y="4023360"/>
            <a:ext cx="2377440" cy="548640"/>
          </a:xfrm>
          <a:prstGeom prst="round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sz="2000" b="1">
                <a:solidFill>
                  <a:srgbClr val="1A1A1A"/>
                </a:solidFill>
                <a:latin typeface="Calibri"/>
              </a:rPr>
              <a:t>40 minutes</a:t>
            </a:r>
          </a:p>
        </p:txBody>
      </p:sp>
      <p:sp>
        <p:nvSpPr>
          <p:cNvPr id="6" name="TextBox 5"/>
          <p:cNvSpPr txBox="1"/>
          <p:nvPr/>
        </p:nvSpPr>
        <p:spPr>
          <a:xfrm>
            <a:off x="914400" y="4846320"/>
            <a:ext cx="10241280" cy="1371600"/>
          </a:xfrm>
          <a:prstGeom prst="rect">
            <a:avLst/>
          </a:prstGeom>
          <a:noFill/>
          <a:ln>
            <a:noFill/>
          </a:ln>
        </p:spPr>
        <p:txBody>
          <a:bodyPr wrap="square" lIns="45720" rIns="45720" tIns="18288" bIns="18288" anchor="t">
            <a:spAutoFit/>
          </a:bodyPr>
          <a:lstStyle/>
          <a:p>
            <a:pPr algn="l">
              <a:lnSpc>
                <a:spcPct val="130000"/>
              </a:lnSpc>
            </a:pPr>
            <a:r>
              <a:rPr sz="2000" b="0" i="0">
                <a:solidFill>
                  <a:srgbClr val="FFF5F5"/>
                </a:solidFill>
                <a:latin typeface="Calibri Light"/>
              </a:rPr>
              <a:t>You brought broken tools. We’re going to fix the diagnostic pattern, not the tool. 5 problems · 7 minutes each.</a:t>
            </a:r>
          </a:p>
        </p:txBody>
      </p:sp>
      <p:sp>
        <p:nvSpPr>
          <p:cNvPr id="7" name="Rectangle 6"/>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F0F0F0"/>
                </a:solidFill>
                <a:latin typeface="Calibri"/>
              </a:rPr>
              <a:t>Module 3 · Debugging</a:t>
            </a:r>
          </a:p>
        </p:txBody>
      </p:sp>
      <p:sp>
        <p:nvSpPr>
          <p:cNvPr id="9" name="TextBox 8"/>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F0F0F0"/>
                </a:solidFill>
                <a:latin typeface="Calibri"/>
              </a:rPr>
              <a:t>21</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155680" cy="640080"/>
          </a:xfrm>
          <a:prstGeom prst="rect">
            <a:avLst/>
          </a:prstGeom>
          <a:noFill/>
          <a:ln>
            <a:noFill/>
          </a:ln>
        </p:spPr>
        <p:txBody>
          <a:bodyPr wrap="square" lIns="45720" rIns="45720" tIns="18288" bIns="18288" anchor="t">
            <a:spAutoFit/>
          </a:bodyPr>
          <a:lstStyle/>
          <a:p>
            <a:pPr algn="l"/>
            <a:r>
              <a:rPr sz="3000" b="1" i="0">
                <a:solidFill>
                  <a:srgbClr val="1A1A1A"/>
                </a:solidFill>
                <a:latin typeface="Calibri"/>
              </a:rPr>
              <a:t>Debugging clinic protocol</a:t>
            </a:r>
          </a:p>
        </p:txBody>
      </p:sp>
      <p:sp>
        <p:nvSpPr>
          <p:cNvPr id="4" name="TextBox 3"/>
          <p:cNvSpPr txBox="1"/>
          <p:nvPr/>
        </p:nvSpPr>
        <p:spPr>
          <a:xfrm>
            <a:off x="548640" y="1051560"/>
            <a:ext cx="11155680" cy="365760"/>
          </a:xfrm>
          <a:prstGeom prst="rect">
            <a:avLst/>
          </a:prstGeom>
          <a:noFill/>
          <a:ln>
            <a:noFill/>
          </a:ln>
        </p:spPr>
        <p:txBody>
          <a:bodyPr wrap="square" lIns="45720" rIns="45720" tIns="18288" bIns="18288" anchor="t">
            <a:spAutoFit/>
          </a:bodyPr>
          <a:lstStyle/>
          <a:p>
            <a:pPr algn="l"/>
            <a:r>
              <a:rPr sz="1400" b="0" i="1">
                <a:solidFill>
                  <a:srgbClr val="6E6E6E"/>
                </a:solidFill>
                <a:latin typeface="Calibri Light"/>
              </a:rPr>
              <a:t>Same four steps for every problem · 7 minutes total · this slide stays up</a:t>
            </a:r>
          </a:p>
        </p:txBody>
      </p:sp>
      <p:sp>
        <p:nvSpPr>
          <p:cNvPr id="5" name="Rectangle 4"/>
          <p:cNvSpPr/>
          <p:nvPr/>
        </p:nvSpPr>
        <p:spPr>
          <a:xfrm>
            <a:off x="548640" y="1508760"/>
            <a:ext cx="5486400" cy="22860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548640" y="1508760"/>
            <a:ext cx="91440" cy="22860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1618488"/>
            <a:ext cx="5120640" cy="292608"/>
          </a:xfrm>
          <a:prstGeom prst="rect">
            <a:avLst/>
          </a:prstGeom>
          <a:noFill/>
          <a:ln>
            <a:noFill/>
          </a:ln>
        </p:spPr>
        <p:txBody>
          <a:bodyPr wrap="square" lIns="45720" rIns="45720" tIns="18288" bIns="18288" anchor="t">
            <a:spAutoFit/>
          </a:bodyPr>
          <a:lstStyle/>
          <a:p>
            <a:pPr algn="l"/>
            <a:r>
              <a:rPr sz="1100" b="1" i="0">
                <a:solidFill>
                  <a:srgbClr val="CC0000"/>
                </a:solidFill>
                <a:latin typeface="Calibri"/>
              </a:rPr>
              <a:t>STEP 1 · 2 MIN</a:t>
            </a:r>
          </a:p>
        </p:txBody>
      </p:sp>
      <p:sp>
        <p:nvSpPr>
          <p:cNvPr id="8" name="TextBox 7"/>
          <p:cNvSpPr txBox="1"/>
          <p:nvPr/>
        </p:nvSpPr>
        <p:spPr>
          <a:xfrm>
            <a:off x="777240" y="1892808"/>
            <a:ext cx="5120640" cy="411480"/>
          </a:xfrm>
          <a:prstGeom prst="rect">
            <a:avLst/>
          </a:prstGeom>
          <a:noFill/>
          <a:ln>
            <a:noFill/>
          </a:ln>
        </p:spPr>
        <p:txBody>
          <a:bodyPr wrap="square" lIns="45720" rIns="45720" tIns="18288" bIns="18288" anchor="t">
            <a:spAutoFit/>
          </a:bodyPr>
          <a:lstStyle/>
          <a:p>
            <a:pPr algn="l"/>
            <a:r>
              <a:rPr sz="1800" b="1" i="0">
                <a:solidFill>
                  <a:srgbClr val="1A1A1A"/>
                </a:solidFill>
                <a:latin typeface="Calibri"/>
              </a:rPr>
              <a:t>Student presents</a:t>
            </a:r>
          </a:p>
        </p:txBody>
      </p:sp>
      <p:sp>
        <p:nvSpPr>
          <p:cNvPr id="9" name="TextBox 8"/>
          <p:cNvSpPr txBox="1"/>
          <p:nvPr/>
        </p:nvSpPr>
        <p:spPr>
          <a:xfrm>
            <a:off x="777240" y="2350008"/>
            <a:ext cx="5120640" cy="1325880"/>
          </a:xfrm>
          <a:prstGeom prst="rect">
            <a:avLst/>
          </a:prstGeom>
          <a:noFill/>
          <a:ln>
            <a:noFill/>
          </a:ln>
        </p:spPr>
        <p:txBody>
          <a:bodyPr wrap="square" lIns="45720" rIns="45720" tIns="18288" bIns="18288" anchor="t">
            <a:spAutoFit/>
          </a:bodyPr>
          <a:lstStyle/>
          <a:p>
            <a:pPr algn="l">
              <a:lnSpc>
                <a:spcPct val="130000"/>
              </a:lnSpc>
            </a:pPr>
            <a:r>
              <a:rPr sz="1200" b="0" i="0">
                <a:solidFill>
                  <a:srgbClr val="4A4A4A"/>
                </a:solidFill>
                <a:latin typeface="Calibri"/>
              </a:rPr>
              <a:t>Format: “Expected behavior … Actual behavior … Steps I’ve already taken.” No story-telling. No theories. Just those three lines.</a:t>
            </a:r>
          </a:p>
        </p:txBody>
      </p:sp>
      <p:sp>
        <p:nvSpPr>
          <p:cNvPr id="10" name="Rectangle 9"/>
          <p:cNvSpPr/>
          <p:nvPr/>
        </p:nvSpPr>
        <p:spPr>
          <a:xfrm>
            <a:off x="6217920" y="1508760"/>
            <a:ext cx="5486400" cy="22860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6217920" y="1508760"/>
            <a:ext cx="91440" cy="22860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446520" y="1618488"/>
            <a:ext cx="5120640" cy="292608"/>
          </a:xfrm>
          <a:prstGeom prst="rect">
            <a:avLst/>
          </a:prstGeom>
          <a:noFill/>
          <a:ln>
            <a:noFill/>
          </a:ln>
        </p:spPr>
        <p:txBody>
          <a:bodyPr wrap="square" lIns="45720" rIns="45720" tIns="18288" bIns="18288" anchor="t">
            <a:spAutoFit/>
          </a:bodyPr>
          <a:lstStyle/>
          <a:p>
            <a:pPr algn="l"/>
            <a:r>
              <a:rPr sz="1100" b="1" i="0">
                <a:solidFill>
                  <a:srgbClr val="CC0000"/>
                </a:solidFill>
                <a:latin typeface="Calibri"/>
              </a:rPr>
              <a:t>STEP 2 · 3 MIN</a:t>
            </a:r>
          </a:p>
        </p:txBody>
      </p:sp>
      <p:sp>
        <p:nvSpPr>
          <p:cNvPr id="13" name="TextBox 12"/>
          <p:cNvSpPr txBox="1"/>
          <p:nvPr/>
        </p:nvSpPr>
        <p:spPr>
          <a:xfrm>
            <a:off x="6446520" y="1892808"/>
            <a:ext cx="5120640" cy="411480"/>
          </a:xfrm>
          <a:prstGeom prst="rect">
            <a:avLst/>
          </a:prstGeom>
          <a:noFill/>
          <a:ln>
            <a:noFill/>
          </a:ln>
        </p:spPr>
        <p:txBody>
          <a:bodyPr wrap="square" lIns="45720" rIns="45720" tIns="18288" bIns="18288" anchor="t">
            <a:spAutoFit/>
          </a:bodyPr>
          <a:lstStyle/>
          <a:p>
            <a:pPr algn="l"/>
            <a:r>
              <a:rPr sz="1800" b="1" i="0">
                <a:solidFill>
                  <a:srgbClr val="1A1A1A"/>
                </a:solidFill>
                <a:latin typeface="Calibri"/>
              </a:rPr>
              <a:t>Group diagnosis</a:t>
            </a:r>
          </a:p>
        </p:txBody>
      </p:sp>
      <p:sp>
        <p:nvSpPr>
          <p:cNvPr id="14" name="TextBox 13"/>
          <p:cNvSpPr txBox="1"/>
          <p:nvPr/>
        </p:nvSpPr>
        <p:spPr>
          <a:xfrm>
            <a:off x="6446520" y="2350008"/>
            <a:ext cx="5120640" cy="1325880"/>
          </a:xfrm>
          <a:prstGeom prst="rect">
            <a:avLst/>
          </a:prstGeom>
          <a:noFill/>
          <a:ln>
            <a:noFill/>
          </a:ln>
        </p:spPr>
        <p:txBody>
          <a:bodyPr wrap="square" lIns="45720" rIns="45720" tIns="18288" bIns="18288" anchor="t">
            <a:spAutoFit/>
          </a:bodyPr>
          <a:lstStyle/>
          <a:p>
            <a:pPr algn="l">
              <a:lnSpc>
                <a:spcPct val="130000"/>
              </a:lnSpc>
            </a:pPr>
            <a:r>
              <a:rPr sz="1200" b="0" i="0">
                <a:solidFill>
                  <a:srgbClr val="4A4A4A"/>
                </a:solidFill>
                <a:latin typeface="Calibri"/>
              </a:rPr>
              <a:t>Group asks clarifying questions and proposes hypotheses. I’ll prompt: data or logic? input or output? Have we seen this pattern before?</a:t>
            </a:r>
          </a:p>
        </p:txBody>
      </p:sp>
      <p:sp>
        <p:nvSpPr>
          <p:cNvPr id="15" name="Rectangle 14"/>
          <p:cNvSpPr/>
          <p:nvPr/>
        </p:nvSpPr>
        <p:spPr>
          <a:xfrm>
            <a:off x="548640" y="3977640"/>
            <a:ext cx="5486400" cy="22860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548640" y="3977640"/>
            <a:ext cx="91440" cy="22860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777240" y="4087368"/>
            <a:ext cx="5120640" cy="292608"/>
          </a:xfrm>
          <a:prstGeom prst="rect">
            <a:avLst/>
          </a:prstGeom>
          <a:noFill/>
          <a:ln>
            <a:noFill/>
          </a:ln>
        </p:spPr>
        <p:txBody>
          <a:bodyPr wrap="square" lIns="45720" rIns="45720" tIns="18288" bIns="18288" anchor="t">
            <a:spAutoFit/>
          </a:bodyPr>
          <a:lstStyle/>
          <a:p>
            <a:pPr algn="l"/>
            <a:r>
              <a:rPr sz="1100" b="1" i="0">
                <a:solidFill>
                  <a:srgbClr val="CC0000"/>
                </a:solidFill>
                <a:latin typeface="Calibri"/>
              </a:rPr>
              <a:t>STEP 3 · 2 MIN</a:t>
            </a:r>
          </a:p>
        </p:txBody>
      </p:sp>
      <p:sp>
        <p:nvSpPr>
          <p:cNvPr id="18" name="TextBox 17"/>
          <p:cNvSpPr txBox="1"/>
          <p:nvPr/>
        </p:nvSpPr>
        <p:spPr>
          <a:xfrm>
            <a:off x="777240" y="4361688"/>
            <a:ext cx="5120640" cy="411480"/>
          </a:xfrm>
          <a:prstGeom prst="rect">
            <a:avLst/>
          </a:prstGeom>
          <a:noFill/>
          <a:ln>
            <a:noFill/>
          </a:ln>
        </p:spPr>
        <p:txBody>
          <a:bodyPr wrap="square" lIns="45720" rIns="45720" tIns="18288" bIns="18288" anchor="t">
            <a:spAutoFit/>
          </a:bodyPr>
          <a:lstStyle/>
          <a:p>
            <a:pPr algn="l"/>
            <a:r>
              <a:rPr sz="1800" b="1" i="0">
                <a:solidFill>
                  <a:srgbClr val="1A1A1A"/>
                </a:solidFill>
                <a:latin typeface="Calibri"/>
              </a:rPr>
              <a:t>Instructor synthesis</a:t>
            </a:r>
          </a:p>
        </p:txBody>
      </p:sp>
      <p:sp>
        <p:nvSpPr>
          <p:cNvPr id="19" name="TextBox 18"/>
          <p:cNvSpPr txBox="1"/>
          <p:nvPr/>
        </p:nvSpPr>
        <p:spPr>
          <a:xfrm>
            <a:off x="777240" y="4818888"/>
            <a:ext cx="5120640" cy="1325880"/>
          </a:xfrm>
          <a:prstGeom prst="rect">
            <a:avLst/>
          </a:prstGeom>
          <a:noFill/>
          <a:ln>
            <a:noFill/>
          </a:ln>
        </p:spPr>
        <p:txBody>
          <a:bodyPr wrap="square" lIns="45720" rIns="45720" tIns="18288" bIns="18288" anchor="t">
            <a:spAutoFit/>
          </a:bodyPr>
          <a:lstStyle/>
          <a:p>
            <a:pPr algn="l">
              <a:lnSpc>
                <a:spcPct val="130000"/>
              </a:lnSpc>
            </a:pPr>
            <a:r>
              <a:rPr sz="1200" b="0" i="0">
                <a:solidFill>
                  <a:srgbClr val="4A4A4A"/>
                </a:solidFill>
                <a:latin typeface="Calibri"/>
              </a:rPr>
              <a:t>I name the root cause category — frontier limitation, missing context, wrong assumption, integration failure, data quality — and how to approach the fix.</a:t>
            </a:r>
          </a:p>
        </p:txBody>
      </p:sp>
      <p:sp>
        <p:nvSpPr>
          <p:cNvPr id="20" name="Rectangle 19"/>
          <p:cNvSpPr/>
          <p:nvPr/>
        </p:nvSpPr>
        <p:spPr>
          <a:xfrm>
            <a:off x="6217920" y="3977640"/>
            <a:ext cx="5486400" cy="22860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6217920" y="3977640"/>
            <a:ext cx="91440" cy="22860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6446520" y="4087368"/>
            <a:ext cx="5120640" cy="292608"/>
          </a:xfrm>
          <a:prstGeom prst="rect">
            <a:avLst/>
          </a:prstGeom>
          <a:noFill/>
          <a:ln>
            <a:noFill/>
          </a:ln>
        </p:spPr>
        <p:txBody>
          <a:bodyPr wrap="square" lIns="45720" rIns="45720" tIns="18288" bIns="18288" anchor="t">
            <a:spAutoFit/>
          </a:bodyPr>
          <a:lstStyle/>
          <a:p>
            <a:pPr algn="l"/>
            <a:r>
              <a:rPr sz="1100" b="1" i="0">
                <a:solidFill>
                  <a:srgbClr val="CC0000"/>
                </a:solidFill>
                <a:latin typeface="Calibri"/>
              </a:rPr>
              <a:t>STEP 4 · IN CHAT</a:t>
            </a:r>
          </a:p>
        </p:txBody>
      </p:sp>
      <p:sp>
        <p:nvSpPr>
          <p:cNvPr id="23" name="TextBox 22"/>
          <p:cNvSpPr txBox="1"/>
          <p:nvPr/>
        </p:nvSpPr>
        <p:spPr>
          <a:xfrm>
            <a:off x="6446520" y="4361688"/>
            <a:ext cx="5120640" cy="411480"/>
          </a:xfrm>
          <a:prstGeom prst="rect">
            <a:avLst/>
          </a:prstGeom>
          <a:noFill/>
          <a:ln>
            <a:noFill/>
          </a:ln>
        </p:spPr>
        <p:txBody>
          <a:bodyPr wrap="square" lIns="45720" rIns="45720" tIns="18288" bIns="18288" anchor="t">
            <a:spAutoFit/>
          </a:bodyPr>
          <a:lstStyle/>
          <a:p>
            <a:pPr algn="l"/>
            <a:r>
              <a:rPr sz="1800" b="1" i="0">
                <a:solidFill>
                  <a:srgbClr val="1A1A1A"/>
                </a:solidFill>
                <a:latin typeface="Calibri"/>
              </a:rPr>
              <a:t>Document the pattern</a:t>
            </a:r>
          </a:p>
        </p:txBody>
      </p:sp>
      <p:sp>
        <p:nvSpPr>
          <p:cNvPr id="24" name="TextBox 23"/>
          <p:cNvSpPr txBox="1"/>
          <p:nvPr/>
        </p:nvSpPr>
        <p:spPr>
          <a:xfrm>
            <a:off x="6446520" y="4818888"/>
            <a:ext cx="5120640" cy="1325880"/>
          </a:xfrm>
          <a:prstGeom prst="rect">
            <a:avLst/>
          </a:prstGeom>
          <a:noFill/>
          <a:ln>
            <a:noFill/>
          </a:ln>
        </p:spPr>
        <p:txBody>
          <a:bodyPr wrap="square" lIns="45720" rIns="45720" tIns="18288" bIns="18288" anchor="t">
            <a:spAutoFit/>
          </a:bodyPr>
          <a:lstStyle/>
          <a:p>
            <a:pPr algn="l">
              <a:lnSpc>
                <a:spcPct val="130000"/>
              </a:lnSpc>
            </a:pPr>
            <a:r>
              <a:rPr sz="1200" b="0" i="0">
                <a:solidFill>
                  <a:srgbClr val="4A4A4A"/>
                </a:solidFill>
                <a:latin typeface="Calibri"/>
              </a:rPr>
              <a:t>The failure case goes on the collective frontier map — even if we didn’t fully fix it. The pattern is the deliverable, not the fix.</a:t>
            </a:r>
          </a:p>
        </p:txBody>
      </p:sp>
      <p:sp>
        <p:nvSpPr>
          <p:cNvPr id="25" name="Rectangle 24"/>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Rectangle 25"/>
          <p:cNvSpPr/>
          <p:nvPr/>
        </p:nvSpPr>
        <p:spPr>
          <a:xfrm>
            <a:off x="0" y="6446520"/>
            <a:ext cx="12191695" cy="4114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4A4A4A"/>
                </a:solidFill>
                <a:latin typeface="Calibri"/>
              </a:rPr>
              <a:t>Module 3 · Clinic Protocol</a:t>
            </a:r>
          </a:p>
        </p:txBody>
      </p:sp>
      <p:sp>
        <p:nvSpPr>
          <p:cNvPr id="28" name="TextBox 27"/>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4A4A4A"/>
                </a:solidFill>
                <a:latin typeface="Calibri"/>
              </a:rPr>
              <a:t>22</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155680" cy="640080"/>
          </a:xfrm>
          <a:prstGeom prst="rect">
            <a:avLst/>
          </a:prstGeom>
          <a:noFill/>
          <a:ln>
            <a:noFill/>
          </a:ln>
        </p:spPr>
        <p:txBody>
          <a:bodyPr wrap="square" lIns="45720" rIns="45720" tIns="18288" bIns="18288" anchor="t">
            <a:spAutoFit/>
          </a:bodyPr>
          <a:lstStyle/>
          <a:p>
            <a:pPr algn="l"/>
            <a:r>
              <a:rPr sz="3000" b="1" i="0">
                <a:solidFill>
                  <a:srgbClr val="1A1A1A"/>
                </a:solidFill>
                <a:latin typeface="Calibri"/>
              </a:rPr>
              <a:t>Facilitation rules — for the room and for me</a:t>
            </a:r>
          </a:p>
        </p:txBody>
      </p:sp>
      <p:sp>
        <p:nvSpPr>
          <p:cNvPr id="4" name="TextBox 3"/>
          <p:cNvSpPr txBox="1"/>
          <p:nvPr/>
        </p:nvSpPr>
        <p:spPr>
          <a:xfrm>
            <a:off x="548640" y="1051560"/>
            <a:ext cx="11155680" cy="365760"/>
          </a:xfrm>
          <a:prstGeom prst="rect">
            <a:avLst/>
          </a:prstGeom>
          <a:noFill/>
          <a:ln>
            <a:noFill/>
          </a:ln>
        </p:spPr>
        <p:txBody>
          <a:bodyPr wrap="square" lIns="45720" rIns="45720" tIns="18288" bIns="18288" anchor="t">
            <a:spAutoFit/>
          </a:bodyPr>
          <a:lstStyle/>
          <a:p>
            <a:pPr algn="l"/>
            <a:r>
              <a:rPr sz="1400" b="0" i="1">
                <a:solidFill>
                  <a:srgbClr val="6E6E6E"/>
                </a:solidFill>
                <a:latin typeface="Calibri Light"/>
              </a:rPr>
              <a:t>When someone shares a real problem · how to keep it inclusive · when to cut it</a:t>
            </a:r>
          </a:p>
        </p:txBody>
      </p:sp>
      <p:sp>
        <p:nvSpPr>
          <p:cNvPr id="5" name="Rectangle 4"/>
          <p:cNvSpPr/>
          <p:nvPr/>
        </p:nvSpPr>
        <p:spPr>
          <a:xfrm>
            <a:off x="548640" y="1554480"/>
            <a:ext cx="3596640" cy="47548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548640" y="1554480"/>
            <a:ext cx="3596640"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31520" y="1719072"/>
            <a:ext cx="3230880" cy="457200"/>
          </a:xfrm>
          <a:prstGeom prst="rect">
            <a:avLst/>
          </a:prstGeom>
          <a:noFill/>
          <a:ln>
            <a:noFill/>
          </a:ln>
        </p:spPr>
        <p:txBody>
          <a:bodyPr wrap="square" lIns="45720" rIns="45720" tIns="18288" bIns="18288" anchor="t">
            <a:spAutoFit/>
          </a:bodyPr>
          <a:lstStyle/>
          <a:p>
            <a:pPr algn="l"/>
            <a:r>
              <a:rPr sz="1300" b="1" i="0">
                <a:solidFill>
                  <a:srgbClr val="CC0000"/>
                </a:solidFill>
                <a:latin typeface="Calibri"/>
              </a:rPr>
              <a:t>MAKE IT SAFE TO SHARE</a:t>
            </a:r>
          </a:p>
        </p:txBody>
      </p:sp>
      <p:sp>
        <p:nvSpPr>
          <p:cNvPr id="8" name="TextBox 7"/>
          <p:cNvSpPr txBox="1"/>
          <p:nvPr/>
        </p:nvSpPr>
        <p:spPr>
          <a:xfrm>
            <a:off x="731520" y="2194560"/>
            <a:ext cx="3230880" cy="3977640"/>
          </a:xfrm>
          <a:prstGeom prst="rect">
            <a:avLst/>
          </a:prstGeom>
          <a:noFill/>
          <a:ln>
            <a:noFill/>
          </a:ln>
        </p:spPr>
        <p:txBody>
          <a:bodyPr wrap="square" lIns="45720" rIns="45720" tIns="18288" bIns="18288">
            <a:spAutoFit/>
          </a:bodyPr>
          <a:lstStyle/>
          <a:p>
            <a:pPr algn="l" indent="-228600" marL="228600">
              <a:lnSpc>
                <a:spcPct val="125000"/>
              </a:lnSpc>
              <a:spcAft>
                <a:spcPts val="400"/>
              </a:spcAft>
              <a:buChar char="■"/>
            </a:pPr>
            <a:r>
              <a:rPr sz="1100">
                <a:solidFill>
                  <a:srgbClr val="1A1A1A"/>
                </a:solidFill>
                <a:latin typeface="Calibri"/>
              </a:rPr>
              <a:t>Praise the broken tool out loud — this is the most useful thing you brought.</a:t>
            </a:r>
          </a:p>
          <a:p>
            <a:pPr algn="l" indent="-228600" marL="228600">
              <a:lnSpc>
                <a:spcPct val="125000"/>
              </a:lnSpc>
              <a:spcAft>
                <a:spcPts val="400"/>
              </a:spcAft>
              <a:buChar char="■"/>
            </a:pPr>
            <a:r>
              <a:rPr sz="1100">
                <a:solidFill>
                  <a:srgbClr val="1A1A1A"/>
                </a:solidFill>
                <a:latin typeface="Calibri"/>
              </a:rPr>
              <a:t>Never let “you should have known” into the chat.</a:t>
            </a:r>
          </a:p>
          <a:p>
            <a:pPr algn="l" indent="-228600" marL="228600">
              <a:lnSpc>
                <a:spcPct val="125000"/>
              </a:lnSpc>
              <a:spcAft>
                <a:spcPts val="400"/>
              </a:spcAft>
              <a:buChar char="■"/>
            </a:pPr>
            <a:r>
              <a:rPr sz="1100">
                <a:solidFill>
                  <a:srgbClr val="1A1A1A"/>
                </a:solidFill>
                <a:latin typeface="Calibri"/>
              </a:rPr>
              <a:t>Reframe blame as pattern: “That’s a context-gap pattern, not a you-pattern.”</a:t>
            </a:r>
          </a:p>
          <a:p>
            <a:pPr algn="l" indent="-228600" marL="228600">
              <a:lnSpc>
                <a:spcPct val="125000"/>
              </a:lnSpc>
              <a:spcAft>
                <a:spcPts val="400"/>
              </a:spcAft>
              <a:buChar char="■"/>
            </a:pPr>
            <a:r>
              <a:rPr sz="1100">
                <a:solidFill>
                  <a:srgbClr val="1A1A1A"/>
                </a:solidFill>
                <a:latin typeface="Calibri"/>
              </a:rPr>
              <a:t>Ask the presenter what kind of help they want before the group jumps in.</a:t>
            </a:r>
          </a:p>
        </p:txBody>
      </p:sp>
      <p:sp>
        <p:nvSpPr>
          <p:cNvPr id="9" name="Rectangle 8"/>
          <p:cNvSpPr/>
          <p:nvPr/>
        </p:nvSpPr>
        <p:spPr>
          <a:xfrm>
            <a:off x="4328160" y="1554480"/>
            <a:ext cx="3596640" cy="47548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4328160" y="1554480"/>
            <a:ext cx="3596640"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11040" y="1719072"/>
            <a:ext cx="3230880" cy="457200"/>
          </a:xfrm>
          <a:prstGeom prst="rect">
            <a:avLst/>
          </a:prstGeom>
          <a:noFill/>
          <a:ln>
            <a:noFill/>
          </a:ln>
        </p:spPr>
        <p:txBody>
          <a:bodyPr wrap="square" lIns="45720" rIns="45720" tIns="18288" bIns="18288" anchor="t">
            <a:spAutoFit/>
          </a:bodyPr>
          <a:lstStyle/>
          <a:p>
            <a:pPr algn="l"/>
            <a:r>
              <a:rPr sz="1300" b="1" i="0">
                <a:solidFill>
                  <a:srgbClr val="CC0000"/>
                </a:solidFill>
                <a:latin typeface="Calibri"/>
              </a:rPr>
              <a:t>KEEP IT INCLUSIVE</a:t>
            </a:r>
          </a:p>
        </p:txBody>
      </p:sp>
      <p:sp>
        <p:nvSpPr>
          <p:cNvPr id="12" name="TextBox 11"/>
          <p:cNvSpPr txBox="1"/>
          <p:nvPr/>
        </p:nvSpPr>
        <p:spPr>
          <a:xfrm>
            <a:off x="4511040" y="2194560"/>
            <a:ext cx="3230880" cy="3977640"/>
          </a:xfrm>
          <a:prstGeom prst="rect">
            <a:avLst/>
          </a:prstGeom>
          <a:noFill/>
          <a:ln>
            <a:noFill/>
          </a:ln>
        </p:spPr>
        <p:txBody>
          <a:bodyPr wrap="square" lIns="45720" rIns="45720" tIns="18288" bIns="18288">
            <a:spAutoFit/>
          </a:bodyPr>
          <a:lstStyle/>
          <a:p>
            <a:pPr algn="l" indent="-228600" marL="228600">
              <a:lnSpc>
                <a:spcPct val="125000"/>
              </a:lnSpc>
              <a:spcAft>
                <a:spcPts val="400"/>
              </a:spcAft>
              <a:buChar char="■"/>
            </a:pPr>
            <a:r>
              <a:rPr sz="1100">
                <a:solidFill>
                  <a:srgbClr val="1A1A1A"/>
                </a:solidFill>
                <a:latin typeface="Calibri"/>
              </a:rPr>
              <a:t>Call on different people each round — not just the loudest hand.</a:t>
            </a:r>
          </a:p>
          <a:p>
            <a:pPr algn="l" indent="-228600" marL="228600">
              <a:lnSpc>
                <a:spcPct val="125000"/>
              </a:lnSpc>
              <a:spcAft>
                <a:spcPts val="400"/>
              </a:spcAft>
              <a:buChar char="■"/>
            </a:pPr>
            <a:r>
              <a:rPr sz="1100">
                <a:solidFill>
                  <a:srgbClr val="1A1A1A"/>
                </a:solidFill>
                <a:latin typeface="Calibri"/>
              </a:rPr>
              <a:t>Quiet folks: invite them by name for clarifying questions, not solutions.</a:t>
            </a:r>
          </a:p>
          <a:p>
            <a:pPr algn="l" indent="-228600" marL="228600">
              <a:lnSpc>
                <a:spcPct val="125000"/>
              </a:lnSpc>
              <a:spcAft>
                <a:spcPts val="400"/>
              </a:spcAft>
              <a:buChar char="■"/>
            </a:pPr>
            <a:r>
              <a:rPr sz="1100">
                <a:solidFill>
                  <a:srgbClr val="1A1A1A"/>
                </a:solidFill>
                <a:latin typeface="Calibri"/>
              </a:rPr>
              <a:t>Run hypotheses in chat in parallel with voice — gives introverts a lane.</a:t>
            </a:r>
          </a:p>
          <a:p>
            <a:pPr algn="l" indent="-228600" marL="228600">
              <a:lnSpc>
                <a:spcPct val="125000"/>
              </a:lnSpc>
              <a:spcAft>
                <a:spcPts val="400"/>
              </a:spcAft>
              <a:buChar char="■"/>
            </a:pPr>
            <a:r>
              <a:rPr sz="1100">
                <a:solidFill>
                  <a:srgbClr val="1A1A1A"/>
                </a:solidFill>
                <a:latin typeface="Calibri"/>
              </a:rPr>
              <a:t>Two-question max per group member per problem.</a:t>
            </a:r>
          </a:p>
        </p:txBody>
      </p:sp>
      <p:sp>
        <p:nvSpPr>
          <p:cNvPr id="13" name="Rectangle 12"/>
          <p:cNvSpPr/>
          <p:nvPr/>
        </p:nvSpPr>
        <p:spPr>
          <a:xfrm>
            <a:off x="8107680" y="1554480"/>
            <a:ext cx="3596640" cy="47548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8107680" y="1554480"/>
            <a:ext cx="3596640" cy="73152"/>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8290560" y="1719072"/>
            <a:ext cx="3230880" cy="457200"/>
          </a:xfrm>
          <a:prstGeom prst="rect">
            <a:avLst/>
          </a:prstGeom>
          <a:noFill/>
          <a:ln>
            <a:noFill/>
          </a:ln>
        </p:spPr>
        <p:txBody>
          <a:bodyPr wrap="square" lIns="45720" rIns="45720" tIns="18288" bIns="18288" anchor="t">
            <a:spAutoFit/>
          </a:bodyPr>
          <a:lstStyle/>
          <a:p>
            <a:pPr algn="l"/>
            <a:r>
              <a:rPr sz="1300" b="1" i="0">
                <a:solidFill>
                  <a:srgbClr val="CC0000"/>
                </a:solidFill>
                <a:latin typeface="Calibri"/>
              </a:rPr>
              <a:t>WHEN TO MOVE ON</a:t>
            </a:r>
          </a:p>
        </p:txBody>
      </p:sp>
      <p:sp>
        <p:nvSpPr>
          <p:cNvPr id="16" name="TextBox 15"/>
          <p:cNvSpPr txBox="1"/>
          <p:nvPr/>
        </p:nvSpPr>
        <p:spPr>
          <a:xfrm>
            <a:off x="8290560" y="2194560"/>
            <a:ext cx="3230880" cy="3977640"/>
          </a:xfrm>
          <a:prstGeom prst="rect">
            <a:avLst/>
          </a:prstGeom>
          <a:noFill/>
          <a:ln>
            <a:noFill/>
          </a:ln>
        </p:spPr>
        <p:txBody>
          <a:bodyPr wrap="square" lIns="45720" rIns="45720" tIns="18288" bIns="18288">
            <a:spAutoFit/>
          </a:bodyPr>
          <a:lstStyle/>
          <a:p>
            <a:pPr algn="l" indent="-228600" marL="228600">
              <a:lnSpc>
                <a:spcPct val="125000"/>
              </a:lnSpc>
              <a:spcAft>
                <a:spcPts val="400"/>
              </a:spcAft>
              <a:buChar char="■"/>
            </a:pPr>
            <a:r>
              <a:rPr sz="1100">
                <a:solidFill>
                  <a:srgbClr val="1A1A1A"/>
                </a:solidFill>
                <a:latin typeface="Calibri"/>
              </a:rPr>
              <a:t>Hard stop at 7 minutes. Set a visible timer.</a:t>
            </a:r>
          </a:p>
          <a:p>
            <a:pPr algn="l" indent="-228600" marL="228600">
              <a:lnSpc>
                <a:spcPct val="125000"/>
              </a:lnSpc>
              <a:spcAft>
                <a:spcPts val="400"/>
              </a:spcAft>
              <a:buChar char="■"/>
            </a:pPr>
            <a:r>
              <a:rPr sz="1100">
                <a:solidFill>
                  <a:srgbClr val="1A1A1A"/>
                </a:solidFill>
                <a:latin typeface="Calibri"/>
              </a:rPr>
              <a:t>If we name the root-cause category, that’s a win — even unfixed.</a:t>
            </a:r>
          </a:p>
          <a:p>
            <a:pPr algn="l" indent="-228600" marL="228600">
              <a:lnSpc>
                <a:spcPct val="125000"/>
              </a:lnSpc>
              <a:spcAft>
                <a:spcPts val="400"/>
              </a:spcAft>
              <a:buChar char="■"/>
            </a:pPr>
            <a:r>
              <a:rPr sz="1100">
                <a:solidFill>
                  <a:srgbClr val="1A1A1A"/>
                </a:solidFill>
                <a:latin typeface="Calibri"/>
              </a:rPr>
              <a:t>If the group is rabbit-holing on syntax, I cut it: “Pattern named, post fix in chat after class.”</a:t>
            </a:r>
          </a:p>
          <a:p>
            <a:pPr algn="l" indent="-228600" marL="228600">
              <a:lnSpc>
                <a:spcPct val="125000"/>
              </a:lnSpc>
              <a:spcAft>
                <a:spcPts val="400"/>
              </a:spcAft>
              <a:buChar char="■"/>
            </a:pPr>
            <a:r>
              <a:rPr sz="1100">
                <a:solidFill>
                  <a:srgbClr val="1A1A1A"/>
                </a:solidFill>
                <a:latin typeface="Calibri"/>
              </a:rPr>
              <a:t>Aim for 5 problems in 35 minutes. Save 5 minutes for synthesis.</a:t>
            </a:r>
          </a:p>
        </p:txBody>
      </p:sp>
      <p:sp>
        <p:nvSpPr>
          <p:cNvPr id="17" name="Rectangle 16"/>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0" y="6446520"/>
            <a:ext cx="12191695" cy="4114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4A4A4A"/>
                </a:solidFill>
                <a:latin typeface="Calibri"/>
              </a:rPr>
              <a:t>Module 3 · Facilitation</a:t>
            </a:r>
          </a:p>
        </p:txBody>
      </p:sp>
      <p:sp>
        <p:nvSpPr>
          <p:cNvPr id="20" name="TextBox 19"/>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4A4A4A"/>
                </a:solidFill>
                <a:latin typeface="Calibri"/>
              </a:rPr>
              <a:t>23</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155680" cy="964692"/>
          </a:xfrm>
          <a:prstGeom prst="rect">
            <a:avLst/>
          </a:prstGeom>
          <a:noFill/>
          <a:ln>
            <a:noFill/>
          </a:ln>
        </p:spPr>
        <p:txBody>
          <a:bodyPr wrap="square" lIns="45720" rIns="45720" tIns="18288" bIns="18288" anchor="t">
            <a:spAutoFit/>
          </a:bodyPr>
          <a:lstStyle/>
          <a:p>
            <a:pPr algn="l">
              <a:lnSpc>
                <a:spcPct val="105000"/>
              </a:lnSpc>
            </a:pPr>
            <a:r>
              <a:rPr sz="3000" b="1" i="0">
                <a:solidFill>
                  <a:srgbClr val="1A1A1A"/>
                </a:solidFill>
                <a:latin typeface="Calibri"/>
              </a:rPr>
              <a:t>Backup scenarios — if the room is light on real problems</a:t>
            </a:r>
          </a:p>
        </p:txBody>
      </p:sp>
      <p:sp>
        <p:nvSpPr>
          <p:cNvPr id="4" name="TextBox 3"/>
          <p:cNvSpPr txBox="1"/>
          <p:nvPr/>
        </p:nvSpPr>
        <p:spPr>
          <a:xfrm>
            <a:off x="548640" y="1394460"/>
            <a:ext cx="11155680" cy="365760"/>
          </a:xfrm>
          <a:prstGeom prst="rect">
            <a:avLst/>
          </a:prstGeom>
          <a:noFill/>
          <a:ln>
            <a:noFill/>
          </a:ln>
        </p:spPr>
        <p:txBody>
          <a:bodyPr wrap="square" lIns="45720" rIns="45720" tIns="18288" bIns="18288" anchor="t">
            <a:spAutoFit/>
          </a:bodyPr>
          <a:lstStyle/>
          <a:p>
            <a:pPr algn="l"/>
            <a:r>
              <a:rPr sz="1400" b="0" i="1">
                <a:solidFill>
                  <a:srgbClr val="6E6E6E"/>
                </a:solidFill>
                <a:latin typeface="Calibri Light"/>
              </a:rPr>
              <a:t>Use one of these to fill the queue. Full write-ups in the instructor guide.</a:t>
            </a:r>
          </a:p>
        </p:txBody>
      </p:sp>
      <p:sp>
        <p:nvSpPr>
          <p:cNvPr id="5" name="Rectangle 4"/>
          <p:cNvSpPr/>
          <p:nvPr/>
        </p:nvSpPr>
        <p:spPr>
          <a:xfrm>
            <a:off x="548640" y="1851660"/>
            <a:ext cx="5486400" cy="188595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548640" y="1851660"/>
            <a:ext cx="5486400"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2016252"/>
            <a:ext cx="5029200" cy="457200"/>
          </a:xfrm>
          <a:prstGeom prst="rect">
            <a:avLst/>
          </a:prstGeom>
          <a:noFill/>
          <a:ln>
            <a:noFill/>
          </a:ln>
        </p:spPr>
        <p:txBody>
          <a:bodyPr wrap="square" lIns="45720" rIns="45720" tIns="18288" bIns="18288" anchor="t">
            <a:spAutoFit/>
          </a:bodyPr>
          <a:lstStyle/>
          <a:p>
            <a:pPr algn="l"/>
            <a:r>
              <a:rPr sz="1600" b="1" i="0">
                <a:solidFill>
                  <a:srgbClr val="1A1A1A"/>
                </a:solidFill>
                <a:latin typeface="Calibri"/>
              </a:rPr>
              <a:t>Scenario A — Stale data in flow</a:t>
            </a:r>
          </a:p>
        </p:txBody>
      </p:sp>
      <p:sp>
        <p:nvSpPr>
          <p:cNvPr id="8" name="TextBox 7"/>
          <p:cNvSpPr txBox="1"/>
          <p:nvPr/>
        </p:nvSpPr>
        <p:spPr>
          <a:xfrm>
            <a:off x="777240" y="2491740"/>
            <a:ext cx="5029200" cy="1108710"/>
          </a:xfrm>
          <a:prstGeom prst="rect">
            <a:avLst/>
          </a:prstGeom>
          <a:noFill/>
          <a:ln>
            <a:noFill/>
          </a:ln>
        </p:spPr>
        <p:txBody>
          <a:bodyPr wrap="square" lIns="45720" rIns="45720" tIns="18288" bIns="18288" anchor="t">
            <a:spAutoFit/>
          </a:bodyPr>
          <a:lstStyle/>
          <a:p>
            <a:pPr algn="l">
              <a:lnSpc>
                <a:spcPct val="135000"/>
              </a:lnSpc>
            </a:pPr>
            <a:r>
              <a:rPr sz="1100" b="0" i="0">
                <a:solidFill>
                  <a:srgbClr val="4A4A4A"/>
                </a:solidFill>
                <a:latin typeface="Calibri"/>
              </a:rPr>
              <a:t>Power Automate fires on update, but the email always has the old values. Pattern: platform timing quirk — not a frontier issue.</a:t>
            </a:r>
          </a:p>
        </p:txBody>
      </p:sp>
      <p:sp>
        <p:nvSpPr>
          <p:cNvPr id="9" name="Rectangle 8"/>
          <p:cNvSpPr/>
          <p:nvPr/>
        </p:nvSpPr>
        <p:spPr>
          <a:xfrm>
            <a:off x="6217920" y="1851660"/>
            <a:ext cx="5486400" cy="188595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6217920" y="1851660"/>
            <a:ext cx="5486400"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446520" y="2016252"/>
            <a:ext cx="5029200" cy="457200"/>
          </a:xfrm>
          <a:prstGeom prst="rect">
            <a:avLst/>
          </a:prstGeom>
          <a:noFill/>
          <a:ln>
            <a:noFill/>
          </a:ln>
        </p:spPr>
        <p:txBody>
          <a:bodyPr wrap="square" lIns="45720" rIns="45720" tIns="18288" bIns="18288" anchor="t">
            <a:spAutoFit/>
          </a:bodyPr>
          <a:lstStyle/>
          <a:p>
            <a:pPr algn="l"/>
            <a:r>
              <a:rPr sz="1600" b="1" i="0">
                <a:solidFill>
                  <a:srgbClr val="1A1A1A"/>
                </a:solidFill>
                <a:latin typeface="Calibri"/>
              </a:rPr>
              <a:t>Scenario B — Form saves invalid data</a:t>
            </a:r>
          </a:p>
        </p:txBody>
      </p:sp>
      <p:sp>
        <p:nvSpPr>
          <p:cNvPr id="12" name="TextBox 11"/>
          <p:cNvSpPr txBox="1"/>
          <p:nvPr/>
        </p:nvSpPr>
        <p:spPr>
          <a:xfrm>
            <a:off x="6446520" y="2491740"/>
            <a:ext cx="5029200" cy="1108710"/>
          </a:xfrm>
          <a:prstGeom prst="rect">
            <a:avLst/>
          </a:prstGeom>
          <a:noFill/>
          <a:ln>
            <a:noFill/>
          </a:ln>
        </p:spPr>
        <p:txBody>
          <a:bodyPr wrap="square" lIns="45720" rIns="45720" tIns="18288" bIns="18288" anchor="t">
            <a:spAutoFit/>
          </a:bodyPr>
          <a:lstStyle/>
          <a:p>
            <a:pPr algn="l">
              <a:lnSpc>
                <a:spcPct val="135000"/>
              </a:lnSpc>
            </a:pPr>
            <a:r>
              <a:rPr sz="1100" b="0" i="0">
                <a:solidFill>
                  <a:srgbClr val="4A4A4A"/>
                </a:solidFill>
                <a:latin typeface="Calibri"/>
              </a:rPr>
              <a:t>Power Apps phone-number validation “works,” but the submit button still accepts “abc123.” Pattern: context gap — AI wasn’t told the button must respect the validation state.</a:t>
            </a:r>
          </a:p>
        </p:txBody>
      </p:sp>
      <p:sp>
        <p:nvSpPr>
          <p:cNvPr id="13" name="Rectangle 12"/>
          <p:cNvSpPr/>
          <p:nvPr/>
        </p:nvSpPr>
        <p:spPr>
          <a:xfrm>
            <a:off x="548640" y="3920490"/>
            <a:ext cx="5486400" cy="188595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548640" y="3920490"/>
            <a:ext cx="5486400"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777240" y="4085082"/>
            <a:ext cx="5029200" cy="457200"/>
          </a:xfrm>
          <a:prstGeom prst="rect">
            <a:avLst/>
          </a:prstGeom>
          <a:noFill/>
          <a:ln>
            <a:noFill/>
          </a:ln>
        </p:spPr>
        <p:txBody>
          <a:bodyPr wrap="square" lIns="45720" rIns="45720" tIns="18288" bIns="18288" anchor="t">
            <a:spAutoFit/>
          </a:bodyPr>
          <a:lstStyle/>
          <a:p>
            <a:pPr algn="l"/>
            <a:r>
              <a:rPr sz="1600" b="1" i="0">
                <a:solidFill>
                  <a:srgbClr val="1A1A1A"/>
                </a:solidFill>
                <a:latin typeface="Calibri"/>
              </a:rPr>
              <a:t>Scenario C — Dashboard shows stale data</a:t>
            </a:r>
          </a:p>
        </p:txBody>
      </p:sp>
      <p:sp>
        <p:nvSpPr>
          <p:cNvPr id="16" name="TextBox 15"/>
          <p:cNvSpPr txBox="1"/>
          <p:nvPr/>
        </p:nvSpPr>
        <p:spPr>
          <a:xfrm>
            <a:off x="777240" y="4560570"/>
            <a:ext cx="5029200" cy="1108710"/>
          </a:xfrm>
          <a:prstGeom prst="rect">
            <a:avLst/>
          </a:prstGeom>
          <a:noFill/>
          <a:ln>
            <a:noFill/>
          </a:ln>
        </p:spPr>
        <p:txBody>
          <a:bodyPr wrap="square" lIns="45720" rIns="45720" tIns="18288" bIns="18288" anchor="t">
            <a:spAutoFit/>
          </a:bodyPr>
          <a:lstStyle/>
          <a:p>
            <a:pPr algn="l">
              <a:lnSpc>
                <a:spcPct val="135000"/>
              </a:lnSpc>
            </a:pPr>
            <a:r>
              <a:rPr sz="1100" b="0" i="0">
                <a:solidFill>
                  <a:srgbClr val="4A4A4A"/>
                </a:solidFill>
                <a:latin typeface="Calibri"/>
              </a:rPr>
              <a:t>Power BI scheduled refresh “completes successfully” but nothing updates. Pattern: domain knowledge — data source pointed at a local C:\ path, not SharePoint URL.</a:t>
            </a:r>
          </a:p>
        </p:txBody>
      </p:sp>
      <p:sp>
        <p:nvSpPr>
          <p:cNvPr id="17" name="Rectangle 16"/>
          <p:cNvSpPr/>
          <p:nvPr/>
        </p:nvSpPr>
        <p:spPr>
          <a:xfrm>
            <a:off x="6217920" y="3920490"/>
            <a:ext cx="5486400" cy="188595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6217920" y="3920490"/>
            <a:ext cx="5486400"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446520" y="4085082"/>
            <a:ext cx="5029200" cy="457200"/>
          </a:xfrm>
          <a:prstGeom prst="rect">
            <a:avLst/>
          </a:prstGeom>
          <a:noFill/>
          <a:ln>
            <a:noFill/>
          </a:ln>
        </p:spPr>
        <p:txBody>
          <a:bodyPr wrap="square" lIns="45720" rIns="45720" tIns="18288" bIns="18288" anchor="t">
            <a:spAutoFit/>
          </a:bodyPr>
          <a:lstStyle/>
          <a:p>
            <a:pPr algn="l"/>
            <a:r>
              <a:rPr sz="1600" b="1" i="0">
                <a:solidFill>
                  <a:srgbClr val="1A1A1A"/>
                </a:solidFill>
                <a:latin typeface="Calibri"/>
              </a:rPr>
              <a:t>Notice the through-line</a:t>
            </a:r>
          </a:p>
        </p:txBody>
      </p:sp>
      <p:sp>
        <p:nvSpPr>
          <p:cNvPr id="20" name="TextBox 19"/>
          <p:cNvSpPr txBox="1"/>
          <p:nvPr/>
        </p:nvSpPr>
        <p:spPr>
          <a:xfrm>
            <a:off x="6446520" y="4560570"/>
            <a:ext cx="5029200" cy="1108710"/>
          </a:xfrm>
          <a:prstGeom prst="rect">
            <a:avLst/>
          </a:prstGeom>
          <a:noFill/>
          <a:ln>
            <a:noFill/>
          </a:ln>
        </p:spPr>
        <p:txBody>
          <a:bodyPr wrap="square" lIns="45720" rIns="45720" tIns="18288" bIns="18288" anchor="t">
            <a:spAutoFit/>
          </a:bodyPr>
          <a:lstStyle/>
          <a:p>
            <a:pPr algn="l">
              <a:lnSpc>
                <a:spcPct val="135000"/>
              </a:lnSpc>
            </a:pPr>
            <a:r>
              <a:rPr sz="1100" b="0" i="0">
                <a:solidFill>
                  <a:srgbClr val="4A4A4A"/>
                </a:solidFill>
                <a:latin typeface="Calibri"/>
              </a:rPr>
              <a:t>All three look like AI failures. None of them are. They’re context gaps and platform quirks. That’s the pattern most debugging surfaces.</a:t>
            </a:r>
          </a:p>
        </p:txBody>
      </p:sp>
      <p:sp>
        <p:nvSpPr>
          <p:cNvPr id="21" name="Rectangle 20"/>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ectangle 21"/>
          <p:cNvSpPr/>
          <p:nvPr/>
        </p:nvSpPr>
        <p:spPr>
          <a:xfrm>
            <a:off x="0" y="6446520"/>
            <a:ext cx="12191695" cy="4114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4A4A4A"/>
                </a:solidFill>
                <a:latin typeface="Calibri"/>
              </a:rPr>
              <a:t>Module 3 · Backup Scenarios</a:t>
            </a:r>
          </a:p>
        </p:txBody>
      </p:sp>
      <p:sp>
        <p:nvSpPr>
          <p:cNvPr id="24" name="TextBox 23"/>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4A4A4A"/>
                </a:solidFill>
                <a:latin typeface="Calibri"/>
              </a:rPr>
              <a:t>24</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155680" cy="777240"/>
          </a:xfrm>
          <a:prstGeom prst="rect">
            <a:avLst/>
          </a:prstGeom>
          <a:noFill/>
          <a:ln>
            <a:noFill/>
          </a:ln>
        </p:spPr>
        <p:txBody>
          <a:bodyPr wrap="square" lIns="45720" rIns="45720" tIns="18288" bIns="18288" anchor="t">
            <a:spAutoFit/>
          </a:bodyPr>
          <a:lstStyle/>
          <a:p>
            <a:pPr algn="l">
              <a:lnSpc>
                <a:spcPct val="105000"/>
              </a:lnSpc>
            </a:pPr>
            <a:r>
              <a:rPr sz="3200" b="1" i="0">
                <a:solidFill>
                  <a:srgbClr val="1A1A1A"/>
                </a:solidFill>
                <a:latin typeface="Calibri"/>
              </a:rPr>
              <a:t>Synthesis — what did the room just learn?</a:t>
            </a:r>
          </a:p>
        </p:txBody>
      </p:sp>
      <p:sp>
        <p:nvSpPr>
          <p:cNvPr id="4" name="TextBox 3"/>
          <p:cNvSpPr txBox="1"/>
          <p:nvPr/>
        </p:nvSpPr>
        <p:spPr>
          <a:xfrm>
            <a:off x="548640" y="1207008"/>
            <a:ext cx="11155680" cy="365760"/>
          </a:xfrm>
          <a:prstGeom prst="rect">
            <a:avLst/>
          </a:prstGeom>
          <a:noFill/>
          <a:ln>
            <a:noFill/>
          </a:ln>
        </p:spPr>
        <p:txBody>
          <a:bodyPr wrap="square" lIns="45720" rIns="45720" tIns="18288" bIns="18288" anchor="t">
            <a:spAutoFit/>
          </a:bodyPr>
          <a:lstStyle/>
          <a:p>
            <a:pPr algn="l"/>
            <a:r>
              <a:rPr sz="1400" b="0" i="1">
                <a:solidFill>
                  <a:srgbClr val="6E6E6E"/>
                </a:solidFill>
                <a:latin typeface="Calibri Light"/>
              </a:rPr>
              <a:t>5 minutes · group discussion before we move on</a:t>
            </a:r>
          </a:p>
        </p:txBody>
      </p:sp>
      <p:sp>
        <p:nvSpPr>
          <p:cNvPr id="5" name="TextBox 4"/>
          <p:cNvSpPr txBox="1"/>
          <p:nvPr/>
        </p:nvSpPr>
        <p:spPr>
          <a:xfrm>
            <a:off x="548640" y="1709928"/>
            <a:ext cx="11155680" cy="2450592"/>
          </a:xfrm>
          <a:prstGeom prst="rect">
            <a:avLst/>
          </a:prstGeom>
          <a:noFill/>
          <a:ln>
            <a:noFill/>
          </a:ln>
        </p:spPr>
        <p:txBody>
          <a:bodyPr wrap="square" lIns="45720" rIns="45720" tIns="18288" bIns="18288">
            <a:spAutoFit/>
          </a:bodyPr>
          <a:lstStyle/>
          <a:p>
            <a:pPr algn="l" indent="-228600" marL="228600">
              <a:lnSpc>
                <a:spcPct val="130000"/>
              </a:lnSpc>
              <a:spcAft>
                <a:spcPts val="600"/>
              </a:spcAft>
              <a:buChar char="■"/>
            </a:pPr>
            <a:r>
              <a:rPr sz="1600">
                <a:solidFill>
                  <a:srgbClr val="1A1A1A"/>
                </a:solidFill>
                <a:latin typeface="Calibri"/>
              </a:rPr>
              <a:t>What patterns repeated? (Most problems are context gaps, not frontier limits.)</a:t>
            </a:r>
          </a:p>
          <a:p>
            <a:pPr algn="l" indent="-228600" marL="228600">
              <a:lnSpc>
                <a:spcPct val="130000"/>
              </a:lnSpc>
              <a:spcAft>
                <a:spcPts val="600"/>
              </a:spcAft>
              <a:buChar char="■"/>
            </a:pPr>
            <a:r>
              <a:rPr sz="1600">
                <a:solidFill>
                  <a:srgbClr val="1A1A1A"/>
                </a:solidFill>
                <a:latin typeface="Calibri"/>
              </a:rPr>
              <a:t>How many were “AI couldn’t” vs. “we didn’t tell it enough”?</a:t>
            </a:r>
          </a:p>
          <a:p>
            <a:pPr algn="l" indent="-228600" marL="228600">
              <a:lnSpc>
                <a:spcPct val="130000"/>
              </a:lnSpc>
              <a:spcAft>
                <a:spcPts val="600"/>
              </a:spcAft>
              <a:buChar char="■"/>
            </a:pPr>
            <a:r>
              <a:rPr sz="1600">
                <a:solidFill>
                  <a:srgbClr val="1A1A1A"/>
                </a:solidFill>
                <a:latin typeface="Calibri"/>
              </a:rPr>
              <a:t>What questions should we ask the AI differently next time?</a:t>
            </a:r>
          </a:p>
          <a:p>
            <a:pPr algn="l" indent="-228600" marL="228600">
              <a:lnSpc>
                <a:spcPct val="130000"/>
              </a:lnSpc>
              <a:spcAft>
                <a:spcPts val="600"/>
              </a:spcAft>
              <a:buChar char="■"/>
            </a:pPr>
            <a:r>
              <a:rPr sz="1600">
                <a:solidFill>
                  <a:srgbClr val="1A1A1A"/>
                </a:solidFill>
                <a:latin typeface="Calibri"/>
              </a:rPr>
              <a:t>Which problems belong on the frontier map?</a:t>
            </a:r>
          </a:p>
        </p:txBody>
      </p:sp>
      <p:sp>
        <p:nvSpPr>
          <p:cNvPr id="6" name="Rectangle 5"/>
          <p:cNvSpPr/>
          <p:nvPr/>
        </p:nvSpPr>
        <p:spPr>
          <a:xfrm>
            <a:off x="548640" y="4251960"/>
            <a:ext cx="11155680" cy="192024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48640" y="4251960"/>
            <a:ext cx="109728" cy="19202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914400" y="4434840"/>
            <a:ext cx="10607040" cy="1554480"/>
          </a:xfrm>
          <a:prstGeom prst="rect">
            <a:avLst/>
          </a:prstGeom>
          <a:noFill/>
          <a:ln>
            <a:noFill/>
          </a:ln>
        </p:spPr>
        <p:txBody>
          <a:bodyPr wrap="square" lIns="45720" rIns="45720" tIns="18288" bIns="18288" anchor="ctr">
            <a:spAutoFit/>
          </a:bodyPr>
          <a:lstStyle/>
          <a:p>
            <a:pPr algn="l">
              <a:lnSpc>
                <a:spcPct val="130000"/>
              </a:lnSpc>
            </a:pPr>
            <a:r>
              <a:rPr sz="1800" b="0" i="0">
                <a:solidFill>
                  <a:srgbClr val="1A1A1A"/>
                </a:solidFill>
                <a:latin typeface="Calibri Light"/>
              </a:rPr>
              <a:t>Most debugging is one of three things: the AI didn’t have enough context, the platform has a quirk the AI doesn’t know about, or we hit a real frontier. Categories 1 and 2 we can fix. Category 3 goes on the map.</a:t>
            </a:r>
          </a:p>
        </p:txBody>
      </p:sp>
      <p:sp>
        <p:nvSpPr>
          <p:cNvPr id="9" name="Rectangle 8"/>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0" y="6446520"/>
            <a:ext cx="12191695" cy="4114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4A4A4A"/>
                </a:solidFill>
                <a:latin typeface="Calibri"/>
              </a:rPr>
              <a:t>Module 3 · Synthesis</a:t>
            </a:r>
          </a:p>
        </p:txBody>
      </p:sp>
      <p:sp>
        <p:nvSpPr>
          <p:cNvPr id="12" name="TextBox 11"/>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4A4A4A"/>
                </a:solidFill>
                <a:latin typeface="Calibri"/>
              </a:rPr>
              <a:t>25</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A3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914400" y="822960"/>
            <a:ext cx="10058400" cy="457200"/>
          </a:xfrm>
          <a:prstGeom prst="rect">
            <a:avLst/>
          </a:prstGeom>
          <a:noFill/>
          <a:ln>
            <a:noFill/>
          </a:ln>
        </p:spPr>
        <p:txBody>
          <a:bodyPr wrap="square" lIns="45720" rIns="45720" tIns="18288" bIns="18288" anchor="t">
            <a:spAutoFit/>
          </a:bodyPr>
          <a:lstStyle/>
          <a:p>
            <a:pPr algn="l"/>
            <a:r>
              <a:rPr sz="1800" b="1" i="0">
                <a:solidFill>
                  <a:srgbClr val="F5D130"/>
                </a:solidFill>
                <a:latin typeface="Calibri"/>
              </a:rPr>
              <a:t>MODULE 4</a:t>
            </a:r>
          </a:p>
        </p:txBody>
      </p:sp>
      <p:sp>
        <p:nvSpPr>
          <p:cNvPr id="4" name="TextBox 3"/>
          <p:cNvSpPr txBox="1"/>
          <p:nvPr/>
        </p:nvSpPr>
        <p:spPr>
          <a:xfrm>
            <a:off x="914400" y="1371600"/>
            <a:ext cx="10058400" cy="2377440"/>
          </a:xfrm>
          <a:prstGeom prst="rect">
            <a:avLst/>
          </a:prstGeom>
          <a:noFill/>
          <a:ln>
            <a:noFill/>
          </a:ln>
        </p:spPr>
        <p:txBody>
          <a:bodyPr wrap="square" lIns="45720" rIns="45720" tIns="18288" bIns="18288" anchor="t">
            <a:spAutoFit/>
          </a:bodyPr>
          <a:lstStyle/>
          <a:p>
            <a:pPr algn="l">
              <a:lnSpc>
                <a:spcPct val="100000"/>
              </a:lnSpc>
            </a:pPr>
            <a:r>
              <a:rPr sz="6400" b="1" i="0">
                <a:solidFill>
                  <a:srgbClr val="FFFFFF"/>
                </a:solidFill>
                <a:latin typeface="Calibri"/>
              </a:rPr>
              <a:t>Verification protocols and QA</a:t>
            </a:r>
          </a:p>
        </p:txBody>
      </p:sp>
      <p:sp>
        <p:nvSpPr>
          <p:cNvPr id="5" name="Rounded Rectangle 4"/>
          <p:cNvSpPr/>
          <p:nvPr/>
        </p:nvSpPr>
        <p:spPr>
          <a:xfrm>
            <a:off x="914400" y="4023360"/>
            <a:ext cx="2377440" cy="548640"/>
          </a:xfrm>
          <a:prstGeom prst="round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sz="2000" b="1">
                <a:solidFill>
                  <a:srgbClr val="1A1A1A"/>
                </a:solidFill>
                <a:latin typeface="Calibri"/>
              </a:rPr>
              <a:t>30 minutes</a:t>
            </a:r>
          </a:p>
        </p:txBody>
      </p:sp>
      <p:sp>
        <p:nvSpPr>
          <p:cNvPr id="6" name="TextBox 5"/>
          <p:cNvSpPr txBox="1"/>
          <p:nvPr/>
        </p:nvSpPr>
        <p:spPr>
          <a:xfrm>
            <a:off x="914400" y="4846320"/>
            <a:ext cx="10241280" cy="1371600"/>
          </a:xfrm>
          <a:prstGeom prst="rect">
            <a:avLst/>
          </a:prstGeom>
          <a:noFill/>
          <a:ln>
            <a:noFill/>
          </a:ln>
        </p:spPr>
        <p:txBody>
          <a:bodyPr wrap="square" lIns="45720" rIns="45720" tIns="18288" bIns="18288" anchor="t">
            <a:spAutoFit/>
          </a:bodyPr>
          <a:lstStyle/>
          <a:p>
            <a:pPr algn="l">
              <a:lnSpc>
                <a:spcPct val="130000"/>
              </a:lnSpc>
            </a:pPr>
            <a:r>
              <a:rPr sz="2000" b="0" i="0">
                <a:solidFill>
                  <a:srgbClr val="FFF5F5"/>
                </a:solidFill>
                <a:latin typeface="Calibri Light"/>
              </a:rPr>
              <a:t>A reference card you can hand to a junior Marine, plus a timed drill that proves you can spot what AI gets wrong.</a:t>
            </a:r>
          </a:p>
        </p:txBody>
      </p:sp>
      <p:sp>
        <p:nvSpPr>
          <p:cNvPr id="7" name="Rectangle 6"/>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F0F0F0"/>
                </a:solidFill>
                <a:latin typeface="Calibri"/>
              </a:rPr>
              <a:t>Module 4 · Verification &amp; QA</a:t>
            </a:r>
          </a:p>
        </p:txBody>
      </p:sp>
      <p:sp>
        <p:nvSpPr>
          <p:cNvPr id="9" name="TextBox 8"/>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F0F0F0"/>
                </a:solidFill>
                <a:latin typeface="Calibri"/>
              </a:rPr>
              <a:t>26</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155680" cy="640080"/>
          </a:xfrm>
          <a:prstGeom prst="rect">
            <a:avLst/>
          </a:prstGeom>
          <a:noFill/>
          <a:ln>
            <a:noFill/>
          </a:ln>
        </p:spPr>
        <p:txBody>
          <a:bodyPr wrap="square" lIns="45720" rIns="45720" tIns="18288" bIns="18288" anchor="t">
            <a:spAutoFit/>
          </a:bodyPr>
          <a:lstStyle/>
          <a:p>
            <a:pPr algn="l"/>
            <a:r>
              <a:rPr sz="3000" b="1" i="0">
                <a:solidFill>
                  <a:srgbClr val="1A1A1A"/>
                </a:solidFill>
                <a:latin typeface="Calibri"/>
              </a:rPr>
              <a:t>QA reference card — the five protocols</a:t>
            </a:r>
          </a:p>
        </p:txBody>
      </p:sp>
      <p:sp>
        <p:nvSpPr>
          <p:cNvPr id="4" name="TextBox 3"/>
          <p:cNvSpPr txBox="1"/>
          <p:nvPr/>
        </p:nvSpPr>
        <p:spPr>
          <a:xfrm>
            <a:off x="548640" y="1051560"/>
            <a:ext cx="11155680" cy="365760"/>
          </a:xfrm>
          <a:prstGeom prst="rect">
            <a:avLst/>
          </a:prstGeom>
          <a:noFill/>
          <a:ln>
            <a:noFill/>
          </a:ln>
        </p:spPr>
        <p:txBody>
          <a:bodyPr wrap="square" lIns="45720" rIns="45720" tIns="18288" bIns="18288" anchor="t">
            <a:spAutoFit/>
          </a:bodyPr>
          <a:lstStyle/>
          <a:p>
            <a:pPr algn="l"/>
            <a:r>
              <a:rPr sz="1400" b="0" i="1">
                <a:solidFill>
                  <a:srgbClr val="6E6E6E"/>
                </a:solidFill>
                <a:latin typeface="Calibri Light"/>
              </a:rPr>
              <a:t>This slide stays on screen for the discussion. Screenshot it.</a:t>
            </a:r>
          </a:p>
        </p:txBody>
      </p:sp>
      <p:sp>
        <p:nvSpPr>
          <p:cNvPr id="5" name="Rectangle 4"/>
          <p:cNvSpPr/>
          <p:nvPr/>
        </p:nvSpPr>
        <p:spPr>
          <a:xfrm>
            <a:off x="548640" y="1508760"/>
            <a:ext cx="5486400" cy="13716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548640" y="1508760"/>
            <a:ext cx="91440" cy="13716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1618488"/>
            <a:ext cx="5120640" cy="292608"/>
          </a:xfrm>
          <a:prstGeom prst="rect">
            <a:avLst/>
          </a:prstGeom>
          <a:noFill/>
          <a:ln>
            <a:noFill/>
          </a:ln>
        </p:spPr>
        <p:txBody>
          <a:bodyPr wrap="square" lIns="45720" rIns="45720" tIns="18288" bIns="18288" anchor="t">
            <a:spAutoFit/>
          </a:bodyPr>
          <a:lstStyle/>
          <a:p>
            <a:pPr algn="l"/>
            <a:r>
              <a:rPr sz="1100" b="1" i="0">
                <a:solidFill>
                  <a:srgbClr val="CC0000"/>
                </a:solidFill>
                <a:latin typeface="Calibri"/>
              </a:rPr>
              <a:t>PROTOCOL 1</a:t>
            </a:r>
          </a:p>
        </p:txBody>
      </p:sp>
      <p:sp>
        <p:nvSpPr>
          <p:cNvPr id="8" name="TextBox 7"/>
          <p:cNvSpPr txBox="1"/>
          <p:nvPr/>
        </p:nvSpPr>
        <p:spPr>
          <a:xfrm>
            <a:off x="777240" y="1892808"/>
            <a:ext cx="5120640" cy="411480"/>
          </a:xfrm>
          <a:prstGeom prst="rect">
            <a:avLst/>
          </a:prstGeom>
          <a:noFill/>
          <a:ln>
            <a:noFill/>
          </a:ln>
        </p:spPr>
        <p:txBody>
          <a:bodyPr wrap="square" lIns="45720" rIns="45720" tIns="18288" bIns="18288" anchor="t">
            <a:spAutoFit/>
          </a:bodyPr>
          <a:lstStyle/>
          <a:p>
            <a:pPr algn="l"/>
            <a:r>
              <a:rPr sz="1800" b="1" i="0">
                <a:solidFill>
                  <a:srgbClr val="1A1A1A"/>
                </a:solidFill>
                <a:latin typeface="Calibri"/>
              </a:rPr>
              <a:t>Source verification</a:t>
            </a:r>
          </a:p>
        </p:txBody>
      </p:sp>
      <p:sp>
        <p:nvSpPr>
          <p:cNvPr id="9" name="TextBox 8"/>
          <p:cNvSpPr txBox="1"/>
          <p:nvPr/>
        </p:nvSpPr>
        <p:spPr>
          <a:xfrm>
            <a:off x="777240" y="2350008"/>
            <a:ext cx="5120640" cy="411480"/>
          </a:xfrm>
          <a:prstGeom prst="rect">
            <a:avLst/>
          </a:prstGeom>
          <a:noFill/>
          <a:ln>
            <a:noFill/>
          </a:ln>
        </p:spPr>
        <p:txBody>
          <a:bodyPr wrap="square" lIns="45720" rIns="45720" tIns="18288" bIns="18288" anchor="t">
            <a:spAutoFit/>
          </a:bodyPr>
          <a:lstStyle/>
          <a:p>
            <a:pPr algn="l">
              <a:lnSpc>
                <a:spcPct val="130000"/>
              </a:lnSpc>
            </a:pPr>
            <a:r>
              <a:rPr sz="1200" b="0" i="0">
                <a:solidFill>
                  <a:srgbClr val="4A4A4A"/>
                </a:solidFill>
                <a:latin typeface="Calibri"/>
              </a:rPr>
              <a:t>AI fabricates references. Every citation, regulation number, NAVMC form, and URL is independently verified against the official publication system. If it can’t be found, it’s wrong.</a:t>
            </a:r>
          </a:p>
        </p:txBody>
      </p:sp>
      <p:sp>
        <p:nvSpPr>
          <p:cNvPr id="10" name="Rectangle 9"/>
          <p:cNvSpPr/>
          <p:nvPr/>
        </p:nvSpPr>
        <p:spPr>
          <a:xfrm>
            <a:off x="6217920" y="1508760"/>
            <a:ext cx="5486400" cy="13716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6217920" y="1508760"/>
            <a:ext cx="91440" cy="13716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446520" y="1618488"/>
            <a:ext cx="5120640" cy="292608"/>
          </a:xfrm>
          <a:prstGeom prst="rect">
            <a:avLst/>
          </a:prstGeom>
          <a:noFill/>
          <a:ln>
            <a:noFill/>
          </a:ln>
        </p:spPr>
        <p:txBody>
          <a:bodyPr wrap="square" lIns="45720" rIns="45720" tIns="18288" bIns="18288" anchor="t">
            <a:spAutoFit/>
          </a:bodyPr>
          <a:lstStyle/>
          <a:p>
            <a:pPr algn="l"/>
            <a:r>
              <a:rPr sz="1100" b="1" i="0">
                <a:solidFill>
                  <a:srgbClr val="CC0000"/>
                </a:solidFill>
                <a:latin typeface="Calibri"/>
              </a:rPr>
              <a:t>PROTOCOL 2</a:t>
            </a:r>
          </a:p>
        </p:txBody>
      </p:sp>
      <p:sp>
        <p:nvSpPr>
          <p:cNvPr id="13" name="TextBox 12"/>
          <p:cNvSpPr txBox="1"/>
          <p:nvPr/>
        </p:nvSpPr>
        <p:spPr>
          <a:xfrm>
            <a:off x="6446520" y="1892808"/>
            <a:ext cx="5120640" cy="411480"/>
          </a:xfrm>
          <a:prstGeom prst="rect">
            <a:avLst/>
          </a:prstGeom>
          <a:noFill/>
          <a:ln>
            <a:noFill/>
          </a:ln>
        </p:spPr>
        <p:txBody>
          <a:bodyPr wrap="square" lIns="45720" rIns="45720" tIns="18288" bIns="18288" anchor="t">
            <a:spAutoFit/>
          </a:bodyPr>
          <a:lstStyle/>
          <a:p>
            <a:pPr algn="l"/>
            <a:r>
              <a:rPr sz="1800" b="1" i="0">
                <a:solidFill>
                  <a:srgbClr val="1A1A1A"/>
                </a:solidFill>
                <a:latin typeface="Calibri"/>
              </a:rPr>
              <a:t>Data accuracy</a:t>
            </a:r>
          </a:p>
        </p:txBody>
      </p:sp>
      <p:sp>
        <p:nvSpPr>
          <p:cNvPr id="14" name="TextBox 13"/>
          <p:cNvSpPr txBox="1"/>
          <p:nvPr/>
        </p:nvSpPr>
        <p:spPr>
          <a:xfrm>
            <a:off x="6446520" y="2350008"/>
            <a:ext cx="5120640" cy="411480"/>
          </a:xfrm>
          <a:prstGeom prst="rect">
            <a:avLst/>
          </a:prstGeom>
          <a:noFill/>
          <a:ln>
            <a:noFill/>
          </a:ln>
        </p:spPr>
        <p:txBody>
          <a:bodyPr wrap="square" lIns="45720" rIns="45720" tIns="18288" bIns="18288" anchor="t">
            <a:spAutoFit/>
          </a:bodyPr>
          <a:lstStyle/>
          <a:p>
            <a:pPr algn="l">
              <a:lnSpc>
                <a:spcPct val="130000"/>
              </a:lnSpc>
            </a:pPr>
            <a:r>
              <a:rPr sz="1200" b="0" i="0">
                <a:solidFill>
                  <a:srgbClr val="4A4A4A"/>
                </a:solidFill>
                <a:latin typeface="Calibri"/>
              </a:rPr>
              <a:t>Every number, date, name, rank, and quantity gets checked against source data. Spot-check at minimum. AI confidently uses plausible-but-wrong figures.</a:t>
            </a:r>
          </a:p>
        </p:txBody>
      </p:sp>
      <p:sp>
        <p:nvSpPr>
          <p:cNvPr id="15" name="Rectangle 14"/>
          <p:cNvSpPr/>
          <p:nvPr/>
        </p:nvSpPr>
        <p:spPr>
          <a:xfrm>
            <a:off x="548640" y="3063240"/>
            <a:ext cx="5486400" cy="13716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548640" y="3063240"/>
            <a:ext cx="91440" cy="13716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777240" y="3172968"/>
            <a:ext cx="5120640" cy="292608"/>
          </a:xfrm>
          <a:prstGeom prst="rect">
            <a:avLst/>
          </a:prstGeom>
          <a:noFill/>
          <a:ln>
            <a:noFill/>
          </a:ln>
        </p:spPr>
        <p:txBody>
          <a:bodyPr wrap="square" lIns="45720" rIns="45720" tIns="18288" bIns="18288" anchor="t">
            <a:spAutoFit/>
          </a:bodyPr>
          <a:lstStyle/>
          <a:p>
            <a:pPr algn="l"/>
            <a:r>
              <a:rPr sz="1100" b="1" i="0">
                <a:solidFill>
                  <a:srgbClr val="CC0000"/>
                </a:solidFill>
                <a:latin typeface="Calibri"/>
              </a:rPr>
              <a:t>PROTOCOL 3</a:t>
            </a:r>
          </a:p>
        </p:txBody>
      </p:sp>
      <p:sp>
        <p:nvSpPr>
          <p:cNvPr id="18" name="TextBox 17"/>
          <p:cNvSpPr txBox="1"/>
          <p:nvPr/>
        </p:nvSpPr>
        <p:spPr>
          <a:xfrm>
            <a:off x="777240" y="3447288"/>
            <a:ext cx="5120640" cy="411480"/>
          </a:xfrm>
          <a:prstGeom prst="rect">
            <a:avLst/>
          </a:prstGeom>
          <a:noFill/>
          <a:ln>
            <a:noFill/>
          </a:ln>
        </p:spPr>
        <p:txBody>
          <a:bodyPr wrap="square" lIns="45720" rIns="45720" tIns="18288" bIns="18288" anchor="t">
            <a:spAutoFit/>
          </a:bodyPr>
          <a:lstStyle/>
          <a:p>
            <a:pPr algn="l"/>
            <a:r>
              <a:rPr sz="1800" b="1" i="0">
                <a:solidFill>
                  <a:srgbClr val="1A1A1A"/>
                </a:solidFill>
                <a:latin typeface="Calibri"/>
              </a:rPr>
              <a:t>Logic check</a:t>
            </a:r>
          </a:p>
        </p:txBody>
      </p:sp>
      <p:sp>
        <p:nvSpPr>
          <p:cNvPr id="19" name="TextBox 18"/>
          <p:cNvSpPr txBox="1"/>
          <p:nvPr/>
        </p:nvSpPr>
        <p:spPr>
          <a:xfrm>
            <a:off x="777240" y="3904488"/>
            <a:ext cx="5120640" cy="411480"/>
          </a:xfrm>
          <a:prstGeom prst="rect">
            <a:avLst/>
          </a:prstGeom>
          <a:noFill/>
          <a:ln>
            <a:noFill/>
          </a:ln>
        </p:spPr>
        <p:txBody>
          <a:bodyPr wrap="square" lIns="45720" rIns="45720" tIns="18288" bIns="18288" anchor="t">
            <a:spAutoFit/>
          </a:bodyPr>
          <a:lstStyle/>
          <a:p>
            <a:pPr algn="l">
              <a:lnSpc>
                <a:spcPct val="130000"/>
              </a:lnSpc>
            </a:pPr>
            <a:r>
              <a:rPr sz="1200" b="0" i="0">
                <a:solidFill>
                  <a:srgbClr val="4A4A4A"/>
                </a:solidFill>
                <a:latin typeface="Calibri"/>
              </a:rPr>
              <a:t>Does the reasoning hold end to end? Are conclusions supported by the premises? Watch for steps in wrong order, contradictory timelines, and silent assumptions.</a:t>
            </a:r>
          </a:p>
        </p:txBody>
      </p:sp>
      <p:sp>
        <p:nvSpPr>
          <p:cNvPr id="20" name="Rectangle 19"/>
          <p:cNvSpPr/>
          <p:nvPr/>
        </p:nvSpPr>
        <p:spPr>
          <a:xfrm>
            <a:off x="6217920" y="3063240"/>
            <a:ext cx="5486400" cy="13716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6217920" y="3063240"/>
            <a:ext cx="91440" cy="13716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6446520" y="3172968"/>
            <a:ext cx="5120640" cy="292608"/>
          </a:xfrm>
          <a:prstGeom prst="rect">
            <a:avLst/>
          </a:prstGeom>
          <a:noFill/>
          <a:ln>
            <a:noFill/>
          </a:ln>
        </p:spPr>
        <p:txBody>
          <a:bodyPr wrap="square" lIns="45720" rIns="45720" tIns="18288" bIns="18288" anchor="t">
            <a:spAutoFit/>
          </a:bodyPr>
          <a:lstStyle/>
          <a:p>
            <a:pPr algn="l"/>
            <a:r>
              <a:rPr sz="1100" b="1" i="0">
                <a:solidFill>
                  <a:srgbClr val="CC0000"/>
                </a:solidFill>
                <a:latin typeface="Calibri"/>
              </a:rPr>
              <a:t>PROTOCOL 4</a:t>
            </a:r>
          </a:p>
        </p:txBody>
      </p:sp>
      <p:sp>
        <p:nvSpPr>
          <p:cNvPr id="23" name="TextBox 22"/>
          <p:cNvSpPr txBox="1"/>
          <p:nvPr/>
        </p:nvSpPr>
        <p:spPr>
          <a:xfrm>
            <a:off x="6446520" y="3447288"/>
            <a:ext cx="5120640" cy="411480"/>
          </a:xfrm>
          <a:prstGeom prst="rect">
            <a:avLst/>
          </a:prstGeom>
          <a:noFill/>
          <a:ln>
            <a:noFill/>
          </a:ln>
        </p:spPr>
        <p:txBody>
          <a:bodyPr wrap="square" lIns="45720" rIns="45720" tIns="18288" bIns="18288" anchor="t">
            <a:spAutoFit/>
          </a:bodyPr>
          <a:lstStyle/>
          <a:p>
            <a:pPr algn="l"/>
            <a:r>
              <a:rPr sz="1800" b="1" i="0">
                <a:solidFill>
                  <a:srgbClr val="1A1A1A"/>
                </a:solidFill>
                <a:latin typeface="Calibri"/>
              </a:rPr>
              <a:t>Format compliance</a:t>
            </a:r>
          </a:p>
        </p:txBody>
      </p:sp>
      <p:sp>
        <p:nvSpPr>
          <p:cNvPr id="24" name="TextBox 23"/>
          <p:cNvSpPr txBox="1"/>
          <p:nvPr/>
        </p:nvSpPr>
        <p:spPr>
          <a:xfrm>
            <a:off x="6446520" y="3904488"/>
            <a:ext cx="5120640" cy="411480"/>
          </a:xfrm>
          <a:prstGeom prst="rect">
            <a:avLst/>
          </a:prstGeom>
          <a:noFill/>
          <a:ln>
            <a:noFill/>
          </a:ln>
        </p:spPr>
        <p:txBody>
          <a:bodyPr wrap="square" lIns="45720" rIns="45720" tIns="18288" bIns="18288" anchor="t">
            <a:spAutoFit/>
          </a:bodyPr>
          <a:lstStyle/>
          <a:p>
            <a:pPr algn="l">
              <a:lnSpc>
                <a:spcPct val="130000"/>
              </a:lnSpc>
            </a:pPr>
            <a:r>
              <a:rPr sz="1200" b="0" i="0">
                <a:solidFill>
                  <a:srgbClr val="4A4A4A"/>
                </a:solidFill>
                <a:latin typeface="Calibri"/>
              </a:rPr>
              <a:t>Does the output match required formats, templates, DTGs, and standards? AI loses formatting consistency in long documents — especially in numbered lists and procedures.</a:t>
            </a:r>
          </a:p>
        </p:txBody>
      </p:sp>
      <p:sp>
        <p:nvSpPr>
          <p:cNvPr id="25" name="Rectangle 24"/>
          <p:cNvSpPr/>
          <p:nvPr/>
        </p:nvSpPr>
        <p:spPr>
          <a:xfrm>
            <a:off x="548640" y="4617720"/>
            <a:ext cx="11155680" cy="164592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Rectangle 25"/>
          <p:cNvSpPr/>
          <p:nvPr/>
        </p:nvSpPr>
        <p:spPr>
          <a:xfrm>
            <a:off x="548640" y="4617720"/>
            <a:ext cx="91440" cy="164592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777240" y="4727448"/>
            <a:ext cx="10789920" cy="292608"/>
          </a:xfrm>
          <a:prstGeom prst="rect">
            <a:avLst/>
          </a:prstGeom>
          <a:noFill/>
          <a:ln>
            <a:noFill/>
          </a:ln>
        </p:spPr>
        <p:txBody>
          <a:bodyPr wrap="square" lIns="45720" rIns="45720" tIns="18288" bIns="18288" anchor="t">
            <a:spAutoFit/>
          </a:bodyPr>
          <a:lstStyle/>
          <a:p>
            <a:pPr algn="l"/>
            <a:r>
              <a:rPr sz="1100" b="1" i="0">
                <a:solidFill>
                  <a:srgbClr val="CC0000"/>
                </a:solidFill>
                <a:latin typeface="Calibri"/>
              </a:rPr>
              <a:t>PROTOCOL 5 · THE ONE NOBODY CAN SKIP</a:t>
            </a:r>
          </a:p>
        </p:txBody>
      </p:sp>
      <p:sp>
        <p:nvSpPr>
          <p:cNvPr id="28" name="TextBox 27"/>
          <p:cNvSpPr txBox="1"/>
          <p:nvPr/>
        </p:nvSpPr>
        <p:spPr>
          <a:xfrm>
            <a:off x="777240" y="5001768"/>
            <a:ext cx="10789920" cy="411480"/>
          </a:xfrm>
          <a:prstGeom prst="rect">
            <a:avLst/>
          </a:prstGeom>
          <a:noFill/>
          <a:ln>
            <a:noFill/>
          </a:ln>
        </p:spPr>
        <p:txBody>
          <a:bodyPr wrap="square" lIns="45720" rIns="45720" tIns="18288" bIns="18288" anchor="t">
            <a:spAutoFit/>
          </a:bodyPr>
          <a:lstStyle/>
          <a:p>
            <a:pPr algn="l"/>
            <a:r>
              <a:rPr sz="1800" b="1" i="0">
                <a:solidFill>
                  <a:srgbClr val="1A1A1A"/>
                </a:solidFill>
                <a:latin typeface="Calibri"/>
              </a:rPr>
              <a:t>Domain review</a:t>
            </a:r>
          </a:p>
        </p:txBody>
      </p:sp>
      <p:sp>
        <p:nvSpPr>
          <p:cNvPr id="29" name="TextBox 28"/>
          <p:cNvSpPr txBox="1"/>
          <p:nvPr/>
        </p:nvSpPr>
        <p:spPr>
          <a:xfrm>
            <a:off x="777240" y="5458968"/>
            <a:ext cx="10789920" cy="685800"/>
          </a:xfrm>
          <a:prstGeom prst="rect">
            <a:avLst/>
          </a:prstGeom>
          <a:noFill/>
          <a:ln>
            <a:noFill/>
          </a:ln>
        </p:spPr>
        <p:txBody>
          <a:bodyPr wrap="square" lIns="45720" rIns="45720" tIns="18288" bIns="18288" anchor="t">
            <a:spAutoFit/>
          </a:bodyPr>
          <a:lstStyle/>
          <a:p>
            <a:pPr algn="l">
              <a:lnSpc>
                <a:spcPct val="130000"/>
              </a:lnSpc>
            </a:pPr>
            <a:r>
              <a:rPr sz="1200" b="0" i="0">
                <a:solidFill>
                  <a:srgbClr val="4A4A4A"/>
                </a:solidFill>
                <a:latin typeface="Calibri"/>
              </a:rPr>
              <a:t>Does this pass the smell test for someone who actually does this work? Hand it to the SME before you sign it. The other four protocols are mechanical — this one is judgment, and it’s the one AI can’t do for you.</a:t>
            </a:r>
          </a:p>
        </p:txBody>
      </p:sp>
      <p:sp>
        <p:nvSpPr>
          <p:cNvPr id="30" name="Rectangle 29"/>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Rectangle 30"/>
          <p:cNvSpPr/>
          <p:nvPr/>
        </p:nvSpPr>
        <p:spPr>
          <a:xfrm>
            <a:off x="0" y="6446520"/>
            <a:ext cx="12191695" cy="4114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4A4A4A"/>
                </a:solidFill>
                <a:latin typeface="Calibri"/>
              </a:rPr>
              <a:t>Module 4 · QA Reference</a:t>
            </a:r>
          </a:p>
        </p:txBody>
      </p:sp>
      <p:sp>
        <p:nvSpPr>
          <p:cNvPr id="33" name="TextBox 32"/>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4A4A4A"/>
                </a:solidFill>
                <a:latin typeface="Calibri"/>
              </a:rPr>
              <a:t>27</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3B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228600" cy="6858000"/>
          </a:xfrm>
          <a:prstGeom prst="rect">
            <a:avLst/>
          </a:prstGeom>
          <a:solidFill>
            <a:srgbClr val="D4B1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ounded Rectangle 3"/>
          <p:cNvSpPr/>
          <p:nvPr/>
        </p:nvSpPr>
        <p:spPr>
          <a:xfrm>
            <a:off x="548640" y="411480"/>
            <a:ext cx="3291840" cy="411480"/>
          </a:xfrm>
          <a:prstGeom prst="round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tIns="36576" bIns="36576"/>
          <a:lstStyle/>
          <a:p>
            <a:pPr algn="ctr"/>
            <a:r>
              <a:rPr sz="1300" b="1">
                <a:solidFill>
                  <a:srgbClr val="F5D130"/>
                </a:solidFill>
                <a:latin typeface="Calibri"/>
              </a:rPr>
              <a:t>WORKSHOP · TIMED DRILL</a:t>
            </a:r>
          </a:p>
        </p:txBody>
      </p:sp>
      <p:sp>
        <p:nvSpPr>
          <p:cNvPr id="5" name="TextBox 4"/>
          <p:cNvSpPr txBox="1"/>
          <p:nvPr/>
        </p:nvSpPr>
        <p:spPr>
          <a:xfrm>
            <a:off x="548640" y="960120"/>
            <a:ext cx="10972800" cy="914400"/>
          </a:xfrm>
          <a:prstGeom prst="rect">
            <a:avLst/>
          </a:prstGeom>
          <a:noFill/>
          <a:ln>
            <a:noFill/>
          </a:ln>
        </p:spPr>
        <p:txBody>
          <a:bodyPr wrap="square" lIns="45720" rIns="45720" tIns="18288" bIns="18288" anchor="t">
            <a:spAutoFit/>
          </a:bodyPr>
          <a:lstStyle/>
          <a:p>
            <a:pPr algn="l">
              <a:lnSpc>
                <a:spcPct val="105000"/>
              </a:lnSpc>
            </a:pPr>
            <a:r>
              <a:rPr sz="4400" b="1" i="0">
                <a:solidFill>
                  <a:srgbClr val="1A1A1A"/>
                </a:solidFill>
                <a:latin typeface="Calibri"/>
              </a:rPr>
              <a:t>Find the five errors</a:t>
            </a:r>
          </a:p>
        </p:txBody>
      </p:sp>
      <p:sp>
        <p:nvSpPr>
          <p:cNvPr id="6" name="TextBox 5"/>
          <p:cNvSpPr txBox="1"/>
          <p:nvPr/>
        </p:nvSpPr>
        <p:spPr>
          <a:xfrm>
            <a:off x="548640" y="1920239"/>
            <a:ext cx="10972800" cy="365760"/>
          </a:xfrm>
          <a:prstGeom prst="rect">
            <a:avLst/>
          </a:prstGeom>
          <a:noFill/>
          <a:ln>
            <a:noFill/>
          </a:ln>
        </p:spPr>
        <p:txBody>
          <a:bodyPr wrap="square" lIns="45720" rIns="45720" tIns="18288" bIns="18288" anchor="t">
            <a:spAutoFit/>
          </a:bodyPr>
          <a:lstStyle/>
          <a:p>
            <a:pPr algn="l"/>
            <a:r>
              <a:rPr sz="1800" b="1" i="0">
                <a:solidFill>
                  <a:srgbClr val="CC0000"/>
                </a:solidFill>
                <a:latin typeface="Calibri"/>
              </a:rPr>
              <a:t>10 minutes · silent · then 10-minute debrief</a:t>
            </a:r>
          </a:p>
        </p:txBody>
      </p:sp>
      <p:sp>
        <p:nvSpPr>
          <p:cNvPr id="7" name="Rectangle 6"/>
          <p:cNvSpPr/>
          <p:nvPr/>
        </p:nvSpPr>
        <p:spPr>
          <a:xfrm>
            <a:off x="548640" y="2468879"/>
            <a:ext cx="11155680" cy="1920240"/>
          </a:xfrm>
          <a:prstGeom prst="rect">
            <a:avLst/>
          </a:prstGeom>
          <a:solidFill>
            <a:srgbClr val="FFFFFF"/>
          </a:solidFill>
          <a:ln>
            <a:solidFill>
              <a:srgbClr val="1A1A1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2560319"/>
            <a:ext cx="10607040" cy="320040"/>
          </a:xfrm>
          <a:prstGeom prst="rect">
            <a:avLst/>
          </a:prstGeom>
          <a:noFill/>
          <a:ln>
            <a:noFill/>
          </a:ln>
        </p:spPr>
        <p:txBody>
          <a:bodyPr wrap="square" lIns="45720" rIns="45720" tIns="18288" bIns="18288" anchor="t">
            <a:spAutoFit/>
          </a:bodyPr>
          <a:lstStyle/>
          <a:p>
            <a:pPr algn="l"/>
            <a:r>
              <a:rPr sz="1100" b="1" i="0">
                <a:solidFill>
                  <a:srgbClr val="CC0000"/>
                </a:solidFill>
                <a:latin typeface="Calibri"/>
              </a:rPr>
              <a:t>PROMPT</a:t>
            </a:r>
          </a:p>
        </p:txBody>
      </p:sp>
      <p:sp>
        <p:nvSpPr>
          <p:cNvPr id="9" name="TextBox 8"/>
          <p:cNvSpPr txBox="1"/>
          <p:nvPr/>
        </p:nvSpPr>
        <p:spPr>
          <a:xfrm>
            <a:off x="777240" y="2880359"/>
            <a:ext cx="10607040" cy="1417320"/>
          </a:xfrm>
          <a:prstGeom prst="rect">
            <a:avLst/>
          </a:prstGeom>
          <a:noFill/>
          <a:ln>
            <a:noFill/>
          </a:ln>
        </p:spPr>
        <p:txBody>
          <a:bodyPr wrap="square" lIns="45720" rIns="45720" tIns="18288" bIns="18288" anchor="t">
            <a:spAutoFit/>
          </a:bodyPr>
          <a:lstStyle/>
          <a:p>
            <a:pPr algn="l">
              <a:lnSpc>
                <a:spcPct val="135000"/>
              </a:lnSpc>
            </a:pPr>
            <a:r>
              <a:rPr sz="1400" b="0" i="0">
                <a:solidFill>
                  <a:srgbClr val="1A1A1A"/>
                </a:solidFill>
                <a:latin typeface="Calibri"/>
              </a:rPr>
              <a:t>I’m sharing a one-page AI-generated SOP excerpt in chat now. Run it through all five protocols. Mark every issue you would not sign. Number them. There are five planted errors : two fabricated references, one contradictory timeline, one logic error, one format break. Find all five.</a:t>
            </a:r>
          </a:p>
        </p:txBody>
      </p:sp>
      <p:sp>
        <p:nvSpPr>
          <p:cNvPr id="10" name="Rectangle 9"/>
          <p:cNvSpPr/>
          <p:nvPr/>
        </p:nvSpPr>
        <p:spPr>
          <a:xfrm>
            <a:off x="548640" y="4937760"/>
            <a:ext cx="11155680" cy="1280160"/>
          </a:xfrm>
          <a:prstGeom prst="rect">
            <a:avLst/>
          </a:prstGeom>
          <a:solidFill>
            <a:srgbClr val="FFFCE6"/>
          </a:solidFill>
          <a:ln>
            <a:solidFill>
              <a:srgbClr val="CC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777240" y="5047488"/>
            <a:ext cx="10607040" cy="1060704"/>
          </a:xfrm>
          <a:prstGeom prst="rect">
            <a:avLst/>
          </a:prstGeom>
          <a:noFill/>
          <a:ln>
            <a:noFill/>
          </a:ln>
        </p:spPr>
        <p:txBody>
          <a:bodyPr wrap="square" lIns="45720" rIns="45720" tIns="18288" bIns="18288" anchor="t">
            <a:spAutoFit/>
          </a:bodyPr>
          <a:lstStyle/>
          <a:p>
            <a:pPr algn="l">
              <a:lnSpc>
                <a:spcPct val="135000"/>
              </a:lnSpc>
            </a:pPr>
            <a:r>
              <a:rPr sz="1300" b="0" i="0">
                <a:solidFill>
                  <a:srgbClr val="1A1A1A"/>
                </a:solidFill>
                <a:latin typeface="Calibri"/>
              </a:rPr>
              <a:t>What good looks like: all five errors found in under 10 minutes, with the protocol number that caught each one. If you only find three, you’re skipping a protocol — usually source verification, because it requires looking things up. Looking things up is the protocol.</a:t>
            </a:r>
          </a:p>
        </p:txBody>
      </p:sp>
      <p:sp>
        <p:nvSpPr>
          <p:cNvPr id="12" name="Rectangle 11"/>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0" y="6446520"/>
            <a:ext cx="12191695" cy="4114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4A4A4A"/>
                </a:solidFill>
                <a:latin typeface="Calibri"/>
              </a:rPr>
              <a:t>Module 4 · Timed QA Drill</a:t>
            </a:r>
          </a:p>
        </p:txBody>
      </p:sp>
      <p:sp>
        <p:nvSpPr>
          <p:cNvPr id="15" name="TextBox 14"/>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4A4A4A"/>
                </a:solidFill>
                <a:latin typeface="Calibri"/>
              </a:rPr>
              <a:t>28</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A3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914400" y="822960"/>
            <a:ext cx="10058400" cy="457200"/>
          </a:xfrm>
          <a:prstGeom prst="rect">
            <a:avLst/>
          </a:prstGeom>
          <a:noFill/>
          <a:ln>
            <a:noFill/>
          </a:ln>
        </p:spPr>
        <p:txBody>
          <a:bodyPr wrap="square" lIns="45720" rIns="45720" tIns="18288" bIns="18288" anchor="t">
            <a:spAutoFit/>
          </a:bodyPr>
          <a:lstStyle/>
          <a:p>
            <a:pPr algn="l"/>
            <a:r>
              <a:rPr sz="1800" b="1" i="0">
                <a:solidFill>
                  <a:srgbClr val="F5D130"/>
                </a:solidFill>
                <a:latin typeface="Calibri"/>
              </a:rPr>
              <a:t>MODULE 5</a:t>
            </a:r>
          </a:p>
        </p:txBody>
      </p:sp>
      <p:sp>
        <p:nvSpPr>
          <p:cNvPr id="4" name="TextBox 3"/>
          <p:cNvSpPr txBox="1"/>
          <p:nvPr/>
        </p:nvSpPr>
        <p:spPr>
          <a:xfrm>
            <a:off x="914400" y="1371600"/>
            <a:ext cx="10058400" cy="2377440"/>
          </a:xfrm>
          <a:prstGeom prst="rect">
            <a:avLst/>
          </a:prstGeom>
          <a:noFill/>
          <a:ln>
            <a:noFill/>
          </a:ln>
        </p:spPr>
        <p:txBody>
          <a:bodyPr wrap="square" lIns="45720" rIns="45720" tIns="18288" bIns="18288" anchor="t">
            <a:spAutoFit/>
          </a:bodyPr>
          <a:lstStyle/>
          <a:p>
            <a:pPr algn="l">
              <a:lnSpc>
                <a:spcPct val="100000"/>
              </a:lnSpc>
            </a:pPr>
            <a:r>
              <a:rPr sz="6400" b="1" i="0">
                <a:solidFill>
                  <a:srgbClr val="FFFFFF"/>
                </a:solidFill>
                <a:latin typeface="Calibri"/>
              </a:rPr>
              <a:t>Teaching others — the 201 multiplier</a:t>
            </a:r>
          </a:p>
        </p:txBody>
      </p:sp>
      <p:sp>
        <p:nvSpPr>
          <p:cNvPr id="5" name="Rounded Rectangle 4"/>
          <p:cNvSpPr/>
          <p:nvPr/>
        </p:nvSpPr>
        <p:spPr>
          <a:xfrm>
            <a:off x="914400" y="4023360"/>
            <a:ext cx="2377440" cy="548640"/>
          </a:xfrm>
          <a:prstGeom prst="round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sz="2000" b="1">
                <a:solidFill>
                  <a:srgbClr val="1A1A1A"/>
                </a:solidFill>
                <a:latin typeface="Calibri"/>
              </a:rPr>
              <a:t>30 minutes</a:t>
            </a:r>
          </a:p>
        </p:txBody>
      </p:sp>
      <p:sp>
        <p:nvSpPr>
          <p:cNvPr id="6" name="TextBox 5"/>
          <p:cNvSpPr txBox="1"/>
          <p:nvPr/>
        </p:nvSpPr>
        <p:spPr>
          <a:xfrm>
            <a:off x="914400" y="4846320"/>
            <a:ext cx="10241280" cy="1371600"/>
          </a:xfrm>
          <a:prstGeom prst="rect">
            <a:avLst/>
          </a:prstGeom>
          <a:noFill/>
          <a:ln>
            <a:noFill/>
          </a:ln>
        </p:spPr>
        <p:txBody>
          <a:bodyPr wrap="square" lIns="45720" rIns="45720" tIns="18288" bIns="18288" anchor="t">
            <a:spAutoFit/>
          </a:bodyPr>
          <a:lstStyle/>
          <a:p>
            <a:pPr algn="l">
              <a:lnSpc>
                <a:spcPct val="130000"/>
              </a:lnSpc>
            </a:pPr>
            <a:r>
              <a:rPr sz="2000" b="0" i="0">
                <a:solidFill>
                  <a:srgbClr val="FFF5F5"/>
                </a:solidFill>
                <a:latin typeface="Calibri Light"/>
              </a:rPr>
              <a:t>You don’t leave this room as a graduate. You leave as the person who teaches the next two Marines what you just learned.</a:t>
            </a:r>
          </a:p>
        </p:txBody>
      </p:sp>
      <p:sp>
        <p:nvSpPr>
          <p:cNvPr id="7" name="Rectangle 6"/>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F0F0F0"/>
                </a:solidFill>
                <a:latin typeface="Calibri"/>
              </a:rPr>
              <a:t>Module 5 · Teaching Others</a:t>
            </a:r>
          </a:p>
        </p:txBody>
      </p:sp>
      <p:sp>
        <p:nvSpPr>
          <p:cNvPr id="9" name="TextBox 8"/>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F0F0F0"/>
                </a:solidFill>
                <a:latin typeface="Calibri"/>
              </a:rPr>
              <a:t>29</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155680" cy="868680"/>
          </a:xfrm>
          <a:prstGeom prst="rect">
            <a:avLst/>
          </a:prstGeom>
          <a:noFill/>
          <a:ln>
            <a:noFill/>
          </a:ln>
        </p:spPr>
        <p:txBody>
          <a:bodyPr wrap="square" lIns="45720" rIns="45720" tIns="18288" bIns="18288" anchor="t">
            <a:spAutoFit/>
          </a:bodyPr>
          <a:lstStyle/>
          <a:p>
            <a:pPr algn="l">
              <a:lnSpc>
                <a:spcPct val="105000"/>
              </a:lnSpc>
            </a:pPr>
            <a:r>
              <a:rPr sz="3400" b="1" i="0">
                <a:solidFill>
                  <a:srgbClr val="1A1A1A"/>
                </a:solidFill>
                <a:latin typeface="Calibri"/>
              </a:rPr>
              <a:t>You’re here because you’ve already done the work</a:t>
            </a:r>
          </a:p>
        </p:txBody>
      </p:sp>
      <p:sp>
        <p:nvSpPr>
          <p:cNvPr id="4" name="TextBox 3"/>
          <p:cNvSpPr txBox="1"/>
          <p:nvPr/>
        </p:nvSpPr>
        <p:spPr>
          <a:xfrm>
            <a:off x="548640" y="1325880"/>
            <a:ext cx="11155680" cy="365760"/>
          </a:xfrm>
          <a:prstGeom prst="rect">
            <a:avLst/>
          </a:prstGeom>
          <a:noFill/>
          <a:ln>
            <a:noFill/>
          </a:ln>
        </p:spPr>
        <p:txBody>
          <a:bodyPr wrap="square" lIns="45720" rIns="45720" tIns="18288" bIns="18288" anchor="t">
            <a:spAutoFit/>
          </a:bodyPr>
          <a:lstStyle/>
          <a:p>
            <a:pPr algn="l"/>
            <a:r>
              <a:rPr sz="1600" b="0" i="1">
                <a:solidFill>
                  <a:srgbClr val="6E6E6E"/>
                </a:solidFill>
                <a:latin typeface="Calibri Light"/>
              </a:rPr>
              <a:t>Recap — what you brought into this room</a:t>
            </a:r>
          </a:p>
        </p:txBody>
      </p:sp>
      <p:sp>
        <p:nvSpPr>
          <p:cNvPr id="5" name="Rectangle 4"/>
          <p:cNvSpPr/>
          <p:nvPr/>
        </p:nvSpPr>
        <p:spPr>
          <a:xfrm>
            <a:off x="548640" y="1828800"/>
            <a:ext cx="3596640" cy="36576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548640" y="1828800"/>
            <a:ext cx="91440" cy="36576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2011680"/>
            <a:ext cx="3230880" cy="365760"/>
          </a:xfrm>
          <a:prstGeom prst="rect">
            <a:avLst/>
          </a:prstGeom>
          <a:noFill/>
          <a:ln>
            <a:noFill/>
          </a:ln>
        </p:spPr>
        <p:txBody>
          <a:bodyPr wrap="square" lIns="45720" rIns="45720" tIns="18288" bIns="18288" anchor="t">
            <a:spAutoFit/>
          </a:bodyPr>
          <a:lstStyle/>
          <a:p>
            <a:pPr algn="l"/>
            <a:r>
              <a:rPr sz="1300" b="1" i="0">
                <a:solidFill>
                  <a:srgbClr val="CC0000"/>
                </a:solidFill>
                <a:latin typeface="Calibri"/>
              </a:rPr>
              <a:t>WEEK 1</a:t>
            </a:r>
          </a:p>
        </p:txBody>
      </p:sp>
      <p:sp>
        <p:nvSpPr>
          <p:cNvPr id="8" name="TextBox 7"/>
          <p:cNvSpPr txBox="1"/>
          <p:nvPr/>
        </p:nvSpPr>
        <p:spPr>
          <a:xfrm>
            <a:off x="777240" y="2423160"/>
            <a:ext cx="3230880" cy="777240"/>
          </a:xfrm>
          <a:prstGeom prst="rect">
            <a:avLst/>
          </a:prstGeom>
          <a:noFill/>
          <a:ln>
            <a:noFill/>
          </a:ln>
        </p:spPr>
        <p:txBody>
          <a:bodyPr wrap="square" lIns="45720" rIns="45720" tIns="18288" bIns="18288" anchor="t">
            <a:spAutoFit/>
          </a:bodyPr>
          <a:lstStyle/>
          <a:p>
            <a:pPr algn="l">
              <a:lnSpc>
                <a:spcPct val="110000"/>
              </a:lnSpc>
            </a:pPr>
            <a:r>
              <a:rPr sz="1800" b="1" i="0">
                <a:solidFill>
                  <a:srgbClr val="1A1A1A"/>
                </a:solidFill>
                <a:latin typeface="Calibri"/>
              </a:rPr>
              <a:t>AI Fluency Fundamentals</a:t>
            </a:r>
          </a:p>
        </p:txBody>
      </p:sp>
      <p:sp>
        <p:nvSpPr>
          <p:cNvPr id="9" name="TextBox 8"/>
          <p:cNvSpPr txBox="1"/>
          <p:nvPr/>
        </p:nvSpPr>
        <p:spPr>
          <a:xfrm>
            <a:off x="777240" y="3337560"/>
            <a:ext cx="3230880" cy="1965960"/>
          </a:xfrm>
          <a:prstGeom prst="rect">
            <a:avLst/>
          </a:prstGeom>
          <a:noFill/>
          <a:ln>
            <a:noFill/>
          </a:ln>
        </p:spPr>
        <p:txBody>
          <a:bodyPr wrap="square" lIns="45720" rIns="45720" tIns="18288" bIns="18288" anchor="t">
            <a:spAutoFit/>
          </a:bodyPr>
          <a:lstStyle/>
          <a:p>
            <a:pPr algn="l">
              <a:lnSpc>
                <a:spcPct val="135000"/>
              </a:lnSpc>
            </a:pPr>
            <a:r>
              <a:rPr sz="1300" b="0" i="0">
                <a:solidFill>
                  <a:srgbClr val="4A4A4A"/>
                </a:solidFill>
                <a:latin typeface="Calibri"/>
              </a:rPr>
              <a:t>The six 201 skills, the jagged frontier, centaur vs. cyborg, the management framing.</a:t>
            </a:r>
          </a:p>
        </p:txBody>
      </p:sp>
      <p:sp>
        <p:nvSpPr>
          <p:cNvPr id="10" name="Rectangle 9"/>
          <p:cNvSpPr/>
          <p:nvPr/>
        </p:nvSpPr>
        <p:spPr>
          <a:xfrm>
            <a:off x="4328160" y="1828800"/>
            <a:ext cx="3596640" cy="36576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4328160" y="1828800"/>
            <a:ext cx="91440" cy="36576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556760" y="2011680"/>
            <a:ext cx="3230880" cy="365760"/>
          </a:xfrm>
          <a:prstGeom prst="rect">
            <a:avLst/>
          </a:prstGeom>
          <a:noFill/>
          <a:ln>
            <a:noFill/>
          </a:ln>
        </p:spPr>
        <p:txBody>
          <a:bodyPr wrap="square" lIns="45720" rIns="45720" tIns="18288" bIns="18288" anchor="t">
            <a:spAutoFit/>
          </a:bodyPr>
          <a:lstStyle/>
          <a:p>
            <a:pPr algn="l"/>
            <a:r>
              <a:rPr sz="1300" b="1" i="0">
                <a:solidFill>
                  <a:srgbClr val="CC0000"/>
                </a:solidFill>
                <a:latin typeface="Calibri"/>
              </a:rPr>
              <a:t>WEEK 2</a:t>
            </a:r>
          </a:p>
        </p:txBody>
      </p:sp>
      <p:sp>
        <p:nvSpPr>
          <p:cNvPr id="13" name="TextBox 12"/>
          <p:cNvSpPr txBox="1"/>
          <p:nvPr/>
        </p:nvSpPr>
        <p:spPr>
          <a:xfrm>
            <a:off x="4556760" y="2423160"/>
            <a:ext cx="3230880" cy="777240"/>
          </a:xfrm>
          <a:prstGeom prst="rect">
            <a:avLst/>
          </a:prstGeom>
          <a:noFill/>
          <a:ln>
            <a:noFill/>
          </a:ln>
        </p:spPr>
        <p:txBody>
          <a:bodyPr wrap="square" lIns="45720" rIns="45720" tIns="18288" bIns="18288" anchor="t">
            <a:spAutoFit/>
          </a:bodyPr>
          <a:lstStyle/>
          <a:p>
            <a:pPr algn="l">
              <a:lnSpc>
                <a:spcPct val="110000"/>
              </a:lnSpc>
            </a:pPr>
            <a:r>
              <a:rPr sz="1800" b="1" i="0">
                <a:solidFill>
                  <a:srgbClr val="1A1A1A"/>
                </a:solidFill>
                <a:latin typeface="Calibri"/>
              </a:rPr>
              <a:t>Builder Orientation</a:t>
            </a:r>
          </a:p>
        </p:txBody>
      </p:sp>
      <p:sp>
        <p:nvSpPr>
          <p:cNvPr id="14" name="TextBox 13"/>
          <p:cNvSpPr txBox="1"/>
          <p:nvPr/>
        </p:nvSpPr>
        <p:spPr>
          <a:xfrm>
            <a:off x="4556760" y="3337560"/>
            <a:ext cx="3230880" cy="1965960"/>
          </a:xfrm>
          <a:prstGeom prst="rect">
            <a:avLst/>
          </a:prstGeom>
          <a:noFill/>
          <a:ln>
            <a:noFill/>
          </a:ln>
        </p:spPr>
        <p:txBody>
          <a:bodyPr wrap="square" lIns="45720" rIns="45720" tIns="18288" bIns="18288" anchor="t">
            <a:spAutoFit/>
          </a:bodyPr>
          <a:lstStyle/>
          <a:p>
            <a:pPr algn="l">
              <a:lnSpc>
                <a:spcPct val="135000"/>
              </a:lnSpc>
            </a:pPr>
            <a:r>
              <a:rPr sz="1300" b="0" i="0">
                <a:solidFill>
                  <a:srgbClr val="4A4A4A"/>
                </a:solidFill>
                <a:latin typeface="Calibri"/>
              </a:rPr>
              <a:t>Your first prototype. Task decomposition and iterative refinement applied to a real problem.</a:t>
            </a:r>
          </a:p>
        </p:txBody>
      </p:sp>
      <p:sp>
        <p:nvSpPr>
          <p:cNvPr id="15" name="Rectangle 14"/>
          <p:cNvSpPr/>
          <p:nvPr/>
        </p:nvSpPr>
        <p:spPr>
          <a:xfrm>
            <a:off x="8107680" y="1828800"/>
            <a:ext cx="3596640" cy="365760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8107680" y="1828800"/>
            <a:ext cx="91440" cy="365760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336280" y="2011680"/>
            <a:ext cx="3230880" cy="365760"/>
          </a:xfrm>
          <a:prstGeom prst="rect">
            <a:avLst/>
          </a:prstGeom>
          <a:noFill/>
          <a:ln>
            <a:noFill/>
          </a:ln>
        </p:spPr>
        <p:txBody>
          <a:bodyPr wrap="square" lIns="45720" rIns="45720" tIns="18288" bIns="18288" anchor="t">
            <a:spAutoFit/>
          </a:bodyPr>
          <a:lstStyle/>
          <a:p>
            <a:pPr algn="l"/>
            <a:r>
              <a:rPr sz="1300" b="1" i="0">
                <a:solidFill>
                  <a:srgbClr val="CC0000"/>
                </a:solidFill>
                <a:latin typeface="Calibri"/>
              </a:rPr>
              <a:t>WEEK 3</a:t>
            </a:r>
          </a:p>
        </p:txBody>
      </p:sp>
      <p:sp>
        <p:nvSpPr>
          <p:cNvPr id="18" name="TextBox 17"/>
          <p:cNvSpPr txBox="1"/>
          <p:nvPr/>
        </p:nvSpPr>
        <p:spPr>
          <a:xfrm>
            <a:off x="8336280" y="2423160"/>
            <a:ext cx="3230880" cy="777240"/>
          </a:xfrm>
          <a:prstGeom prst="rect">
            <a:avLst/>
          </a:prstGeom>
          <a:noFill/>
          <a:ln>
            <a:noFill/>
          </a:ln>
        </p:spPr>
        <p:txBody>
          <a:bodyPr wrap="square" lIns="45720" rIns="45720" tIns="18288" bIns="18288" anchor="t">
            <a:spAutoFit/>
          </a:bodyPr>
          <a:lstStyle/>
          <a:p>
            <a:pPr algn="l">
              <a:lnSpc>
                <a:spcPct val="110000"/>
              </a:lnSpc>
            </a:pPr>
            <a:r>
              <a:rPr sz="1800" b="1" i="0">
                <a:solidFill>
                  <a:srgbClr val="1A1A1A"/>
                </a:solidFill>
                <a:latin typeface="Calibri"/>
              </a:rPr>
              <a:t>Platform Training</a:t>
            </a:r>
          </a:p>
        </p:txBody>
      </p:sp>
      <p:sp>
        <p:nvSpPr>
          <p:cNvPr id="19" name="TextBox 18"/>
          <p:cNvSpPr txBox="1"/>
          <p:nvPr/>
        </p:nvSpPr>
        <p:spPr>
          <a:xfrm>
            <a:off x="8336280" y="3337560"/>
            <a:ext cx="3230880" cy="1965960"/>
          </a:xfrm>
          <a:prstGeom prst="rect">
            <a:avLst/>
          </a:prstGeom>
          <a:noFill/>
          <a:ln>
            <a:noFill/>
          </a:ln>
        </p:spPr>
        <p:txBody>
          <a:bodyPr wrap="square" lIns="45720" rIns="45720" tIns="18288" bIns="18288" anchor="t">
            <a:spAutoFit/>
          </a:bodyPr>
          <a:lstStyle/>
          <a:p>
            <a:pPr algn="l">
              <a:lnSpc>
                <a:spcPct val="135000"/>
              </a:lnSpc>
            </a:pPr>
            <a:r>
              <a:rPr sz="1300" b="0" i="0">
                <a:solidFill>
                  <a:srgbClr val="4A4A4A"/>
                </a:solidFill>
                <a:latin typeface="Calibri"/>
              </a:rPr>
              <a:t>Three complete tools on Power Platform, deliberately switching between centaur and cyborg work.</a:t>
            </a:r>
          </a:p>
        </p:txBody>
      </p:sp>
      <p:sp>
        <p:nvSpPr>
          <p:cNvPr id="20" name="TextBox 19"/>
          <p:cNvSpPr txBox="1"/>
          <p:nvPr/>
        </p:nvSpPr>
        <p:spPr>
          <a:xfrm>
            <a:off x="548640" y="5669280"/>
            <a:ext cx="11155680" cy="548640"/>
          </a:xfrm>
          <a:prstGeom prst="rect">
            <a:avLst/>
          </a:prstGeom>
          <a:noFill/>
          <a:ln>
            <a:noFill/>
          </a:ln>
        </p:spPr>
        <p:txBody>
          <a:bodyPr wrap="square" lIns="45720" rIns="45720" tIns="18288" bIns="18288" anchor="t">
            <a:spAutoFit/>
          </a:bodyPr>
          <a:lstStyle/>
          <a:p>
            <a:pPr algn="l">
              <a:lnSpc>
                <a:spcPct val="130000"/>
              </a:lnSpc>
            </a:pPr>
            <a:r>
              <a:rPr sz="1500" b="0" i="0">
                <a:solidFill>
                  <a:srgbClr val="4A4A4A"/>
                </a:solidFill>
                <a:latin typeface="Calibri"/>
              </a:rPr>
              <a:t>Required to be here: at least one tool you have actually deployed and somebody else is using.</a:t>
            </a:r>
          </a:p>
        </p:txBody>
      </p:sp>
      <p:sp>
        <p:nvSpPr>
          <p:cNvPr id="21" name="Rectangle 20"/>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ectangle 21"/>
          <p:cNvSpPr/>
          <p:nvPr/>
        </p:nvSpPr>
        <p:spPr>
          <a:xfrm>
            <a:off x="0" y="6446520"/>
            <a:ext cx="12191695" cy="4114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4A4A4A"/>
                </a:solidFill>
                <a:latin typeface="Calibri"/>
              </a:rPr>
              <a:t>Where We've Been</a:t>
            </a:r>
          </a:p>
        </p:txBody>
      </p:sp>
      <p:sp>
        <p:nvSpPr>
          <p:cNvPr id="24" name="TextBox 23"/>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4A4A4A"/>
                </a:solidFill>
                <a:latin typeface="Calibri"/>
              </a:rPr>
              <a:t>3</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155680" cy="777240"/>
          </a:xfrm>
          <a:prstGeom prst="rect">
            <a:avLst/>
          </a:prstGeom>
          <a:noFill/>
          <a:ln>
            <a:noFill/>
          </a:ln>
        </p:spPr>
        <p:txBody>
          <a:bodyPr wrap="square" lIns="45720" rIns="45720" tIns="18288" bIns="18288" anchor="t">
            <a:spAutoFit/>
          </a:bodyPr>
          <a:lstStyle/>
          <a:p>
            <a:pPr algn="l">
              <a:lnSpc>
                <a:spcPct val="105000"/>
              </a:lnSpc>
            </a:pPr>
            <a:r>
              <a:rPr sz="3400" b="1" i="0">
                <a:solidFill>
                  <a:srgbClr val="1A1A1A"/>
                </a:solidFill>
                <a:latin typeface="Calibri"/>
              </a:rPr>
              <a:t>What you owe forward</a:t>
            </a:r>
          </a:p>
        </p:txBody>
      </p:sp>
      <p:sp>
        <p:nvSpPr>
          <p:cNvPr id="4" name="TextBox 3"/>
          <p:cNvSpPr txBox="1"/>
          <p:nvPr/>
        </p:nvSpPr>
        <p:spPr>
          <a:xfrm>
            <a:off x="548640" y="1234440"/>
            <a:ext cx="11155680" cy="365760"/>
          </a:xfrm>
          <a:prstGeom prst="rect">
            <a:avLst/>
          </a:prstGeom>
          <a:noFill/>
          <a:ln>
            <a:noFill/>
          </a:ln>
        </p:spPr>
        <p:txBody>
          <a:bodyPr wrap="square" lIns="45720" rIns="45720" tIns="18288" bIns="18288" anchor="t">
            <a:spAutoFit/>
          </a:bodyPr>
          <a:lstStyle/>
          <a:p>
            <a:pPr algn="l"/>
            <a:r>
              <a:rPr sz="1600" b="0" i="1">
                <a:solidFill>
                  <a:srgbClr val="6E6E6E"/>
                </a:solidFill>
                <a:latin typeface="Calibri Light"/>
              </a:rPr>
              <a:t>The 201 multiplier · ties to the EDD train-the-trainer guidance</a:t>
            </a:r>
          </a:p>
        </p:txBody>
      </p:sp>
      <p:sp>
        <p:nvSpPr>
          <p:cNvPr id="5" name="TextBox 4"/>
          <p:cNvSpPr txBox="1"/>
          <p:nvPr/>
        </p:nvSpPr>
        <p:spPr>
          <a:xfrm>
            <a:off x="548640" y="1737360"/>
            <a:ext cx="5486400" cy="411480"/>
          </a:xfrm>
          <a:prstGeom prst="rect">
            <a:avLst/>
          </a:prstGeom>
          <a:noFill/>
          <a:ln>
            <a:noFill/>
          </a:ln>
        </p:spPr>
        <p:txBody>
          <a:bodyPr wrap="square" lIns="45720" rIns="45720" tIns="18288" bIns="18288" anchor="t">
            <a:spAutoFit/>
          </a:bodyPr>
          <a:lstStyle/>
          <a:p>
            <a:pPr algn="l"/>
            <a:r>
              <a:rPr sz="1800" b="1" i="0">
                <a:solidFill>
                  <a:srgbClr val="CC0000"/>
                </a:solidFill>
                <a:latin typeface="Calibri"/>
              </a:rPr>
              <a:t>The owe</a:t>
            </a:r>
          </a:p>
        </p:txBody>
      </p:sp>
      <p:sp>
        <p:nvSpPr>
          <p:cNvPr id="6" name="TextBox 5"/>
          <p:cNvSpPr txBox="1"/>
          <p:nvPr/>
        </p:nvSpPr>
        <p:spPr>
          <a:xfrm>
            <a:off x="548640" y="2194560"/>
            <a:ext cx="5486400" cy="3749040"/>
          </a:xfrm>
          <a:prstGeom prst="rect">
            <a:avLst/>
          </a:prstGeom>
          <a:noFill/>
          <a:ln>
            <a:noFill/>
          </a:ln>
        </p:spPr>
        <p:txBody>
          <a:bodyPr wrap="square" lIns="45720" rIns="45720" tIns="18288" bIns="18288">
            <a:spAutoFit/>
          </a:bodyPr>
          <a:lstStyle/>
          <a:p>
            <a:pPr algn="l" indent="-228600" marL="228600">
              <a:lnSpc>
                <a:spcPct val="120000"/>
              </a:lnSpc>
              <a:spcAft>
                <a:spcPts val="400"/>
              </a:spcAft>
              <a:buChar char="■"/>
            </a:pPr>
            <a:r>
              <a:rPr sz="1500">
                <a:solidFill>
                  <a:srgbClr val="1A1A1A"/>
                </a:solidFill>
                <a:latin typeface="Calibri"/>
              </a:rPr>
              <a:t>You teach two Marines the 201 skills before your next PCS.</a:t>
            </a:r>
          </a:p>
          <a:p>
            <a:pPr algn="l" indent="-228600" marL="228600">
              <a:lnSpc>
                <a:spcPct val="120000"/>
              </a:lnSpc>
              <a:spcAft>
                <a:spcPts val="400"/>
              </a:spcAft>
              <a:buChar char="■"/>
            </a:pPr>
            <a:r>
              <a:rPr sz="1500">
                <a:solidFill>
                  <a:srgbClr val="1A1A1A"/>
                </a:solidFill>
                <a:latin typeface="Calibri"/>
              </a:rPr>
              <a:t>You sit in on someone else’s session and give one piece of feedback.</a:t>
            </a:r>
          </a:p>
          <a:p>
            <a:pPr algn="l" indent="-228600" marL="228600">
              <a:lnSpc>
                <a:spcPct val="120000"/>
              </a:lnSpc>
              <a:spcAft>
                <a:spcPts val="400"/>
              </a:spcAft>
              <a:buChar char="■"/>
            </a:pPr>
            <a:r>
              <a:rPr sz="1500">
                <a:solidFill>
                  <a:srgbClr val="1A1A1A"/>
                </a:solidFill>
                <a:latin typeface="Calibri"/>
              </a:rPr>
              <a:t>You contribute one entry to the unit’s frontier map per quarter.</a:t>
            </a:r>
          </a:p>
          <a:p>
            <a:pPr algn="l" indent="-228600" marL="228600">
              <a:lnSpc>
                <a:spcPct val="120000"/>
              </a:lnSpc>
              <a:spcAft>
                <a:spcPts val="400"/>
              </a:spcAft>
              <a:buChar char="■"/>
            </a:pPr>
            <a:r>
              <a:rPr sz="1500">
                <a:solidFill>
                  <a:srgbClr val="1A1A1A"/>
                </a:solidFill>
                <a:latin typeface="Calibri"/>
              </a:rPr>
              <a:t>When you PCS, your replacement is certified before you walk.</a:t>
            </a:r>
          </a:p>
        </p:txBody>
      </p:sp>
      <p:sp>
        <p:nvSpPr>
          <p:cNvPr id="7" name="TextBox 6"/>
          <p:cNvSpPr txBox="1"/>
          <p:nvPr/>
        </p:nvSpPr>
        <p:spPr>
          <a:xfrm>
            <a:off x="6309360" y="1737360"/>
            <a:ext cx="5486400" cy="411480"/>
          </a:xfrm>
          <a:prstGeom prst="rect">
            <a:avLst/>
          </a:prstGeom>
          <a:noFill/>
          <a:ln>
            <a:noFill/>
          </a:ln>
        </p:spPr>
        <p:txBody>
          <a:bodyPr wrap="square" lIns="45720" rIns="45720" tIns="18288" bIns="18288" anchor="t">
            <a:spAutoFit/>
          </a:bodyPr>
          <a:lstStyle/>
          <a:p>
            <a:pPr algn="l"/>
            <a:r>
              <a:rPr sz="1800" b="1" i="0">
                <a:solidFill>
                  <a:srgbClr val="CC0000"/>
                </a:solidFill>
                <a:latin typeface="Calibri"/>
              </a:rPr>
              <a:t>Why it’s on you</a:t>
            </a:r>
          </a:p>
        </p:txBody>
      </p:sp>
      <p:sp>
        <p:nvSpPr>
          <p:cNvPr id="8" name="TextBox 7"/>
          <p:cNvSpPr txBox="1"/>
          <p:nvPr/>
        </p:nvSpPr>
        <p:spPr>
          <a:xfrm>
            <a:off x="6309360" y="2194560"/>
            <a:ext cx="5486400" cy="3749040"/>
          </a:xfrm>
          <a:prstGeom prst="rect">
            <a:avLst/>
          </a:prstGeom>
          <a:noFill/>
          <a:ln>
            <a:noFill/>
          </a:ln>
        </p:spPr>
        <p:txBody>
          <a:bodyPr wrap="square" lIns="45720" rIns="45720" tIns="18288" bIns="18288">
            <a:spAutoFit/>
          </a:bodyPr>
          <a:lstStyle/>
          <a:p>
            <a:pPr algn="l" indent="-228600" marL="228600">
              <a:lnSpc>
                <a:spcPct val="120000"/>
              </a:lnSpc>
              <a:spcAft>
                <a:spcPts val="400"/>
              </a:spcAft>
              <a:buChar char="■"/>
            </a:pPr>
            <a:r>
              <a:rPr sz="1500">
                <a:solidFill>
                  <a:srgbClr val="1A1A1A"/>
                </a:solidFill>
                <a:latin typeface="Calibri"/>
              </a:rPr>
              <a:t>Mollick: workers are using AI but hiding it. Shadow culture, no shared practice.</a:t>
            </a:r>
          </a:p>
          <a:p>
            <a:pPr algn="l" indent="-228600" marL="228600">
              <a:lnSpc>
                <a:spcPct val="120000"/>
              </a:lnSpc>
              <a:spcAft>
                <a:spcPts val="400"/>
              </a:spcAft>
              <a:buChar char="■"/>
            </a:pPr>
            <a:r>
              <a:rPr sz="1500">
                <a:solidFill>
                  <a:srgbClr val="1A1A1A"/>
                </a:solidFill>
                <a:latin typeface="Calibri"/>
              </a:rPr>
              <a:t>Your job is to surface it, formalize it, and pass it on.</a:t>
            </a:r>
          </a:p>
          <a:p>
            <a:pPr algn="l" indent="-228600" marL="228600">
              <a:lnSpc>
                <a:spcPct val="120000"/>
              </a:lnSpc>
              <a:spcAft>
                <a:spcPts val="400"/>
              </a:spcAft>
              <a:buChar char="■"/>
            </a:pPr>
            <a:r>
              <a:rPr sz="1500">
                <a:solidFill>
                  <a:srgbClr val="1A1A1A"/>
                </a:solidFill>
                <a:latin typeface="Calibri"/>
              </a:rPr>
              <a:t>Each unit needs 2 certified instructors at all times — succession is your responsibility.</a:t>
            </a:r>
          </a:p>
          <a:p>
            <a:pPr algn="l" indent="-228600" marL="228600">
              <a:lnSpc>
                <a:spcPct val="120000"/>
              </a:lnSpc>
              <a:spcAft>
                <a:spcPts val="400"/>
              </a:spcAft>
              <a:buChar char="■"/>
            </a:pPr>
            <a:r>
              <a:rPr sz="1500">
                <a:solidFill>
                  <a:srgbClr val="1A1A1A"/>
                </a:solidFill>
                <a:latin typeface="Calibri"/>
              </a:rPr>
              <a:t>Train-the-trainer pathway is in the EDD guidance: shadow → co-teach → deliver.</a:t>
            </a:r>
          </a:p>
        </p:txBody>
      </p:sp>
      <p:sp>
        <p:nvSpPr>
          <p:cNvPr id="9" name="Rectangle 8"/>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0" y="6446520"/>
            <a:ext cx="12191695" cy="4114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4A4A4A"/>
                </a:solidFill>
                <a:latin typeface="Calibri"/>
              </a:rPr>
              <a:t>Module 5 · The Owe</a:t>
            </a:r>
          </a:p>
        </p:txBody>
      </p:sp>
      <p:sp>
        <p:nvSpPr>
          <p:cNvPr id="12" name="TextBox 11"/>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4A4A4A"/>
                </a:solidFill>
                <a:latin typeface="Calibri"/>
              </a:rPr>
              <a:t>30</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155680" cy="1089660"/>
          </a:xfrm>
          <a:prstGeom prst="rect">
            <a:avLst/>
          </a:prstGeom>
          <a:noFill/>
          <a:ln>
            <a:noFill/>
          </a:ln>
        </p:spPr>
        <p:txBody>
          <a:bodyPr wrap="square" lIns="45720" rIns="45720" tIns="18288" bIns="18288" anchor="t">
            <a:spAutoFit/>
          </a:bodyPr>
          <a:lstStyle/>
          <a:p>
            <a:pPr algn="l">
              <a:lnSpc>
                <a:spcPct val="105000"/>
              </a:lnSpc>
            </a:pPr>
            <a:r>
              <a:rPr sz="3400" b="1" i="0">
                <a:solidFill>
                  <a:srgbClr val="1A1A1A"/>
                </a:solidFill>
                <a:latin typeface="Calibri"/>
              </a:rPr>
              <a:t>The apprentice problem — and the four protocols</a:t>
            </a:r>
          </a:p>
        </p:txBody>
      </p:sp>
      <p:sp>
        <p:nvSpPr>
          <p:cNvPr id="4" name="TextBox 3"/>
          <p:cNvSpPr txBox="1"/>
          <p:nvPr/>
        </p:nvSpPr>
        <p:spPr>
          <a:xfrm>
            <a:off x="548640" y="1546860"/>
            <a:ext cx="11155680" cy="365760"/>
          </a:xfrm>
          <a:prstGeom prst="rect">
            <a:avLst/>
          </a:prstGeom>
          <a:noFill/>
          <a:ln>
            <a:noFill/>
          </a:ln>
        </p:spPr>
        <p:txBody>
          <a:bodyPr wrap="square" lIns="45720" rIns="45720" tIns="18288" bIns="18288" anchor="t">
            <a:spAutoFit/>
          </a:bodyPr>
          <a:lstStyle/>
          <a:p>
            <a:pPr algn="l"/>
            <a:r>
              <a:rPr sz="1600" b="0" i="1">
                <a:solidFill>
                  <a:srgbClr val="6E6E6E"/>
                </a:solidFill>
                <a:latin typeface="Calibri Light"/>
              </a:rPr>
              <a:t>Entry-level postings dropped 35% in AI-exposed jobs from 2023–2025. If juniors never write the doc, how do they learn to spot when AI’s draft is wrong?</a:t>
            </a:r>
          </a:p>
        </p:txBody>
      </p:sp>
      <p:sp>
        <p:nvSpPr>
          <p:cNvPr id="5" name="TextBox 4"/>
          <p:cNvSpPr txBox="1"/>
          <p:nvPr/>
        </p:nvSpPr>
        <p:spPr>
          <a:xfrm>
            <a:off x="548640" y="2049780"/>
            <a:ext cx="5486400" cy="411480"/>
          </a:xfrm>
          <a:prstGeom prst="rect">
            <a:avLst/>
          </a:prstGeom>
          <a:noFill/>
          <a:ln>
            <a:noFill/>
          </a:ln>
        </p:spPr>
        <p:txBody>
          <a:bodyPr wrap="square" lIns="45720" rIns="45720" tIns="18288" bIns="18288" anchor="t">
            <a:spAutoFit/>
          </a:bodyPr>
          <a:lstStyle/>
          <a:p>
            <a:pPr algn="l"/>
            <a:r>
              <a:rPr sz="1800" b="1" i="0">
                <a:solidFill>
                  <a:srgbClr val="CC0000"/>
                </a:solidFill>
                <a:latin typeface="Calibri"/>
              </a:rPr>
              <a:t>What you do with juniors</a:t>
            </a:r>
          </a:p>
        </p:txBody>
      </p:sp>
      <p:sp>
        <p:nvSpPr>
          <p:cNvPr id="6" name="TextBox 5"/>
          <p:cNvSpPr txBox="1"/>
          <p:nvPr/>
        </p:nvSpPr>
        <p:spPr>
          <a:xfrm>
            <a:off x="548640" y="2506980"/>
            <a:ext cx="5486400" cy="3436620"/>
          </a:xfrm>
          <a:prstGeom prst="rect">
            <a:avLst/>
          </a:prstGeom>
          <a:noFill/>
          <a:ln>
            <a:noFill/>
          </a:ln>
        </p:spPr>
        <p:txBody>
          <a:bodyPr wrap="square" lIns="45720" rIns="45720" tIns="18288" bIns="18288">
            <a:spAutoFit/>
          </a:bodyPr>
          <a:lstStyle/>
          <a:p>
            <a:pPr algn="l" indent="-228600" marL="228600">
              <a:lnSpc>
                <a:spcPct val="120000"/>
              </a:lnSpc>
              <a:spcAft>
                <a:spcPts val="400"/>
              </a:spcAft>
              <a:buChar char="■"/>
            </a:pPr>
            <a:r>
              <a:rPr sz="1500">
                <a:solidFill>
                  <a:srgbClr val="1A1A1A"/>
                </a:solidFill>
                <a:latin typeface="Calibri"/>
              </a:rPr>
              <a:t>Require review and explanation — they have to defend why AI’s output is right or wrong.</a:t>
            </a:r>
          </a:p>
          <a:p>
            <a:pPr algn="l" indent="-228600" marL="228600">
              <a:lnSpc>
                <a:spcPct val="120000"/>
              </a:lnSpc>
              <a:spcAft>
                <a:spcPts val="400"/>
              </a:spcAft>
              <a:buChar char="■"/>
            </a:pPr>
            <a:r>
              <a:rPr sz="1500">
                <a:solidFill>
                  <a:srgbClr val="1A1A1A"/>
                </a:solidFill>
                <a:latin typeface="Calibri"/>
              </a:rPr>
              <a:t>Periodically work without AI — key tasks done from scratch monthly to keep the muscle.</a:t>
            </a:r>
          </a:p>
          <a:p>
            <a:pPr algn="l" indent="-228600" marL="228600">
              <a:lnSpc>
                <a:spcPct val="120000"/>
              </a:lnSpc>
              <a:spcAft>
                <a:spcPts val="400"/>
              </a:spcAft>
              <a:buChar char="■"/>
            </a:pPr>
            <a:r>
              <a:rPr sz="1500">
                <a:solidFill>
                  <a:srgbClr val="1A1A1A"/>
                </a:solidFill>
                <a:latin typeface="Calibri"/>
              </a:rPr>
              <a:t>Use AI output as a teaching tool — hand them a flawed draft, have them find the issues.</a:t>
            </a:r>
          </a:p>
          <a:p>
            <a:pPr algn="l" indent="-228600" marL="228600">
              <a:lnSpc>
                <a:spcPct val="120000"/>
              </a:lnSpc>
              <a:spcAft>
                <a:spcPts val="400"/>
              </a:spcAft>
              <a:buChar char="■"/>
            </a:pPr>
            <a:r>
              <a:rPr sz="1500">
                <a:solidFill>
                  <a:srgbClr val="1A1A1A"/>
                </a:solidFill>
                <a:latin typeface="Calibri"/>
              </a:rPr>
              <a:t>Rotate them through QA — the only way they build judgment is exposure to bad output.</a:t>
            </a:r>
          </a:p>
        </p:txBody>
      </p:sp>
      <p:sp>
        <p:nvSpPr>
          <p:cNvPr id="7" name="TextBox 6"/>
          <p:cNvSpPr txBox="1"/>
          <p:nvPr/>
        </p:nvSpPr>
        <p:spPr>
          <a:xfrm>
            <a:off x="6309360" y="2049780"/>
            <a:ext cx="5486400" cy="411480"/>
          </a:xfrm>
          <a:prstGeom prst="rect">
            <a:avLst/>
          </a:prstGeom>
          <a:noFill/>
          <a:ln>
            <a:noFill/>
          </a:ln>
        </p:spPr>
        <p:txBody>
          <a:bodyPr wrap="square" lIns="45720" rIns="45720" tIns="18288" bIns="18288" anchor="t">
            <a:spAutoFit/>
          </a:bodyPr>
          <a:lstStyle/>
          <a:p>
            <a:pPr algn="l"/>
            <a:r>
              <a:rPr sz="1800" b="1" i="0">
                <a:solidFill>
                  <a:srgbClr val="CC0000"/>
                </a:solidFill>
                <a:latin typeface="Calibri"/>
              </a:rPr>
              <a:t>What you don’t do</a:t>
            </a:r>
          </a:p>
        </p:txBody>
      </p:sp>
      <p:sp>
        <p:nvSpPr>
          <p:cNvPr id="8" name="TextBox 7"/>
          <p:cNvSpPr txBox="1"/>
          <p:nvPr/>
        </p:nvSpPr>
        <p:spPr>
          <a:xfrm>
            <a:off x="6309360" y="2506980"/>
            <a:ext cx="5486400" cy="3436620"/>
          </a:xfrm>
          <a:prstGeom prst="rect">
            <a:avLst/>
          </a:prstGeom>
          <a:noFill/>
          <a:ln>
            <a:noFill/>
          </a:ln>
        </p:spPr>
        <p:txBody>
          <a:bodyPr wrap="square" lIns="45720" rIns="45720" tIns="18288" bIns="18288">
            <a:spAutoFit/>
          </a:bodyPr>
          <a:lstStyle/>
          <a:p>
            <a:pPr algn="l" indent="-228600" marL="228600">
              <a:lnSpc>
                <a:spcPct val="120000"/>
              </a:lnSpc>
              <a:spcAft>
                <a:spcPts val="400"/>
              </a:spcAft>
              <a:buChar char="■"/>
            </a:pPr>
            <a:r>
              <a:rPr sz="1500">
                <a:solidFill>
                  <a:srgbClr val="1A1A1A"/>
                </a:solidFill>
                <a:latin typeface="Calibri"/>
              </a:rPr>
              <a:t>Skip the apprentice phase because AI is faster.</a:t>
            </a:r>
          </a:p>
          <a:p>
            <a:pPr algn="l" indent="-228600" marL="228600">
              <a:lnSpc>
                <a:spcPct val="120000"/>
              </a:lnSpc>
              <a:spcAft>
                <a:spcPts val="400"/>
              </a:spcAft>
              <a:buChar char="■"/>
            </a:pPr>
            <a:r>
              <a:rPr sz="1500">
                <a:solidFill>
                  <a:srgbClr val="1A1A1A"/>
                </a:solidFill>
                <a:latin typeface="Calibri"/>
              </a:rPr>
              <a:t>Let juniors paste output directly into final products.</a:t>
            </a:r>
          </a:p>
          <a:p>
            <a:pPr algn="l" indent="-228600" marL="228600">
              <a:lnSpc>
                <a:spcPct val="120000"/>
              </a:lnSpc>
              <a:spcAft>
                <a:spcPts val="400"/>
              </a:spcAft>
              <a:buChar char="■"/>
            </a:pPr>
            <a:r>
              <a:rPr sz="1500">
                <a:solidFill>
                  <a:srgbClr val="1A1A1A"/>
                </a:solidFill>
                <a:latin typeface="Calibri"/>
              </a:rPr>
              <a:t>Use AI to grade AI without a human in the loop.</a:t>
            </a:r>
          </a:p>
          <a:p>
            <a:pPr algn="l" indent="-228600" marL="228600">
              <a:lnSpc>
                <a:spcPct val="120000"/>
              </a:lnSpc>
              <a:spcAft>
                <a:spcPts val="400"/>
              </a:spcAft>
              <a:buChar char="■"/>
            </a:pPr>
            <a:r>
              <a:rPr sz="1500">
                <a:solidFill>
                  <a:srgbClr val="1A1A1A"/>
                </a:solidFill>
                <a:latin typeface="Calibri"/>
              </a:rPr>
              <a:t>Assume the section will be fine if you stop developing the next generation.</a:t>
            </a:r>
          </a:p>
        </p:txBody>
      </p:sp>
      <p:sp>
        <p:nvSpPr>
          <p:cNvPr id="9" name="Rectangle 8"/>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0" y="6446520"/>
            <a:ext cx="12191695" cy="4114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4A4A4A"/>
                </a:solidFill>
                <a:latin typeface="Calibri"/>
              </a:rPr>
              <a:t>Module 5 · Apprentice Problem</a:t>
            </a:r>
          </a:p>
        </p:txBody>
      </p:sp>
      <p:sp>
        <p:nvSpPr>
          <p:cNvPr id="12" name="TextBox 11"/>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4A4A4A"/>
                </a:solidFill>
                <a:latin typeface="Calibri"/>
              </a:rPr>
              <a:t>31</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3B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228600" cy="6858000"/>
          </a:xfrm>
          <a:prstGeom prst="rect">
            <a:avLst/>
          </a:prstGeom>
          <a:solidFill>
            <a:srgbClr val="D4B1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ounded Rectangle 3"/>
          <p:cNvSpPr/>
          <p:nvPr/>
        </p:nvSpPr>
        <p:spPr>
          <a:xfrm>
            <a:off x="548640" y="411480"/>
            <a:ext cx="3291840" cy="411480"/>
          </a:xfrm>
          <a:prstGeom prst="round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tIns="36576" bIns="36576"/>
          <a:lstStyle/>
          <a:p>
            <a:pPr algn="ctr"/>
            <a:r>
              <a:rPr sz="1300" b="1">
                <a:solidFill>
                  <a:srgbClr val="F5D130"/>
                </a:solidFill>
                <a:latin typeface="Calibri"/>
              </a:rPr>
              <a:t>WORKSHOP · TEACH-BACK</a:t>
            </a:r>
          </a:p>
        </p:txBody>
      </p:sp>
      <p:sp>
        <p:nvSpPr>
          <p:cNvPr id="5" name="TextBox 4"/>
          <p:cNvSpPr txBox="1"/>
          <p:nvPr/>
        </p:nvSpPr>
        <p:spPr>
          <a:xfrm>
            <a:off x="548640" y="960120"/>
            <a:ext cx="10972800" cy="914400"/>
          </a:xfrm>
          <a:prstGeom prst="rect">
            <a:avLst/>
          </a:prstGeom>
          <a:noFill/>
          <a:ln>
            <a:noFill/>
          </a:ln>
        </p:spPr>
        <p:txBody>
          <a:bodyPr wrap="square" lIns="45720" rIns="45720" tIns="18288" bIns="18288" anchor="t">
            <a:spAutoFit/>
          </a:bodyPr>
          <a:lstStyle/>
          <a:p>
            <a:pPr algn="l">
              <a:lnSpc>
                <a:spcPct val="105000"/>
              </a:lnSpc>
            </a:pPr>
            <a:r>
              <a:rPr sz="4400" b="1" i="0">
                <a:solidFill>
                  <a:srgbClr val="1A1A1A"/>
                </a:solidFill>
                <a:latin typeface="Calibri"/>
              </a:rPr>
              <a:t>Teach one concept — 3 minutes</a:t>
            </a:r>
          </a:p>
        </p:txBody>
      </p:sp>
      <p:sp>
        <p:nvSpPr>
          <p:cNvPr id="6" name="TextBox 5"/>
          <p:cNvSpPr txBox="1"/>
          <p:nvPr/>
        </p:nvSpPr>
        <p:spPr>
          <a:xfrm>
            <a:off x="548640" y="1920239"/>
            <a:ext cx="10972800" cy="365760"/>
          </a:xfrm>
          <a:prstGeom prst="rect">
            <a:avLst/>
          </a:prstGeom>
          <a:noFill/>
          <a:ln>
            <a:noFill/>
          </a:ln>
        </p:spPr>
        <p:txBody>
          <a:bodyPr wrap="square" lIns="45720" rIns="45720" tIns="18288" bIns="18288" anchor="t">
            <a:spAutoFit/>
          </a:bodyPr>
          <a:lstStyle/>
          <a:p>
            <a:pPr algn="l"/>
            <a:r>
              <a:rPr sz="1800" b="1" i="0">
                <a:solidFill>
                  <a:srgbClr val="CC0000"/>
                </a:solidFill>
                <a:latin typeface="Calibri"/>
              </a:rPr>
              <a:t>2 min pick · 5 min prep · 10 min round-robin in breakouts · 5 min debrief</a:t>
            </a:r>
          </a:p>
        </p:txBody>
      </p:sp>
      <p:sp>
        <p:nvSpPr>
          <p:cNvPr id="7" name="Rectangle 6"/>
          <p:cNvSpPr/>
          <p:nvPr/>
        </p:nvSpPr>
        <p:spPr>
          <a:xfrm>
            <a:off x="548640" y="2468879"/>
            <a:ext cx="11155680" cy="1920240"/>
          </a:xfrm>
          <a:prstGeom prst="rect">
            <a:avLst/>
          </a:prstGeom>
          <a:solidFill>
            <a:srgbClr val="FFFFFF"/>
          </a:solidFill>
          <a:ln>
            <a:solidFill>
              <a:srgbClr val="1A1A1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2560319"/>
            <a:ext cx="10607040" cy="320040"/>
          </a:xfrm>
          <a:prstGeom prst="rect">
            <a:avLst/>
          </a:prstGeom>
          <a:noFill/>
          <a:ln>
            <a:noFill/>
          </a:ln>
        </p:spPr>
        <p:txBody>
          <a:bodyPr wrap="square" lIns="45720" rIns="45720" tIns="18288" bIns="18288" anchor="t">
            <a:spAutoFit/>
          </a:bodyPr>
          <a:lstStyle/>
          <a:p>
            <a:pPr algn="l"/>
            <a:r>
              <a:rPr sz="1100" b="1" i="0">
                <a:solidFill>
                  <a:srgbClr val="CC0000"/>
                </a:solidFill>
                <a:latin typeface="Calibri"/>
              </a:rPr>
              <a:t>PROMPT</a:t>
            </a:r>
          </a:p>
        </p:txBody>
      </p:sp>
      <p:sp>
        <p:nvSpPr>
          <p:cNvPr id="9" name="TextBox 8"/>
          <p:cNvSpPr txBox="1"/>
          <p:nvPr/>
        </p:nvSpPr>
        <p:spPr>
          <a:xfrm>
            <a:off x="777240" y="2880359"/>
            <a:ext cx="10607040" cy="1417320"/>
          </a:xfrm>
          <a:prstGeom prst="rect">
            <a:avLst/>
          </a:prstGeom>
          <a:noFill/>
          <a:ln>
            <a:noFill/>
          </a:ln>
        </p:spPr>
        <p:txBody>
          <a:bodyPr wrap="square" lIns="45720" rIns="45720" tIns="18288" bIns="18288" anchor="t">
            <a:spAutoFit/>
          </a:bodyPr>
          <a:lstStyle/>
          <a:p>
            <a:pPr algn="l">
              <a:lnSpc>
                <a:spcPct val="135000"/>
              </a:lnSpc>
            </a:pPr>
            <a:r>
              <a:rPr sz="1400" b="0" i="0">
                <a:solidFill>
                  <a:srgbClr val="1A1A1A"/>
                </a:solidFill>
                <a:latin typeface="Calibri"/>
              </a:rPr>
              <a:t>Pick one concept from EDD: centaur vs. cyborg, frontier mapping, context-building, iterative refinement, verification protocols, the jagged frontier. Use the template: one-sentence definition · why it matters · one real example from your job · one common mistake · one takeaway. Then teach it in 3 minutes in your breakout room.</a:t>
            </a:r>
          </a:p>
        </p:txBody>
      </p:sp>
      <p:sp>
        <p:nvSpPr>
          <p:cNvPr id="10" name="Rectangle 9"/>
          <p:cNvSpPr/>
          <p:nvPr/>
        </p:nvSpPr>
        <p:spPr>
          <a:xfrm>
            <a:off x="548640" y="4937760"/>
            <a:ext cx="11155680" cy="1280160"/>
          </a:xfrm>
          <a:prstGeom prst="rect">
            <a:avLst/>
          </a:prstGeom>
          <a:solidFill>
            <a:srgbClr val="FFFCE6"/>
          </a:solidFill>
          <a:ln>
            <a:solidFill>
              <a:srgbClr val="CC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777240" y="5047488"/>
            <a:ext cx="10607040" cy="1060704"/>
          </a:xfrm>
          <a:prstGeom prst="rect">
            <a:avLst/>
          </a:prstGeom>
          <a:noFill/>
          <a:ln>
            <a:noFill/>
          </a:ln>
        </p:spPr>
        <p:txBody>
          <a:bodyPr wrap="square" lIns="45720" rIns="45720" tIns="18288" bIns="18288" anchor="t">
            <a:spAutoFit/>
          </a:bodyPr>
          <a:lstStyle/>
          <a:p>
            <a:pPr algn="l">
              <a:lnSpc>
                <a:spcPct val="135000"/>
              </a:lnSpc>
            </a:pPr>
            <a:r>
              <a:rPr sz="1300" b="0" i="0">
                <a:solidFill>
                  <a:srgbClr val="1A1A1A"/>
                </a:solidFill>
                <a:latin typeface="Calibri"/>
              </a:rPr>
              <a:t>Peers grade you on three things: could they explain it back to someone else, was your example concrete enough to be believable, and do they know what to do differently tomorrow because of you. Time-box hard. Brevity is the teaching skill.</a:t>
            </a:r>
          </a:p>
        </p:txBody>
      </p:sp>
      <p:sp>
        <p:nvSpPr>
          <p:cNvPr id="12" name="Rectangle 11"/>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0" y="6446520"/>
            <a:ext cx="12191695" cy="4114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4A4A4A"/>
                </a:solidFill>
                <a:latin typeface="Calibri"/>
              </a:rPr>
              <a:t>Module 5 · Teach-Back</a:t>
            </a:r>
          </a:p>
        </p:txBody>
      </p:sp>
      <p:sp>
        <p:nvSpPr>
          <p:cNvPr id="15" name="TextBox 14"/>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4A4A4A"/>
                </a:solidFill>
                <a:latin typeface="Calibri"/>
              </a:rPr>
              <a:t>32</a:t>
            </a: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A3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914400" y="822960"/>
            <a:ext cx="10058400" cy="457200"/>
          </a:xfrm>
          <a:prstGeom prst="rect">
            <a:avLst/>
          </a:prstGeom>
          <a:noFill/>
          <a:ln>
            <a:noFill/>
          </a:ln>
        </p:spPr>
        <p:txBody>
          <a:bodyPr wrap="square" lIns="45720" rIns="45720" tIns="18288" bIns="18288" anchor="t">
            <a:spAutoFit/>
          </a:bodyPr>
          <a:lstStyle/>
          <a:p>
            <a:pPr algn="l"/>
            <a:r>
              <a:rPr sz="1800" b="1" i="0">
                <a:solidFill>
                  <a:srgbClr val="F5D130"/>
                </a:solidFill>
                <a:latin typeface="Calibri"/>
              </a:rPr>
              <a:t>MODULE 6</a:t>
            </a:r>
          </a:p>
        </p:txBody>
      </p:sp>
      <p:sp>
        <p:nvSpPr>
          <p:cNvPr id="4" name="TextBox 3"/>
          <p:cNvSpPr txBox="1"/>
          <p:nvPr/>
        </p:nvSpPr>
        <p:spPr>
          <a:xfrm>
            <a:off x="914400" y="1371600"/>
            <a:ext cx="10058400" cy="2377440"/>
          </a:xfrm>
          <a:prstGeom prst="rect">
            <a:avLst/>
          </a:prstGeom>
          <a:noFill/>
          <a:ln>
            <a:noFill/>
          </a:ln>
        </p:spPr>
        <p:txBody>
          <a:bodyPr wrap="square" lIns="45720" rIns="45720" tIns="18288" bIns="18288" anchor="t">
            <a:spAutoFit/>
          </a:bodyPr>
          <a:lstStyle/>
          <a:p>
            <a:pPr algn="l">
              <a:lnSpc>
                <a:spcPct val="100000"/>
              </a:lnSpc>
            </a:pPr>
            <a:r>
              <a:rPr sz="6400" b="1" i="0">
                <a:solidFill>
                  <a:srgbClr val="FFFFFF"/>
                </a:solidFill>
                <a:latin typeface="Calibri"/>
              </a:rPr>
              <a:t>Workflow playbook &amp; wrap-up</a:t>
            </a:r>
          </a:p>
        </p:txBody>
      </p:sp>
      <p:sp>
        <p:nvSpPr>
          <p:cNvPr id="5" name="Rounded Rectangle 4"/>
          <p:cNvSpPr/>
          <p:nvPr/>
        </p:nvSpPr>
        <p:spPr>
          <a:xfrm>
            <a:off x="914400" y="4023360"/>
            <a:ext cx="2377440" cy="548640"/>
          </a:xfrm>
          <a:prstGeom prst="round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sz="2000" b="1">
                <a:solidFill>
                  <a:srgbClr val="1A1A1A"/>
                </a:solidFill>
                <a:latin typeface="Calibri"/>
              </a:rPr>
              <a:t>30 minutes</a:t>
            </a:r>
          </a:p>
        </p:txBody>
      </p:sp>
      <p:sp>
        <p:nvSpPr>
          <p:cNvPr id="6" name="TextBox 5"/>
          <p:cNvSpPr txBox="1"/>
          <p:nvPr/>
        </p:nvSpPr>
        <p:spPr>
          <a:xfrm>
            <a:off x="914400" y="4846320"/>
            <a:ext cx="10241280" cy="1371600"/>
          </a:xfrm>
          <a:prstGeom prst="rect">
            <a:avLst/>
          </a:prstGeom>
          <a:noFill/>
          <a:ln>
            <a:noFill/>
          </a:ln>
        </p:spPr>
        <p:txBody>
          <a:bodyPr wrap="square" lIns="45720" rIns="45720" tIns="18288" bIns="18288" anchor="t">
            <a:spAutoFit/>
          </a:bodyPr>
          <a:lstStyle/>
          <a:p>
            <a:pPr algn="l">
              <a:lnSpc>
                <a:spcPct val="130000"/>
              </a:lnSpc>
            </a:pPr>
            <a:r>
              <a:rPr sz="2000" b="0" i="0">
                <a:solidFill>
                  <a:srgbClr val="FFF5F5"/>
                </a:solidFill>
                <a:latin typeface="Calibri Light"/>
              </a:rPr>
              <a:t>One page. One recurring task. One AI-integrated workflow your section can run without you. The deliverable that proves you graduated.</a:t>
            </a:r>
          </a:p>
        </p:txBody>
      </p:sp>
      <p:sp>
        <p:nvSpPr>
          <p:cNvPr id="7" name="Rectangle 6"/>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F0F0F0"/>
                </a:solidFill>
                <a:latin typeface="Calibri"/>
              </a:rPr>
              <a:t>Module 6 · Playbook</a:t>
            </a:r>
          </a:p>
        </p:txBody>
      </p:sp>
      <p:sp>
        <p:nvSpPr>
          <p:cNvPr id="9" name="TextBox 8"/>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F0F0F0"/>
                </a:solidFill>
                <a:latin typeface="Calibri"/>
              </a:rPr>
              <a:t>33</a:t>
            </a: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155680" cy="640080"/>
          </a:xfrm>
          <a:prstGeom prst="rect">
            <a:avLst/>
          </a:prstGeom>
          <a:noFill/>
          <a:ln>
            <a:noFill/>
          </a:ln>
        </p:spPr>
        <p:txBody>
          <a:bodyPr wrap="square" lIns="45720" rIns="45720" tIns="18288" bIns="18288" anchor="t">
            <a:spAutoFit/>
          </a:bodyPr>
          <a:lstStyle/>
          <a:p>
            <a:pPr algn="l"/>
            <a:r>
              <a:rPr sz="3000" b="1" i="0">
                <a:solidFill>
                  <a:srgbClr val="1A1A1A"/>
                </a:solidFill>
                <a:latin typeface="Calibri"/>
              </a:rPr>
              <a:t>What a finished playbook looks like</a:t>
            </a:r>
          </a:p>
        </p:txBody>
      </p:sp>
      <p:sp>
        <p:nvSpPr>
          <p:cNvPr id="4" name="TextBox 3"/>
          <p:cNvSpPr txBox="1"/>
          <p:nvPr/>
        </p:nvSpPr>
        <p:spPr>
          <a:xfrm>
            <a:off x="548640" y="1051560"/>
            <a:ext cx="11155680" cy="365760"/>
          </a:xfrm>
          <a:prstGeom prst="rect">
            <a:avLst/>
          </a:prstGeom>
          <a:noFill/>
          <a:ln>
            <a:noFill/>
          </a:ln>
        </p:spPr>
        <p:txBody>
          <a:bodyPr wrap="square" lIns="45720" rIns="45720" tIns="18288" bIns="18288" anchor="t">
            <a:spAutoFit/>
          </a:bodyPr>
          <a:lstStyle/>
          <a:p>
            <a:pPr algn="l"/>
            <a:r>
              <a:rPr sz="1400" b="0" i="1">
                <a:solidFill>
                  <a:srgbClr val="6E6E6E"/>
                </a:solidFill>
                <a:latin typeface="Calibri Light"/>
              </a:rPr>
              <a:t>Worked example · weekly training schedule publication</a:t>
            </a:r>
          </a:p>
        </p:txBody>
      </p:sp>
      <p:graphicFrame>
        <p:nvGraphicFramePr>
          <p:cNvPr id="5" name="Table 4"/>
          <p:cNvGraphicFramePr>
            <a:graphicFrameLocks noGrp="1"/>
          </p:cNvGraphicFramePr>
          <p:nvPr/>
        </p:nvGraphicFramePr>
        <p:xfrm>
          <a:off x="548640" y="1508760"/>
          <a:ext cx="11155680" cy="4709160"/>
        </p:xfrm>
        <a:graphic>
          <a:graphicData uri="http://schemas.openxmlformats.org/drawingml/2006/table">
            <a:tbl>
              <a:tblPr firstRow="1" bandRow="1">
                <a:tableStyleId>{5C22544A-7EE6-4342-B048-85BDC9FD1C3A}</a:tableStyleId>
              </a:tblPr>
              <a:tblGrid>
                <a:gridCol w="2231136"/>
                <a:gridCol w="8924544"/>
              </a:tblGrid>
              <a:tr h="588645">
                <a:tc>
                  <a:txBody>
                    <a:bodyPr lIns="73152" rIns="73152" tIns="36576" bIns="36576"/>
                    <a:lstStyle/>
                    <a:p>
                      <a:pPr algn="l"/>
                      <a:r>
                        <a:rPr sz="1300" b="1">
                          <a:solidFill>
                            <a:srgbClr val="FFFFFF"/>
                          </a:solidFill>
                          <a:latin typeface="Calibri"/>
                        </a:rPr>
                        <a:t>Field</a:t>
                      </a:r>
                    </a:p>
                  </a:txBody>
                  <a:tcPr>
                    <a:solidFill>
                      <a:srgbClr val="1A1A1A"/>
                    </a:solidFill>
                  </a:tcPr>
                </a:tc>
                <a:tc>
                  <a:txBody>
                    <a:bodyPr lIns="73152" rIns="73152" tIns="36576" bIns="36576"/>
                    <a:lstStyle/>
                    <a:p>
                      <a:pPr algn="l"/>
                      <a:r>
                        <a:rPr sz="1300" b="1">
                          <a:solidFill>
                            <a:srgbClr val="FFFFFF"/>
                          </a:solidFill>
                          <a:latin typeface="Calibri"/>
                        </a:rPr>
                        <a:t>Value</a:t>
                      </a:r>
                    </a:p>
                  </a:txBody>
                  <a:tcPr>
                    <a:solidFill>
                      <a:srgbClr val="1A1A1A"/>
                    </a:solidFill>
                  </a:tcPr>
                </a:tc>
              </a:tr>
              <a:tr h="588645">
                <a:tc>
                  <a:txBody>
                    <a:bodyPr wrap="square" lIns="73152" rIns="73152" tIns="36576" bIns="36576"/>
                    <a:lstStyle/>
                    <a:p>
                      <a:pPr algn="l"/>
                      <a:r>
                        <a:rPr sz="1100" b="1">
                          <a:solidFill>
                            <a:srgbClr val="A30000"/>
                          </a:solidFill>
                          <a:latin typeface="Calibri"/>
                        </a:rPr>
                        <a:t>Task</a:t>
                      </a:r>
                    </a:p>
                  </a:txBody>
                  <a:tcPr>
                    <a:solidFill>
                      <a:srgbClr val="FFFFFF"/>
                    </a:solidFill>
                  </a:tcPr>
                </a:tc>
                <a:tc>
                  <a:txBody>
                    <a:bodyPr wrap="square" lIns="73152" rIns="73152" tIns="36576" bIns="36576"/>
                    <a:lstStyle/>
                    <a:p>
                      <a:pPr algn="l"/>
                      <a:r>
                        <a:rPr sz="1100">
                          <a:solidFill>
                            <a:srgbClr val="1A1A1A"/>
                          </a:solidFill>
                          <a:latin typeface="Calibri"/>
                        </a:rPr>
                        <a:t>Weekly training schedule for the section</a:t>
                      </a:r>
                    </a:p>
                  </a:txBody>
                  <a:tcPr>
                    <a:solidFill>
                      <a:srgbClr val="FFFFFF"/>
                    </a:solidFill>
                  </a:tcPr>
                </a:tc>
              </a:tr>
              <a:tr h="588645">
                <a:tc>
                  <a:txBody>
                    <a:bodyPr wrap="square" lIns="73152" rIns="73152" tIns="36576" bIns="36576"/>
                    <a:lstStyle/>
                    <a:p>
                      <a:pPr algn="l"/>
                      <a:r>
                        <a:rPr sz="1100" b="1">
                          <a:solidFill>
                            <a:srgbClr val="A30000"/>
                          </a:solidFill>
                          <a:latin typeface="Calibri"/>
                        </a:rPr>
                        <a:t>Frequency &amp; mode</a:t>
                      </a:r>
                    </a:p>
                  </a:txBody>
                  <a:tcPr>
                    <a:solidFill>
                      <a:srgbClr val="F8F7F5"/>
                    </a:solidFill>
                  </a:tcPr>
                </a:tc>
                <a:tc>
                  <a:txBody>
                    <a:bodyPr wrap="square" lIns="73152" rIns="73152" tIns="36576" bIns="36576"/>
                    <a:lstStyle/>
                    <a:p>
                      <a:pPr algn="l"/>
                      <a:r>
                        <a:rPr sz="1100">
                          <a:solidFill>
                            <a:srgbClr val="1A1A1A"/>
                          </a:solidFill>
                          <a:latin typeface="Calibri"/>
                        </a:rPr>
                        <a:t>Every Thursday by 1600 ·
Cyborg
(continuous back-and-forth)</a:t>
                      </a:r>
                    </a:p>
                  </a:txBody>
                  <a:tcPr>
                    <a:solidFill>
                      <a:srgbClr val="F8F7F5"/>
                    </a:solidFill>
                  </a:tcPr>
                </a:tc>
              </a:tr>
              <a:tr h="588645">
                <a:tc>
                  <a:txBody>
                    <a:bodyPr wrap="square" lIns="73152" rIns="73152" tIns="36576" bIns="36576"/>
                    <a:lstStyle/>
                    <a:p>
                      <a:pPr algn="l"/>
                      <a:r>
                        <a:rPr sz="1100" b="1">
                          <a:solidFill>
                            <a:srgbClr val="A30000"/>
                          </a:solidFill>
                          <a:latin typeface="Calibri"/>
                        </a:rPr>
                        <a:t>Steps (Human / AI)</a:t>
                      </a:r>
                    </a:p>
                  </a:txBody>
                  <a:tcPr>
                    <a:solidFill>
                      <a:srgbClr val="FFFFFF"/>
                    </a:solidFill>
                  </a:tcPr>
                </a:tc>
                <a:tc>
                  <a:txBody>
                    <a:bodyPr wrap="square" lIns="73152" rIns="73152" tIns="36576" bIns="36576"/>
                    <a:lstStyle/>
                    <a:p>
                      <a:pPr algn="l"/>
                      <a:r>
                        <a:rPr sz="1100">
                          <a:solidFill>
                            <a:srgbClr val="1A1A1A"/>
                          </a:solidFill>
                          <a:latin typeface="Calibri"/>
                        </a:rPr>
                        <a:t>1.
H:
Pull events from calendar, OPORD, taskings.
2.
AI:
Draft schedule in standard weekly format.
3.
H:
Cross-reference range bookings, vehicles, instructor availability.
4.
AI:
Format conflicts as a decision matrix with options.
5.
H:
Decide conflicts, add section leader notes.
6.
AI:
Generate the final formatted schedule for distribution.</a:t>
                      </a:r>
                    </a:p>
                  </a:txBody>
                  <a:tcPr>
                    <a:solidFill>
                      <a:srgbClr val="FFFFFF"/>
                    </a:solidFill>
                  </a:tcPr>
                </a:tc>
              </a:tr>
              <a:tr h="588645">
                <a:tc>
                  <a:txBody>
                    <a:bodyPr wrap="square" lIns="73152" rIns="73152" tIns="36576" bIns="36576"/>
                    <a:lstStyle/>
                    <a:p>
                      <a:pPr algn="l"/>
                      <a:r>
                        <a:rPr sz="1100" b="1">
                          <a:solidFill>
                            <a:srgbClr val="A30000"/>
                          </a:solidFill>
                          <a:latin typeface="Calibri"/>
                        </a:rPr>
                        <a:t>Verification checklist</a:t>
                      </a:r>
                    </a:p>
                  </a:txBody>
                  <a:tcPr>
                    <a:solidFill>
                      <a:srgbClr val="F8F7F5"/>
                    </a:solidFill>
                  </a:tcPr>
                </a:tc>
                <a:tc>
                  <a:txBody>
                    <a:bodyPr wrap="square" lIns="73152" rIns="73152" tIns="36576" bIns="36576"/>
                    <a:lstStyle/>
                    <a:p>
                      <a:pPr algn="l"/>
                      <a:r>
                        <a:rPr sz="1100">
                          <a:solidFill>
                            <a:srgbClr val="1A1A1A"/>
                          </a:solidFill>
                          <a:latin typeface="Calibri"/>
                        </a:rPr>
                        <a:t>Every event has a confirmed location · all times in 24-hour · no double-bookings · uniform specified · POC listed.</a:t>
                      </a:r>
                    </a:p>
                  </a:txBody>
                  <a:tcPr>
                    <a:solidFill>
                      <a:srgbClr val="F8F7F5"/>
                    </a:solidFill>
                  </a:tcPr>
                </a:tc>
              </a:tr>
              <a:tr h="588645">
                <a:tc>
                  <a:txBody>
                    <a:bodyPr wrap="square" lIns="73152" rIns="73152" tIns="36576" bIns="36576"/>
                    <a:lstStyle/>
                    <a:p>
                      <a:pPr algn="l"/>
                      <a:r>
                        <a:rPr sz="1100" b="1">
                          <a:solidFill>
                            <a:srgbClr val="A30000"/>
                          </a:solidFill>
                          <a:latin typeface="Calibri"/>
                        </a:rPr>
                        <a:t>Known frontier issues</a:t>
                      </a:r>
                    </a:p>
                  </a:txBody>
                  <a:tcPr>
                    <a:solidFill>
                      <a:srgbClr val="FFFFFF"/>
                    </a:solidFill>
                  </a:tcPr>
                </a:tc>
                <a:tc>
                  <a:txBody>
                    <a:bodyPr wrap="square" lIns="73152" rIns="73152" tIns="36576" bIns="36576"/>
                    <a:lstStyle/>
                    <a:p>
                      <a:pPr algn="l"/>
                      <a:r>
                        <a:rPr sz="1100">
                          <a:solidFill>
                            <a:srgbClr val="1A1A1A"/>
                          </a:solidFill>
                          <a:latin typeface="Calibri"/>
                        </a:rPr>
                        <a:t>AI invents room numbers · cannot check range availability · sometimes reverts to 12-hour time.</a:t>
                      </a:r>
                    </a:p>
                  </a:txBody>
                  <a:tcPr>
                    <a:solidFill>
                      <a:srgbClr val="FFFFFF"/>
                    </a:solidFill>
                  </a:tcPr>
                </a:tc>
              </a:tr>
              <a:tr h="588645">
                <a:tc>
                  <a:txBody>
                    <a:bodyPr wrap="square" lIns="73152" rIns="73152" tIns="36576" bIns="36576"/>
                    <a:lstStyle/>
                    <a:p>
                      <a:pPr algn="l"/>
                      <a:r>
                        <a:rPr sz="1100" b="1">
                          <a:solidFill>
                            <a:srgbClr val="A30000"/>
                          </a:solidFill>
                          <a:latin typeface="Calibri"/>
                        </a:rPr>
                        <a:t>Time savings</a:t>
                      </a:r>
                    </a:p>
                  </a:txBody>
                  <a:tcPr>
                    <a:solidFill>
                      <a:srgbClr val="F8F7F5"/>
                    </a:solidFill>
                  </a:tcPr>
                </a:tc>
                <a:tc>
                  <a:txBody>
                    <a:bodyPr wrap="square" lIns="73152" rIns="73152" tIns="36576" bIns="36576"/>
                    <a:lstStyle/>
                    <a:p>
                      <a:pPr algn="l"/>
                      <a:r>
                        <a:rPr sz="1100">
                          <a:solidFill>
                            <a:srgbClr val="1A1A1A"/>
                          </a:solidFill>
                          <a:latin typeface="Calibri"/>
                        </a:rPr>
                        <a:t>~3 hours without AI → ~45 minutes with AI.</a:t>
                      </a:r>
                    </a:p>
                  </a:txBody>
                  <a:tcPr>
                    <a:solidFill>
                      <a:srgbClr val="F8F7F5"/>
                    </a:solidFill>
                  </a:tcPr>
                </a:tc>
              </a:tr>
              <a:tr h="588645">
                <a:tc>
                  <a:txBody>
                    <a:bodyPr wrap="square" lIns="73152" rIns="73152" tIns="36576" bIns="36576"/>
                    <a:lstStyle/>
                    <a:p>
                      <a:pPr algn="l"/>
                      <a:r>
                        <a:rPr sz="1100" b="1">
                          <a:solidFill>
                            <a:srgbClr val="A30000"/>
                          </a:solidFill>
                          <a:latin typeface="Calibri"/>
                        </a:rPr>
                        <a:t>Junior development</a:t>
                      </a:r>
                    </a:p>
                  </a:txBody>
                  <a:tcPr>
                    <a:solidFill>
                      <a:srgbClr val="FFFFFF"/>
                    </a:solidFill>
                  </a:tcPr>
                </a:tc>
                <a:tc>
                  <a:txBody>
                    <a:bodyPr wrap="square" lIns="73152" rIns="73152" tIns="36576" bIns="36576"/>
                    <a:lstStyle/>
                    <a:p>
                      <a:pPr algn="l"/>
                      <a:r>
                        <a:rPr sz="1100">
                          <a:solidFill>
                            <a:srgbClr val="1A1A1A"/>
                          </a:solidFill>
                          <a:latin typeface="Calibri"/>
                        </a:rPr>
                        <a:t>Rotate schedule duty among juniors weekly. They brief why each event is scheduled. Once a month: schedule built without AI to keep the baseline skill.</a:t>
                      </a:r>
                    </a:p>
                  </a:txBody>
                  <a:tcPr>
                    <a:solidFill>
                      <a:srgbClr val="FFFFFF"/>
                    </a:solidFill>
                  </a:tcPr>
                </a:tc>
              </a:tr>
            </a:tbl>
          </a:graphicData>
        </a:graphic>
      </p:graphicFrame>
      <p:sp>
        <p:nvSpPr>
          <p:cNvPr id="6" name="Rectangle 5"/>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0" y="6446520"/>
            <a:ext cx="12191695" cy="4114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4A4A4A"/>
                </a:solidFill>
                <a:latin typeface="Calibri"/>
              </a:rPr>
              <a:t>Module 6 · Example Playbook</a:t>
            </a:r>
          </a:p>
        </p:txBody>
      </p:sp>
      <p:sp>
        <p:nvSpPr>
          <p:cNvPr id="9" name="TextBox 8"/>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4A4A4A"/>
                </a:solidFill>
                <a:latin typeface="Calibri"/>
              </a:rPr>
              <a:t>34</a:t>
            </a: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3B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228600" cy="6858000"/>
          </a:xfrm>
          <a:prstGeom prst="rect">
            <a:avLst/>
          </a:prstGeom>
          <a:solidFill>
            <a:srgbClr val="D4B11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ounded Rectangle 3"/>
          <p:cNvSpPr/>
          <p:nvPr/>
        </p:nvSpPr>
        <p:spPr>
          <a:xfrm>
            <a:off x="548640" y="411480"/>
            <a:ext cx="3291840" cy="411480"/>
          </a:xfrm>
          <a:prstGeom prst="roundRect">
            <a:avLst/>
          </a:prstGeom>
          <a:solidFill>
            <a:srgbClr val="1A1A1A"/>
          </a:solidFill>
          <a:ln>
            <a:noFill/>
          </a:ln>
          <a:effectLst/>
        </p:spPr>
        <p:style>
          <a:lnRef idx="1">
            <a:schemeClr val="accent1"/>
          </a:lnRef>
          <a:fillRef idx="3">
            <a:schemeClr val="accent1"/>
          </a:fillRef>
          <a:effectRef idx="2">
            <a:schemeClr val="accent1"/>
          </a:effectRef>
          <a:fontRef idx="minor">
            <a:schemeClr val="lt1"/>
          </a:fontRef>
        </p:style>
        <p:txBody>
          <a:bodyPr rtlCol="0" anchor="ctr" tIns="36576" bIns="36576"/>
          <a:lstStyle/>
          <a:p>
            <a:pPr algn="ctr"/>
            <a:r>
              <a:rPr sz="1300" b="1">
                <a:solidFill>
                  <a:srgbClr val="F5D130"/>
                </a:solidFill>
                <a:latin typeface="Calibri"/>
              </a:rPr>
              <a:t>WORKSHOP · BUILD NOW</a:t>
            </a:r>
          </a:p>
        </p:txBody>
      </p:sp>
      <p:sp>
        <p:nvSpPr>
          <p:cNvPr id="5" name="TextBox 4"/>
          <p:cNvSpPr txBox="1"/>
          <p:nvPr/>
        </p:nvSpPr>
        <p:spPr>
          <a:xfrm>
            <a:off x="548640" y="960120"/>
            <a:ext cx="10972800" cy="1356360"/>
          </a:xfrm>
          <a:prstGeom prst="rect">
            <a:avLst/>
          </a:prstGeom>
          <a:noFill/>
          <a:ln>
            <a:noFill/>
          </a:ln>
        </p:spPr>
        <p:txBody>
          <a:bodyPr wrap="square" lIns="45720" rIns="45720" tIns="18288" bIns="18288" anchor="t">
            <a:spAutoFit/>
          </a:bodyPr>
          <a:lstStyle/>
          <a:p>
            <a:pPr algn="l">
              <a:lnSpc>
                <a:spcPct val="105000"/>
              </a:lnSpc>
            </a:pPr>
            <a:r>
              <a:rPr sz="4400" b="1" i="0">
                <a:solidFill>
                  <a:srgbClr val="1A1A1A"/>
                </a:solidFill>
                <a:latin typeface="Calibri"/>
              </a:rPr>
              <a:t>Write your playbook — one page, one workflow</a:t>
            </a:r>
          </a:p>
        </p:txBody>
      </p:sp>
      <p:sp>
        <p:nvSpPr>
          <p:cNvPr id="6" name="TextBox 5"/>
          <p:cNvSpPr txBox="1"/>
          <p:nvPr/>
        </p:nvSpPr>
        <p:spPr>
          <a:xfrm>
            <a:off x="548640" y="2362199"/>
            <a:ext cx="10972800" cy="365760"/>
          </a:xfrm>
          <a:prstGeom prst="rect">
            <a:avLst/>
          </a:prstGeom>
          <a:noFill/>
          <a:ln>
            <a:noFill/>
          </a:ln>
        </p:spPr>
        <p:txBody>
          <a:bodyPr wrap="square" lIns="45720" rIns="45720" tIns="18288" bIns="18288" anchor="t">
            <a:spAutoFit/>
          </a:bodyPr>
          <a:lstStyle/>
          <a:p>
            <a:pPr algn="l"/>
            <a:r>
              <a:rPr sz="1800" b="1" i="0">
                <a:solidFill>
                  <a:srgbClr val="CC0000"/>
                </a:solidFill>
                <a:latin typeface="Calibri"/>
              </a:rPr>
              <a:t>20 minutes · silent work · submit in chat by the timer</a:t>
            </a:r>
          </a:p>
        </p:txBody>
      </p:sp>
      <p:sp>
        <p:nvSpPr>
          <p:cNvPr id="7" name="Rectangle 6"/>
          <p:cNvSpPr/>
          <p:nvPr/>
        </p:nvSpPr>
        <p:spPr>
          <a:xfrm>
            <a:off x="548640" y="2910839"/>
            <a:ext cx="11155680" cy="1920240"/>
          </a:xfrm>
          <a:prstGeom prst="rect">
            <a:avLst/>
          </a:prstGeom>
          <a:solidFill>
            <a:srgbClr val="FFFFFF"/>
          </a:solidFill>
          <a:ln>
            <a:solidFill>
              <a:srgbClr val="1A1A1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7240" y="3002279"/>
            <a:ext cx="10607040" cy="320040"/>
          </a:xfrm>
          <a:prstGeom prst="rect">
            <a:avLst/>
          </a:prstGeom>
          <a:noFill/>
          <a:ln>
            <a:noFill/>
          </a:ln>
        </p:spPr>
        <p:txBody>
          <a:bodyPr wrap="square" lIns="45720" rIns="45720" tIns="18288" bIns="18288" anchor="t">
            <a:spAutoFit/>
          </a:bodyPr>
          <a:lstStyle/>
          <a:p>
            <a:pPr algn="l"/>
            <a:r>
              <a:rPr sz="1100" b="1" i="0">
                <a:solidFill>
                  <a:srgbClr val="CC0000"/>
                </a:solidFill>
                <a:latin typeface="Calibri"/>
              </a:rPr>
              <a:t>PROMPT</a:t>
            </a:r>
          </a:p>
        </p:txBody>
      </p:sp>
      <p:sp>
        <p:nvSpPr>
          <p:cNvPr id="9" name="TextBox 8"/>
          <p:cNvSpPr txBox="1"/>
          <p:nvPr/>
        </p:nvSpPr>
        <p:spPr>
          <a:xfrm>
            <a:off x="777240" y="3322319"/>
            <a:ext cx="10607040" cy="1417320"/>
          </a:xfrm>
          <a:prstGeom prst="rect">
            <a:avLst/>
          </a:prstGeom>
          <a:noFill/>
          <a:ln>
            <a:noFill/>
          </a:ln>
        </p:spPr>
        <p:txBody>
          <a:bodyPr wrap="square" lIns="45720" rIns="45720" tIns="18288" bIns="18288" anchor="t">
            <a:spAutoFit/>
          </a:bodyPr>
          <a:lstStyle/>
          <a:p>
            <a:pPr algn="l">
              <a:lnSpc>
                <a:spcPct val="135000"/>
              </a:lnSpc>
            </a:pPr>
            <a:r>
              <a:rPr sz="1400" b="0" i="0">
                <a:solidFill>
                  <a:srgbClr val="1A1A1A"/>
                </a:solidFill>
                <a:latin typeface="Calibri"/>
              </a:rPr>
              <a:t>Pick a real, recurring task from your job. Fill the seven fields: task · frequency &amp; mode · 4–8 H/AI steps · verification checklist (3–5 items) · known frontier issues · time savings · junior development note . It must be specific enough that a junior Marine could run it without you in the room.</a:t>
            </a:r>
          </a:p>
        </p:txBody>
      </p:sp>
      <p:sp>
        <p:nvSpPr>
          <p:cNvPr id="10" name="Rectangle 9"/>
          <p:cNvSpPr/>
          <p:nvPr/>
        </p:nvSpPr>
        <p:spPr>
          <a:xfrm>
            <a:off x="548640" y="4937760"/>
            <a:ext cx="11155680" cy="1280160"/>
          </a:xfrm>
          <a:prstGeom prst="rect">
            <a:avLst/>
          </a:prstGeom>
          <a:solidFill>
            <a:srgbClr val="FFFCE6"/>
          </a:solidFill>
          <a:ln>
            <a:solidFill>
              <a:srgbClr val="CC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777240" y="5047488"/>
            <a:ext cx="10607040" cy="1060704"/>
          </a:xfrm>
          <a:prstGeom prst="rect">
            <a:avLst/>
          </a:prstGeom>
          <a:noFill/>
          <a:ln>
            <a:noFill/>
          </a:ln>
        </p:spPr>
        <p:txBody>
          <a:bodyPr wrap="square" lIns="45720" rIns="45720" tIns="18288" bIns="18288" anchor="t">
            <a:spAutoFit/>
          </a:bodyPr>
          <a:lstStyle/>
          <a:p>
            <a:pPr algn="l">
              <a:lnSpc>
                <a:spcPct val="135000"/>
              </a:lnSpc>
            </a:pPr>
            <a:r>
              <a:rPr sz="1300" b="0" i="0">
                <a:solidFill>
                  <a:srgbClr val="1A1A1A"/>
                </a:solidFill>
                <a:latin typeface="Calibri"/>
              </a:rPr>
              <a:t>Completion bar: 4+ steps, each labeled H or AI, a verification checklist with 3+ items, at least one real frontier issue you’ve hit, a time savings estimate from your own data, and a junior development note that’s actionable. If your playbook has no verification checklist, it isn’t done.</a:t>
            </a:r>
          </a:p>
        </p:txBody>
      </p:sp>
      <p:sp>
        <p:nvSpPr>
          <p:cNvPr id="12" name="Rectangle 11"/>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0" y="6446520"/>
            <a:ext cx="12191695" cy="4114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4A4A4A"/>
                </a:solidFill>
                <a:latin typeface="Calibri"/>
              </a:rPr>
              <a:t>Module 6 · Build Playbook</a:t>
            </a:r>
          </a:p>
        </p:txBody>
      </p:sp>
      <p:sp>
        <p:nvSpPr>
          <p:cNvPr id="15" name="TextBox 14"/>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4A4A4A"/>
                </a:solidFill>
                <a:latin typeface="Calibri"/>
              </a:rPr>
              <a:t>35</a:t>
            </a: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155680" cy="777240"/>
          </a:xfrm>
          <a:prstGeom prst="rect">
            <a:avLst/>
          </a:prstGeom>
          <a:noFill/>
          <a:ln>
            <a:noFill/>
          </a:ln>
        </p:spPr>
        <p:txBody>
          <a:bodyPr wrap="square" lIns="45720" rIns="45720" tIns="18288" bIns="18288" anchor="t">
            <a:spAutoFit/>
          </a:bodyPr>
          <a:lstStyle/>
          <a:p>
            <a:pPr algn="l">
              <a:lnSpc>
                <a:spcPct val="105000"/>
              </a:lnSpc>
            </a:pPr>
            <a:r>
              <a:rPr sz="3400" b="1" i="0">
                <a:solidFill>
                  <a:srgbClr val="1A1A1A"/>
                </a:solidFill>
                <a:latin typeface="Calibri"/>
              </a:rPr>
              <a:t>Reflection — before you close the laptop</a:t>
            </a:r>
          </a:p>
        </p:txBody>
      </p:sp>
      <p:sp>
        <p:nvSpPr>
          <p:cNvPr id="4" name="TextBox 3"/>
          <p:cNvSpPr txBox="1"/>
          <p:nvPr/>
        </p:nvSpPr>
        <p:spPr>
          <a:xfrm>
            <a:off x="548640" y="1234440"/>
            <a:ext cx="11155680" cy="365760"/>
          </a:xfrm>
          <a:prstGeom prst="rect">
            <a:avLst/>
          </a:prstGeom>
          <a:noFill/>
          <a:ln>
            <a:noFill/>
          </a:ln>
        </p:spPr>
        <p:txBody>
          <a:bodyPr wrap="square" lIns="45720" rIns="45720" tIns="18288" bIns="18288" anchor="t">
            <a:spAutoFit/>
          </a:bodyPr>
          <a:lstStyle/>
          <a:p>
            <a:pPr algn="l"/>
            <a:r>
              <a:rPr sz="1600" b="0" i="1">
                <a:solidFill>
                  <a:srgbClr val="6E6E6E"/>
                </a:solidFill>
                <a:latin typeface="Calibri Light"/>
              </a:rPr>
              <a:t>3 prompts · drop one-line answers in chat</a:t>
            </a:r>
          </a:p>
        </p:txBody>
      </p:sp>
      <p:sp>
        <p:nvSpPr>
          <p:cNvPr id="5" name="TextBox 4"/>
          <p:cNvSpPr txBox="1"/>
          <p:nvPr/>
        </p:nvSpPr>
        <p:spPr>
          <a:xfrm>
            <a:off x="548640" y="1737360"/>
            <a:ext cx="11155680" cy="4069080"/>
          </a:xfrm>
          <a:prstGeom prst="rect">
            <a:avLst/>
          </a:prstGeom>
          <a:noFill/>
          <a:ln>
            <a:noFill/>
          </a:ln>
        </p:spPr>
        <p:txBody>
          <a:bodyPr wrap="square" lIns="45720" rIns="45720" tIns="18288" bIns="18288">
            <a:spAutoFit/>
          </a:bodyPr>
          <a:lstStyle/>
          <a:p>
            <a:pPr algn="l" indent="-228600" marL="228600">
              <a:lnSpc>
                <a:spcPct val="130000"/>
              </a:lnSpc>
              <a:spcAft>
                <a:spcPts val="800"/>
              </a:spcAft>
              <a:buChar char="■"/>
            </a:pPr>
            <a:r>
              <a:rPr sz="1800">
                <a:solidFill>
                  <a:srgbClr val="1A1A1A"/>
                </a:solidFill>
                <a:latin typeface="Calibri"/>
              </a:rPr>
              <a:t>What’s the one thing from today you’re going to do differently next week?</a:t>
            </a:r>
          </a:p>
          <a:p>
            <a:pPr algn="l" indent="-228600" marL="228600">
              <a:lnSpc>
                <a:spcPct val="130000"/>
              </a:lnSpc>
              <a:spcAft>
                <a:spcPts val="800"/>
              </a:spcAft>
              <a:buChar char="■"/>
            </a:pPr>
            <a:r>
              <a:rPr sz="1800">
                <a:solidFill>
                  <a:srgbClr val="1A1A1A"/>
                </a:solidFill>
                <a:latin typeface="Calibri"/>
              </a:rPr>
              <a:t>Which of the six 201 skills did you feel weakest on today — and what’s your plan?</a:t>
            </a:r>
          </a:p>
          <a:p>
            <a:pPr algn="l" indent="-228600" marL="228600">
              <a:lnSpc>
                <a:spcPct val="130000"/>
              </a:lnSpc>
              <a:spcAft>
                <a:spcPts val="800"/>
              </a:spcAft>
              <a:buChar char="■"/>
            </a:pPr>
            <a:r>
              <a:rPr sz="1800">
                <a:solidFill>
                  <a:srgbClr val="1A1A1A"/>
                </a:solidFill>
                <a:latin typeface="Calibri"/>
              </a:rPr>
              <a:t>Who’s the first person you’re going to teach this to, and when?</a:t>
            </a:r>
          </a:p>
        </p:txBody>
      </p:sp>
      <p:sp>
        <p:nvSpPr>
          <p:cNvPr id="6" name="TextBox 5"/>
          <p:cNvSpPr txBox="1"/>
          <p:nvPr/>
        </p:nvSpPr>
        <p:spPr>
          <a:xfrm>
            <a:off x="548640" y="5897880"/>
            <a:ext cx="11155680" cy="502920"/>
          </a:xfrm>
          <a:prstGeom prst="rect">
            <a:avLst/>
          </a:prstGeom>
          <a:noFill/>
          <a:ln>
            <a:noFill/>
          </a:ln>
        </p:spPr>
        <p:txBody>
          <a:bodyPr wrap="square" lIns="45720" rIns="45720" tIns="18288" bIns="18288" anchor="t">
            <a:spAutoFit/>
          </a:bodyPr>
          <a:lstStyle/>
          <a:p>
            <a:pPr algn="l">
              <a:lnSpc>
                <a:spcPct val="130000"/>
              </a:lnSpc>
            </a:pPr>
            <a:r>
              <a:rPr sz="1400" b="0" i="1">
                <a:solidFill>
                  <a:srgbClr val="4A4A4A"/>
                </a:solidFill>
                <a:latin typeface="Calibri Light"/>
              </a:rPr>
              <a:t>I’ll save the chat and send the synthesis to your section lead.</a:t>
            </a:r>
          </a:p>
        </p:txBody>
      </p:sp>
      <p:sp>
        <p:nvSpPr>
          <p:cNvPr id="7" name="Rectangle 6"/>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0" y="6446520"/>
            <a:ext cx="12191695" cy="4114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4A4A4A"/>
                </a:solidFill>
                <a:latin typeface="Calibri"/>
              </a:rPr>
              <a:t>Reflection</a:t>
            </a:r>
          </a:p>
        </p:txBody>
      </p:sp>
      <p:sp>
        <p:nvSpPr>
          <p:cNvPr id="10" name="TextBox 9"/>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4A4A4A"/>
                </a:solidFill>
                <a:latin typeface="Calibri"/>
              </a:rPr>
              <a:t>36</a:t>
            </a: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155680" cy="777240"/>
          </a:xfrm>
          <a:prstGeom prst="rect">
            <a:avLst/>
          </a:prstGeom>
          <a:noFill/>
          <a:ln>
            <a:noFill/>
          </a:ln>
        </p:spPr>
        <p:txBody>
          <a:bodyPr wrap="square" lIns="45720" rIns="45720" tIns="18288" bIns="18288" anchor="t">
            <a:spAutoFit/>
          </a:bodyPr>
          <a:lstStyle/>
          <a:p>
            <a:pPr algn="l">
              <a:lnSpc>
                <a:spcPct val="105000"/>
              </a:lnSpc>
            </a:pPr>
            <a:r>
              <a:rPr sz="3400" b="1" i="0">
                <a:solidFill>
                  <a:srgbClr val="1A1A1A"/>
                </a:solidFill>
                <a:latin typeface="Calibri"/>
              </a:rPr>
              <a:t>Certification path — what it takes</a:t>
            </a:r>
          </a:p>
        </p:txBody>
      </p:sp>
      <p:sp>
        <p:nvSpPr>
          <p:cNvPr id="4" name="TextBox 3"/>
          <p:cNvSpPr txBox="1"/>
          <p:nvPr/>
        </p:nvSpPr>
        <p:spPr>
          <a:xfrm>
            <a:off x="548640" y="1234440"/>
            <a:ext cx="11155680" cy="365760"/>
          </a:xfrm>
          <a:prstGeom prst="rect">
            <a:avLst/>
          </a:prstGeom>
          <a:noFill/>
          <a:ln>
            <a:noFill/>
          </a:ln>
        </p:spPr>
        <p:txBody>
          <a:bodyPr wrap="square" lIns="45720" rIns="45720" tIns="18288" bIns="18288" anchor="t">
            <a:spAutoFit/>
          </a:bodyPr>
          <a:lstStyle/>
          <a:p>
            <a:pPr algn="l"/>
            <a:r>
              <a:rPr sz="1600" b="0" i="1">
                <a:solidFill>
                  <a:srgbClr val="6E6E6E"/>
                </a:solidFill>
                <a:latin typeface="Calibri Light"/>
              </a:rPr>
              <a:t>Meets-or-better in 5 of 6 categories · recommended for instructor track</a:t>
            </a:r>
          </a:p>
        </p:txBody>
      </p:sp>
      <p:sp>
        <p:nvSpPr>
          <p:cNvPr id="5" name="TextBox 4"/>
          <p:cNvSpPr txBox="1"/>
          <p:nvPr/>
        </p:nvSpPr>
        <p:spPr>
          <a:xfrm>
            <a:off x="548640" y="1737360"/>
            <a:ext cx="5486400" cy="411480"/>
          </a:xfrm>
          <a:prstGeom prst="rect">
            <a:avLst/>
          </a:prstGeom>
          <a:noFill/>
          <a:ln>
            <a:noFill/>
          </a:ln>
        </p:spPr>
        <p:txBody>
          <a:bodyPr wrap="square" lIns="45720" rIns="45720" tIns="18288" bIns="18288" anchor="t">
            <a:spAutoFit/>
          </a:bodyPr>
          <a:lstStyle/>
          <a:p>
            <a:pPr algn="l"/>
            <a:r>
              <a:rPr sz="1800" b="1" i="0">
                <a:solidFill>
                  <a:srgbClr val="CC0000"/>
                </a:solidFill>
                <a:latin typeface="Calibri"/>
              </a:rPr>
              <a:t>The six rubric categories</a:t>
            </a:r>
          </a:p>
        </p:txBody>
      </p:sp>
      <p:sp>
        <p:nvSpPr>
          <p:cNvPr id="6" name="TextBox 5"/>
          <p:cNvSpPr txBox="1"/>
          <p:nvPr/>
        </p:nvSpPr>
        <p:spPr>
          <a:xfrm>
            <a:off x="548640" y="2194560"/>
            <a:ext cx="5486400" cy="3749040"/>
          </a:xfrm>
          <a:prstGeom prst="rect">
            <a:avLst/>
          </a:prstGeom>
          <a:noFill/>
          <a:ln>
            <a:noFill/>
          </a:ln>
        </p:spPr>
        <p:txBody>
          <a:bodyPr wrap="square" lIns="45720" rIns="45720" tIns="18288" bIns="18288">
            <a:spAutoFit/>
          </a:bodyPr>
          <a:lstStyle/>
          <a:p>
            <a:pPr algn="l" indent="-228600" marL="228600">
              <a:lnSpc>
                <a:spcPct val="120000"/>
              </a:lnSpc>
              <a:spcAft>
                <a:spcPts val="400"/>
              </a:spcAft>
              <a:buChar char="■"/>
            </a:pPr>
            <a:r>
              <a:rPr sz="1500">
                <a:solidFill>
                  <a:srgbClr val="1A1A1A"/>
                </a:solidFill>
                <a:latin typeface="Calibri"/>
              </a:rPr>
              <a:t>Frontier map completeness (M1)</a:t>
            </a:r>
          </a:p>
          <a:p>
            <a:pPr algn="l" indent="-228600" marL="228600">
              <a:lnSpc>
                <a:spcPct val="120000"/>
              </a:lnSpc>
              <a:spcAft>
                <a:spcPts val="400"/>
              </a:spcAft>
              <a:buChar char="■"/>
            </a:pPr>
            <a:r>
              <a:rPr sz="1500">
                <a:solidFill>
                  <a:srgbClr val="1A1A1A"/>
                </a:solidFill>
                <a:latin typeface="Calibri"/>
              </a:rPr>
              <a:t>Complex build &amp; mode-switching (M2)</a:t>
            </a:r>
          </a:p>
          <a:p>
            <a:pPr algn="l" indent="-228600" marL="228600">
              <a:lnSpc>
                <a:spcPct val="120000"/>
              </a:lnSpc>
              <a:spcAft>
                <a:spcPts val="400"/>
              </a:spcAft>
              <a:buChar char="■"/>
            </a:pPr>
            <a:r>
              <a:rPr sz="1500">
                <a:solidFill>
                  <a:srgbClr val="1A1A1A"/>
                </a:solidFill>
                <a:latin typeface="Calibri"/>
              </a:rPr>
              <a:t>Debugging contribution (M3)</a:t>
            </a:r>
          </a:p>
          <a:p>
            <a:pPr algn="l" indent="-228600" marL="228600">
              <a:lnSpc>
                <a:spcPct val="120000"/>
              </a:lnSpc>
              <a:spcAft>
                <a:spcPts val="400"/>
              </a:spcAft>
              <a:buChar char="■"/>
            </a:pPr>
            <a:r>
              <a:rPr sz="1500">
                <a:solidFill>
                  <a:srgbClr val="1A1A1A"/>
                </a:solidFill>
                <a:latin typeface="Calibri"/>
              </a:rPr>
              <a:t>QA protocol rigor (M4)</a:t>
            </a:r>
          </a:p>
          <a:p>
            <a:pPr algn="l" indent="-228600" marL="228600">
              <a:lnSpc>
                <a:spcPct val="120000"/>
              </a:lnSpc>
              <a:spcAft>
                <a:spcPts val="400"/>
              </a:spcAft>
              <a:buChar char="■"/>
            </a:pPr>
            <a:r>
              <a:rPr sz="1500">
                <a:solidFill>
                  <a:srgbClr val="1A1A1A"/>
                </a:solidFill>
                <a:latin typeface="Calibri"/>
              </a:rPr>
              <a:t>Teaching effectiveness (M5)</a:t>
            </a:r>
          </a:p>
          <a:p>
            <a:pPr algn="l" indent="-228600" marL="228600">
              <a:lnSpc>
                <a:spcPct val="120000"/>
              </a:lnSpc>
              <a:spcAft>
                <a:spcPts val="400"/>
              </a:spcAft>
              <a:buChar char="■"/>
            </a:pPr>
            <a:r>
              <a:rPr sz="1500">
                <a:solidFill>
                  <a:srgbClr val="1A1A1A"/>
                </a:solidFill>
                <a:latin typeface="Calibri"/>
              </a:rPr>
              <a:t>Workflow playbook completeness (M6)</a:t>
            </a:r>
          </a:p>
        </p:txBody>
      </p:sp>
      <p:sp>
        <p:nvSpPr>
          <p:cNvPr id="7" name="TextBox 6"/>
          <p:cNvSpPr txBox="1"/>
          <p:nvPr/>
        </p:nvSpPr>
        <p:spPr>
          <a:xfrm>
            <a:off x="6309360" y="1737360"/>
            <a:ext cx="5486400" cy="411480"/>
          </a:xfrm>
          <a:prstGeom prst="rect">
            <a:avLst/>
          </a:prstGeom>
          <a:noFill/>
          <a:ln>
            <a:noFill/>
          </a:ln>
        </p:spPr>
        <p:txBody>
          <a:bodyPr wrap="square" lIns="45720" rIns="45720" tIns="18288" bIns="18288" anchor="t">
            <a:spAutoFit/>
          </a:bodyPr>
          <a:lstStyle/>
          <a:p>
            <a:pPr algn="l"/>
            <a:r>
              <a:rPr sz="1800" b="1" i="0">
                <a:solidFill>
                  <a:srgbClr val="CC0000"/>
                </a:solidFill>
                <a:latin typeface="Calibri"/>
              </a:rPr>
              <a:t>What “graduated” unlocks</a:t>
            </a:r>
          </a:p>
        </p:txBody>
      </p:sp>
      <p:sp>
        <p:nvSpPr>
          <p:cNvPr id="8" name="TextBox 7"/>
          <p:cNvSpPr txBox="1"/>
          <p:nvPr/>
        </p:nvSpPr>
        <p:spPr>
          <a:xfrm>
            <a:off x="6309360" y="2194560"/>
            <a:ext cx="5486400" cy="3749040"/>
          </a:xfrm>
          <a:prstGeom prst="rect">
            <a:avLst/>
          </a:prstGeom>
          <a:noFill/>
          <a:ln>
            <a:noFill/>
          </a:ln>
        </p:spPr>
        <p:txBody>
          <a:bodyPr wrap="square" lIns="45720" rIns="45720" tIns="18288" bIns="18288">
            <a:spAutoFit/>
          </a:bodyPr>
          <a:lstStyle/>
          <a:p>
            <a:pPr algn="l" indent="-228600" marL="228600">
              <a:lnSpc>
                <a:spcPct val="120000"/>
              </a:lnSpc>
              <a:spcAft>
                <a:spcPts val="400"/>
              </a:spcAft>
              <a:buChar char="■"/>
            </a:pPr>
            <a:r>
              <a:rPr sz="1500">
                <a:solidFill>
                  <a:srgbClr val="1A1A1A"/>
                </a:solidFill>
                <a:latin typeface="Calibri"/>
              </a:rPr>
              <a:t>Serve as a Platform Training instructor .</a:t>
            </a:r>
          </a:p>
          <a:p>
            <a:pPr algn="l" indent="-228600" marL="228600">
              <a:lnSpc>
                <a:spcPct val="120000"/>
              </a:lnSpc>
              <a:spcAft>
                <a:spcPts val="400"/>
              </a:spcAft>
              <a:buChar char="■"/>
            </a:pPr>
            <a:r>
              <a:rPr sz="1500">
                <a:solidFill>
                  <a:srgbClr val="1A1A1A"/>
                </a:solidFill>
                <a:latin typeface="Calibri"/>
              </a:rPr>
              <a:t>Lead tool-development projects in your unit.</a:t>
            </a:r>
          </a:p>
          <a:p>
            <a:pPr algn="l" indent="-228600" marL="228600">
              <a:lnSpc>
                <a:spcPct val="120000"/>
              </a:lnSpc>
              <a:spcAft>
                <a:spcPts val="400"/>
              </a:spcAft>
              <a:buChar char="■"/>
            </a:pPr>
            <a:r>
              <a:rPr sz="1500">
                <a:solidFill>
                  <a:srgbClr val="1A1A1A"/>
                </a:solidFill>
                <a:latin typeface="Calibri"/>
              </a:rPr>
              <a:t>Mentor junior personnel in AI-assisted workflows.</a:t>
            </a:r>
          </a:p>
          <a:p>
            <a:pPr algn="l" indent="-228600" marL="228600">
              <a:lnSpc>
                <a:spcPct val="120000"/>
              </a:lnSpc>
              <a:spcAft>
                <a:spcPts val="400"/>
              </a:spcAft>
              <a:buChar char="■"/>
            </a:pPr>
            <a:r>
              <a:rPr sz="1500">
                <a:solidFill>
                  <a:srgbClr val="1A1A1A"/>
                </a:solidFill>
                <a:latin typeface="Calibri"/>
              </a:rPr>
              <a:t>Contribute to frontier map and workflow playbook libraries.</a:t>
            </a:r>
          </a:p>
          <a:p>
            <a:pPr algn="l" indent="-228600" marL="228600">
              <a:lnSpc>
                <a:spcPct val="120000"/>
              </a:lnSpc>
              <a:spcAft>
                <a:spcPts val="400"/>
              </a:spcAft>
              <a:buChar char="■"/>
            </a:pPr>
            <a:r>
              <a:rPr sz="1500">
                <a:solidFill>
                  <a:srgbClr val="1A1A1A"/>
                </a:solidFill>
                <a:latin typeface="Calibri"/>
              </a:rPr>
              <a:t>Path to QA reviewer → Advanced Workshop instructor.</a:t>
            </a:r>
          </a:p>
        </p:txBody>
      </p:sp>
      <p:sp>
        <p:nvSpPr>
          <p:cNvPr id="9" name="TextBox 8"/>
          <p:cNvSpPr txBox="1"/>
          <p:nvPr/>
        </p:nvSpPr>
        <p:spPr>
          <a:xfrm>
            <a:off x="548640" y="5989320"/>
            <a:ext cx="11155680" cy="365760"/>
          </a:xfrm>
          <a:prstGeom prst="rect">
            <a:avLst/>
          </a:prstGeom>
          <a:noFill/>
          <a:ln>
            <a:noFill/>
          </a:ln>
        </p:spPr>
        <p:txBody>
          <a:bodyPr wrap="square" lIns="45720" rIns="45720" tIns="18288" bIns="18288" anchor="t">
            <a:spAutoFit/>
          </a:bodyPr>
          <a:lstStyle/>
          <a:p>
            <a:pPr algn="l"/>
            <a:r>
              <a:rPr sz="1300" b="0" i="1">
                <a:solidFill>
                  <a:srgbClr val="4A4A4A"/>
                </a:solidFill>
                <a:latin typeface="Calibri Light"/>
              </a:rPr>
              <a:t>Didn’t hit the bar today? Build 1–2 more tools, attempt Advanced Workshop again. We’ll keep the seat.</a:t>
            </a:r>
          </a:p>
        </p:txBody>
      </p:sp>
      <p:sp>
        <p:nvSpPr>
          <p:cNvPr id="10" name="Rectangle 9"/>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0" y="6446520"/>
            <a:ext cx="12191695" cy="4114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4A4A4A"/>
                </a:solidFill>
                <a:latin typeface="Calibri"/>
              </a:rPr>
              <a:t>Certification</a:t>
            </a:r>
          </a:p>
        </p:txBody>
      </p:sp>
      <p:sp>
        <p:nvSpPr>
          <p:cNvPr id="13" name="TextBox 12"/>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4A4A4A"/>
                </a:solidFill>
                <a:latin typeface="Calibri"/>
              </a:rPr>
              <a:t>37</a:t>
            </a: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155680" cy="1089660"/>
          </a:xfrm>
          <a:prstGeom prst="rect">
            <a:avLst/>
          </a:prstGeom>
          <a:noFill/>
          <a:ln>
            <a:noFill/>
          </a:ln>
        </p:spPr>
        <p:txBody>
          <a:bodyPr wrap="square" lIns="45720" rIns="45720" tIns="18288" bIns="18288" anchor="t">
            <a:spAutoFit/>
          </a:bodyPr>
          <a:lstStyle/>
          <a:p>
            <a:pPr algn="l">
              <a:lnSpc>
                <a:spcPct val="105000"/>
              </a:lnSpc>
            </a:pPr>
            <a:r>
              <a:rPr sz="3400" b="1" i="0">
                <a:solidFill>
                  <a:srgbClr val="1A1A1A"/>
                </a:solidFill>
                <a:latin typeface="Calibri"/>
              </a:rPr>
              <a:t>Next week — Week 5: Supervisor Orientation</a:t>
            </a:r>
          </a:p>
        </p:txBody>
      </p:sp>
      <p:sp>
        <p:nvSpPr>
          <p:cNvPr id="4" name="TextBox 3"/>
          <p:cNvSpPr txBox="1"/>
          <p:nvPr/>
        </p:nvSpPr>
        <p:spPr>
          <a:xfrm>
            <a:off x="548640" y="1546860"/>
            <a:ext cx="11155680" cy="365760"/>
          </a:xfrm>
          <a:prstGeom prst="rect">
            <a:avLst/>
          </a:prstGeom>
          <a:noFill/>
          <a:ln>
            <a:noFill/>
          </a:ln>
        </p:spPr>
        <p:txBody>
          <a:bodyPr wrap="square" lIns="45720" rIns="45720" tIns="18288" bIns="18288" anchor="t">
            <a:spAutoFit/>
          </a:bodyPr>
          <a:lstStyle/>
          <a:p>
            <a:pPr algn="l"/>
            <a:r>
              <a:rPr sz="1600" b="0" i="1">
                <a:solidFill>
                  <a:srgbClr val="6E6E6E"/>
                </a:solidFill>
                <a:latin typeface="Calibri Light"/>
              </a:rPr>
              <a:t>30 minutes · for leadership · you should encourage your chain to take it</a:t>
            </a:r>
          </a:p>
        </p:txBody>
      </p:sp>
      <p:sp>
        <p:nvSpPr>
          <p:cNvPr id="5" name="TextBox 4"/>
          <p:cNvSpPr txBox="1"/>
          <p:nvPr/>
        </p:nvSpPr>
        <p:spPr>
          <a:xfrm>
            <a:off x="548640" y="2049780"/>
            <a:ext cx="5486400" cy="411480"/>
          </a:xfrm>
          <a:prstGeom prst="rect">
            <a:avLst/>
          </a:prstGeom>
          <a:noFill/>
          <a:ln>
            <a:noFill/>
          </a:ln>
        </p:spPr>
        <p:txBody>
          <a:bodyPr wrap="square" lIns="45720" rIns="45720" tIns="18288" bIns="18288" anchor="t">
            <a:spAutoFit/>
          </a:bodyPr>
          <a:lstStyle/>
          <a:p>
            <a:pPr algn="l"/>
            <a:r>
              <a:rPr sz="1800" b="1" i="0">
                <a:solidFill>
                  <a:srgbClr val="CC0000"/>
                </a:solidFill>
                <a:latin typeface="Calibri"/>
              </a:rPr>
              <a:t>What it covers</a:t>
            </a:r>
          </a:p>
        </p:txBody>
      </p:sp>
      <p:sp>
        <p:nvSpPr>
          <p:cNvPr id="6" name="TextBox 5"/>
          <p:cNvSpPr txBox="1"/>
          <p:nvPr/>
        </p:nvSpPr>
        <p:spPr>
          <a:xfrm>
            <a:off x="548640" y="2506980"/>
            <a:ext cx="5486400" cy="3436620"/>
          </a:xfrm>
          <a:prstGeom prst="rect">
            <a:avLst/>
          </a:prstGeom>
          <a:noFill/>
          <a:ln>
            <a:noFill/>
          </a:ln>
        </p:spPr>
        <p:txBody>
          <a:bodyPr wrap="square" lIns="45720" rIns="45720" tIns="18288" bIns="18288">
            <a:spAutoFit/>
          </a:bodyPr>
          <a:lstStyle/>
          <a:p>
            <a:pPr algn="l" indent="-228600" marL="228600">
              <a:lnSpc>
                <a:spcPct val="120000"/>
              </a:lnSpc>
              <a:spcAft>
                <a:spcPts val="400"/>
              </a:spcAft>
              <a:buChar char="■"/>
            </a:pPr>
            <a:r>
              <a:rPr sz="1500">
                <a:solidFill>
                  <a:srgbClr val="1A1A1A"/>
                </a:solidFill>
                <a:latin typeface="Calibri"/>
              </a:rPr>
              <a:t>How to evaluate AI tool proposals from your Marines.</a:t>
            </a:r>
          </a:p>
          <a:p>
            <a:pPr algn="l" indent="-228600" marL="228600">
              <a:lnSpc>
                <a:spcPct val="120000"/>
              </a:lnSpc>
              <a:spcAft>
                <a:spcPts val="400"/>
              </a:spcAft>
              <a:buChar char="■"/>
            </a:pPr>
            <a:r>
              <a:rPr sz="1500">
                <a:solidFill>
                  <a:srgbClr val="1A1A1A"/>
                </a:solidFill>
                <a:latin typeface="Calibri"/>
              </a:rPr>
              <a:t>How to create a permission culture so people stop hiding their AI use.</a:t>
            </a:r>
          </a:p>
          <a:p>
            <a:pPr algn="l" indent="-228600" marL="228600">
              <a:lnSpc>
                <a:spcPct val="120000"/>
              </a:lnSpc>
              <a:spcAft>
                <a:spcPts val="400"/>
              </a:spcAft>
              <a:buChar char="■"/>
            </a:pPr>
            <a:r>
              <a:rPr sz="1500">
                <a:solidFill>
                  <a:srgbClr val="1A1A1A"/>
                </a:solidFill>
                <a:latin typeface="Calibri"/>
              </a:rPr>
              <a:t>The apprentice problem — from the supervisor’s seat.</a:t>
            </a:r>
          </a:p>
          <a:p>
            <a:pPr algn="l" indent="-228600" marL="228600">
              <a:lnSpc>
                <a:spcPct val="120000"/>
              </a:lnSpc>
              <a:spcAft>
                <a:spcPts val="400"/>
              </a:spcAft>
              <a:buChar char="■"/>
            </a:pPr>
            <a:r>
              <a:rPr sz="1500">
                <a:solidFill>
                  <a:srgbClr val="1A1A1A"/>
                </a:solidFill>
                <a:latin typeface="Calibri"/>
              </a:rPr>
              <a:t>What to ask in a 1-on-1 about AI work.</a:t>
            </a:r>
          </a:p>
        </p:txBody>
      </p:sp>
      <p:sp>
        <p:nvSpPr>
          <p:cNvPr id="7" name="TextBox 6"/>
          <p:cNvSpPr txBox="1"/>
          <p:nvPr/>
        </p:nvSpPr>
        <p:spPr>
          <a:xfrm>
            <a:off x="6309360" y="2049780"/>
            <a:ext cx="5486400" cy="411480"/>
          </a:xfrm>
          <a:prstGeom prst="rect">
            <a:avLst/>
          </a:prstGeom>
          <a:noFill/>
          <a:ln>
            <a:noFill/>
          </a:ln>
        </p:spPr>
        <p:txBody>
          <a:bodyPr wrap="square" lIns="45720" rIns="45720" tIns="18288" bIns="18288" anchor="t">
            <a:spAutoFit/>
          </a:bodyPr>
          <a:lstStyle/>
          <a:p>
            <a:pPr algn="l"/>
            <a:r>
              <a:rPr sz="1800" b="1" i="0">
                <a:solidFill>
                  <a:srgbClr val="CC0000"/>
                </a:solidFill>
                <a:latin typeface="Calibri"/>
              </a:rPr>
              <a:t>Your action item</a:t>
            </a:r>
          </a:p>
        </p:txBody>
      </p:sp>
      <p:sp>
        <p:nvSpPr>
          <p:cNvPr id="8" name="TextBox 7"/>
          <p:cNvSpPr txBox="1"/>
          <p:nvPr/>
        </p:nvSpPr>
        <p:spPr>
          <a:xfrm>
            <a:off x="6309360" y="2506980"/>
            <a:ext cx="5486400" cy="3436620"/>
          </a:xfrm>
          <a:prstGeom prst="rect">
            <a:avLst/>
          </a:prstGeom>
          <a:noFill/>
          <a:ln>
            <a:noFill/>
          </a:ln>
        </p:spPr>
        <p:txBody>
          <a:bodyPr wrap="square" lIns="45720" rIns="45720" tIns="18288" bIns="18288">
            <a:spAutoFit/>
          </a:bodyPr>
          <a:lstStyle/>
          <a:p>
            <a:pPr algn="l" indent="-228600" marL="228600">
              <a:lnSpc>
                <a:spcPct val="120000"/>
              </a:lnSpc>
              <a:spcAft>
                <a:spcPts val="400"/>
              </a:spcAft>
              <a:buChar char="■"/>
            </a:pPr>
            <a:r>
              <a:rPr sz="1500">
                <a:solidFill>
                  <a:srgbClr val="1A1A1A"/>
                </a:solidFill>
                <a:latin typeface="Calibri"/>
              </a:rPr>
              <a:t>Forward the Week 5 invite to your section leadership today.</a:t>
            </a:r>
          </a:p>
          <a:p>
            <a:pPr algn="l" indent="-228600" marL="228600">
              <a:lnSpc>
                <a:spcPct val="120000"/>
              </a:lnSpc>
              <a:spcAft>
                <a:spcPts val="400"/>
              </a:spcAft>
              <a:buChar char="■"/>
            </a:pPr>
            <a:r>
              <a:rPr sz="1500">
                <a:solidFill>
                  <a:srgbClr val="1A1A1A"/>
                </a:solidFill>
                <a:latin typeface="Calibri"/>
              </a:rPr>
              <a:t>Bring your frontier map to your next 1-on-1 with your supervisor.</a:t>
            </a:r>
          </a:p>
          <a:p>
            <a:pPr algn="l" indent="-228600" marL="228600">
              <a:lnSpc>
                <a:spcPct val="120000"/>
              </a:lnSpc>
              <a:spcAft>
                <a:spcPts val="400"/>
              </a:spcAft>
              <a:buChar char="■"/>
            </a:pPr>
            <a:r>
              <a:rPr sz="1500">
                <a:solidFill>
                  <a:srgbClr val="1A1A1A"/>
                </a:solidFill>
                <a:latin typeface="Calibri"/>
              </a:rPr>
              <a:t>Submit your playbook to the unit registry by EOW.</a:t>
            </a:r>
          </a:p>
          <a:p>
            <a:pPr algn="l" indent="-228600" marL="228600">
              <a:lnSpc>
                <a:spcPct val="120000"/>
              </a:lnSpc>
              <a:spcAft>
                <a:spcPts val="400"/>
              </a:spcAft>
              <a:buChar char="■"/>
            </a:pPr>
            <a:r>
              <a:rPr sz="1500">
                <a:solidFill>
                  <a:srgbClr val="1A1A1A"/>
                </a:solidFill>
                <a:latin typeface="Calibri"/>
              </a:rPr>
              <a:t>Thank you. Now go teach somebody.</a:t>
            </a:r>
          </a:p>
        </p:txBody>
      </p:sp>
      <p:sp>
        <p:nvSpPr>
          <p:cNvPr id="9" name="Rectangle 8"/>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0" y="6446520"/>
            <a:ext cx="12191695" cy="4114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4A4A4A"/>
                </a:solidFill>
                <a:latin typeface="Calibri"/>
              </a:rPr>
              <a:t>Week 5 Preview</a:t>
            </a:r>
          </a:p>
        </p:txBody>
      </p:sp>
      <p:sp>
        <p:nvSpPr>
          <p:cNvPr id="12" name="TextBox 11"/>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4A4A4A"/>
                </a:solidFill>
                <a:latin typeface="Calibri"/>
              </a:rPr>
              <a:t>38</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155680" cy="777240"/>
          </a:xfrm>
          <a:prstGeom prst="rect">
            <a:avLst/>
          </a:prstGeom>
          <a:noFill/>
          <a:ln>
            <a:noFill/>
          </a:ln>
        </p:spPr>
        <p:txBody>
          <a:bodyPr wrap="square" lIns="45720" rIns="45720" tIns="18288" bIns="18288" anchor="t">
            <a:spAutoFit/>
          </a:bodyPr>
          <a:lstStyle/>
          <a:p>
            <a:pPr algn="l">
              <a:lnSpc>
                <a:spcPct val="105000"/>
              </a:lnSpc>
            </a:pPr>
            <a:r>
              <a:rPr sz="3400" b="1" i="0">
                <a:solidFill>
                  <a:srgbClr val="1A1A1A"/>
                </a:solidFill>
                <a:latin typeface="Calibri"/>
              </a:rPr>
              <a:t>What today is for</a:t>
            </a:r>
          </a:p>
        </p:txBody>
      </p:sp>
      <p:sp>
        <p:nvSpPr>
          <p:cNvPr id="4" name="TextBox 3"/>
          <p:cNvSpPr txBox="1"/>
          <p:nvPr/>
        </p:nvSpPr>
        <p:spPr>
          <a:xfrm>
            <a:off x="548640" y="1234440"/>
            <a:ext cx="11155680" cy="365760"/>
          </a:xfrm>
          <a:prstGeom prst="rect">
            <a:avLst/>
          </a:prstGeom>
          <a:noFill/>
          <a:ln>
            <a:noFill/>
          </a:ln>
        </p:spPr>
        <p:txBody>
          <a:bodyPr wrap="square" lIns="45720" rIns="45720" tIns="18288" bIns="18288" anchor="t">
            <a:spAutoFit/>
          </a:bodyPr>
          <a:lstStyle/>
          <a:p>
            <a:pPr algn="l"/>
            <a:r>
              <a:rPr sz="1600" b="0" i="1">
                <a:solidFill>
                  <a:srgbClr val="6E6E6E"/>
                </a:solidFill>
                <a:latin typeface="Calibri Light"/>
              </a:rPr>
              <a:t>The shift from individual capability to organizational capability</a:t>
            </a:r>
          </a:p>
        </p:txBody>
      </p:sp>
      <p:sp>
        <p:nvSpPr>
          <p:cNvPr id="5" name="TextBox 4"/>
          <p:cNvSpPr txBox="1"/>
          <p:nvPr/>
        </p:nvSpPr>
        <p:spPr>
          <a:xfrm>
            <a:off x="548640" y="1737360"/>
            <a:ext cx="5486400" cy="411480"/>
          </a:xfrm>
          <a:prstGeom prst="rect">
            <a:avLst/>
          </a:prstGeom>
          <a:noFill/>
          <a:ln>
            <a:noFill/>
          </a:ln>
        </p:spPr>
        <p:txBody>
          <a:bodyPr wrap="square" lIns="45720" rIns="45720" tIns="18288" bIns="18288" anchor="t">
            <a:spAutoFit/>
          </a:bodyPr>
          <a:lstStyle/>
          <a:p>
            <a:pPr algn="l"/>
            <a:r>
              <a:rPr sz="1800" b="1" i="0">
                <a:solidFill>
                  <a:srgbClr val="CC0000"/>
                </a:solidFill>
                <a:latin typeface="Calibri"/>
              </a:rPr>
              <a:t>You’ve been here</a:t>
            </a:r>
          </a:p>
        </p:txBody>
      </p:sp>
      <p:sp>
        <p:nvSpPr>
          <p:cNvPr id="6" name="TextBox 5"/>
          <p:cNvSpPr txBox="1"/>
          <p:nvPr/>
        </p:nvSpPr>
        <p:spPr>
          <a:xfrm>
            <a:off x="548640" y="2194560"/>
            <a:ext cx="5486400" cy="3749040"/>
          </a:xfrm>
          <a:prstGeom prst="rect">
            <a:avLst/>
          </a:prstGeom>
          <a:noFill/>
          <a:ln>
            <a:noFill/>
          </a:ln>
        </p:spPr>
        <p:txBody>
          <a:bodyPr wrap="square" lIns="45720" rIns="45720" tIns="18288" bIns="18288">
            <a:spAutoFit/>
          </a:bodyPr>
          <a:lstStyle/>
          <a:p>
            <a:pPr algn="l" indent="-228600" marL="228600">
              <a:lnSpc>
                <a:spcPct val="120000"/>
              </a:lnSpc>
              <a:spcAft>
                <a:spcPts val="400"/>
              </a:spcAft>
              <a:buChar char="■"/>
            </a:pPr>
            <a:r>
              <a:rPr sz="1500">
                <a:solidFill>
                  <a:srgbClr val="1A1A1A"/>
                </a:solidFill>
                <a:latin typeface="Calibri"/>
              </a:rPr>
              <a:t>Built a tool</a:t>
            </a:r>
          </a:p>
          <a:p>
            <a:pPr algn="l" indent="-228600" marL="228600">
              <a:lnSpc>
                <a:spcPct val="120000"/>
              </a:lnSpc>
              <a:spcAft>
                <a:spcPts val="400"/>
              </a:spcAft>
              <a:buChar char="■"/>
            </a:pPr>
            <a:r>
              <a:rPr sz="1500">
                <a:solidFill>
                  <a:srgbClr val="1A1A1A"/>
                </a:solidFill>
                <a:latin typeface="Calibri"/>
              </a:rPr>
              <a:t>Made it work for you</a:t>
            </a:r>
          </a:p>
          <a:p>
            <a:pPr algn="l" indent="-228600" marL="228600">
              <a:lnSpc>
                <a:spcPct val="120000"/>
              </a:lnSpc>
              <a:spcAft>
                <a:spcPts val="400"/>
              </a:spcAft>
              <a:buChar char="■"/>
            </a:pPr>
            <a:r>
              <a:rPr sz="1500">
                <a:solidFill>
                  <a:srgbClr val="1A1A1A"/>
                </a:solidFill>
                <a:latin typeface="Calibri"/>
              </a:rPr>
              <a:t>Solved your own problem</a:t>
            </a:r>
          </a:p>
          <a:p>
            <a:pPr algn="l" indent="-228600" marL="228600">
              <a:lnSpc>
                <a:spcPct val="120000"/>
              </a:lnSpc>
              <a:spcAft>
                <a:spcPts val="400"/>
              </a:spcAft>
              <a:buChar char="■"/>
            </a:pPr>
            <a:r>
              <a:rPr sz="1500">
                <a:solidFill>
                  <a:srgbClr val="1A1A1A"/>
                </a:solidFill>
                <a:latin typeface="Calibri"/>
              </a:rPr>
              <a:t>Learned a few things the hard way</a:t>
            </a:r>
          </a:p>
        </p:txBody>
      </p:sp>
      <p:sp>
        <p:nvSpPr>
          <p:cNvPr id="7" name="TextBox 6"/>
          <p:cNvSpPr txBox="1"/>
          <p:nvPr/>
        </p:nvSpPr>
        <p:spPr>
          <a:xfrm>
            <a:off x="6309360" y="1737360"/>
            <a:ext cx="5486400" cy="411480"/>
          </a:xfrm>
          <a:prstGeom prst="rect">
            <a:avLst/>
          </a:prstGeom>
          <a:noFill/>
          <a:ln>
            <a:noFill/>
          </a:ln>
        </p:spPr>
        <p:txBody>
          <a:bodyPr wrap="square" lIns="45720" rIns="45720" tIns="18288" bIns="18288" anchor="t">
            <a:spAutoFit/>
          </a:bodyPr>
          <a:lstStyle/>
          <a:p>
            <a:pPr algn="l"/>
            <a:r>
              <a:rPr sz="1800" b="1" i="0">
                <a:solidFill>
                  <a:srgbClr val="CC0000"/>
                </a:solidFill>
                <a:latin typeface="Calibri"/>
              </a:rPr>
              <a:t>You’re going here</a:t>
            </a:r>
          </a:p>
        </p:txBody>
      </p:sp>
      <p:sp>
        <p:nvSpPr>
          <p:cNvPr id="8" name="TextBox 7"/>
          <p:cNvSpPr txBox="1"/>
          <p:nvPr/>
        </p:nvSpPr>
        <p:spPr>
          <a:xfrm>
            <a:off x="6309360" y="2194560"/>
            <a:ext cx="5486400" cy="3749040"/>
          </a:xfrm>
          <a:prstGeom prst="rect">
            <a:avLst/>
          </a:prstGeom>
          <a:noFill/>
          <a:ln>
            <a:noFill/>
          </a:ln>
        </p:spPr>
        <p:txBody>
          <a:bodyPr wrap="square" lIns="45720" rIns="45720" tIns="18288" bIns="18288">
            <a:spAutoFit/>
          </a:bodyPr>
          <a:lstStyle/>
          <a:p>
            <a:pPr algn="l" indent="-228600" marL="228600">
              <a:lnSpc>
                <a:spcPct val="120000"/>
              </a:lnSpc>
              <a:spcAft>
                <a:spcPts val="400"/>
              </a:spcAft>
              <a:buChar char="■"/>
            </a:pPr>
            <a:r>
              <a:rPr sz="1500">
                <a:solidFill>
                  <a:srgbClr val="1A1A1A"/>
                </a:solidFill>
                <a:latin typeface="Calibri"/>
              </a:rPr>
              <a:t>Map the frontier for your domain so others don’t fall in</a:t>
            </a:r>
          </a:p>
          <a:p>
            <a:pPr algn="l" indent="-228600" marL="228600">
              <a:lnSpc>
                <a:spcPct val="120000"/>
              </a:lnSpc>
              <a:spcAft>
                <a:spcPts val="400"/>
              </a:spcAft>
              <a:buChar char="■"/>
            </a:pPr>
            <a:r>
              <a:rPr sz="1500">
                <a:solidFill>
                  <a:srgbClr val="1A1A1A"/>
                </a:solidFill>
                <a:latin typeface="Calibri"/>
              </a:rPr>
              <a:t>Ship something complex on purpose, not by accident</a:t>
            </a:r>
          </a:p>
          <a:p>
            <a:pPr algn="l" indent="-228600" marL="228600">
              <a:lnSpc>
                <a:spcPct val="120000"/>
              </a:lnSpc>
              <a:spcAft>
                <a:spcPts val="400"/>
              </a:spcAft>
              <a:buChar char="■"/>
            </a:pPr>
            <a:r>
              <a:rPr sz="1500">
                <a:solidFill>
                  <a:srgbClr val="1A1A1A"/>
                </a:solidFill>
                <a:latin typeface="Calibri"/>
              </a:rPr>
              <a:t>Debug other people’s tools, not just your own</a:t>
            </a:r>
          </a:p>
          <a:p>
            <a:pPr algn="l" indent="-228600" marL="228600">
              <a:lnSpc>
                <a:spcPct val="120000"/>
              </a:lnSpc>
              <a:spcAft>
                <a:spcPts val="400"/>
              </a:spcAft>
              <a:buChar char="■"/>
            </a:pPr>
            <a:r>
              <a:rPr sz="1500">
                <a:solidFill>
                  <a:srgbClr val="1A1A1A"/>
                </a:solidFill>
                <a:latin typeface="Calibri"/>
              </a:rPr>
              <a:t>Build a QA habit you can hand to a junior Marine</a:t>
            </a:r>
          </a:p>
          <a:p>
            <a:pPr algn="l" indent="-228600" marL="228600">
              <a:lnSpc>
                <a:spcPct val="120000"/>
              </a:lnSpc>
              <a:spcAft>
                <a:spcPts val="400"/>
              </a:spcAft>
              <a:buChar char="■"/>
            </a:pPr>
            <a:r>
              <a:rPr sz="1500">
                <a:solidFill>
                  <a:srgbClr val="1A1A1A"/>
                </a:solidFill>
                <a:latin typeface="Calibri"/>
              </a:rPr>
              <a:t>Teach the 201 skills forward</a:t>
            </a:r>
          </a:p>
        </p:txBody>
      </p:sp>
      <p:sp>
        <p:nvSpPr>
          <p:cNvPr id="9" name="Rectangle 8"/>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0" y="6446520"/>
            <a:ext cx="12191695" cy="4114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4A4A4A"/>
                </a:solidFill>
                <a:latin typeface="Calibri"/>
              </a:rPr>
              <a:t>Why This Course Exists</a:t>
            </a:r>
          </a:p>
        </p:txBody>
      </p:sp>
      <p:sp>
        <p:nvSpPr>
          <p:cNvPr id="12" name="TextBox 11"/>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4A4A4A"/>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155680" cy="640080"/>
          </a:xfrm>
          <a:prstGeom prst="rect">
            <a:avLst/>
          </a:prstGeom>
          <a:noFill/>
          <a:ln>
            <a:noFill/>
          </a:ln>
        </p:spPr>
        <p:txBody>
          <a:bodyPr wrap="square" lIns="45720" rIns="45720" tIns="18288" bIns="18288" anchor="t">
            <a:spAutoFit/>
          </a:bodyPr>
          <a:lstStyle/>
          <a:p>
            <a:pPr algn="l"/>
            <a:r>
              <a:rPr sz="3000" b="1" i="0">
                <a:solidFill>
                  <a:srgbClr val="1A1A1A"/>
                </a:solidFill>
                <a:latin typeface="Calibri"/>
              </a:rPr>
              <a:t>Agenda — 4 hours</a:t>
            </a:r>
          </a:p>
        </p:txBody>
      </p:sp>
      <p:sp>
        <p:nvSpPr>
          <p:cNvPr id="4" name="TextBox 3"/>
          <p:cNvSpPr txBox="1"/>
          <p:nvPr/>
        </p:nvSpPr>
        <p:spPr>
          <a:xfrm>
            <a:off x="548640" y="1051560"/>
            <a:ext cx="11155680" cy="365760"/>
          </a:xfrm>
          <a:prstGeom prst="rect">
            <a:avLst/>
          </a:prstGeom>
          <a:noFill/>
          <a:ln>
            <a:noFill/>
          </a:ln>
        </p:spPr>
        <p:txBody>
          <a:bodyPr wrap="square" lIns="45720" rIns="45720" tIns="18288" bIns="18288" anchor="t">
            <a:spAutoFit/>
          </a:bodyPr>
          <a:lstStyle/>
          <a:p>
            <a:pPr algn="l"/>
            <a:r>
              <a:rPr sz="1400" b="0" i="1">
                <a:solidFill>
                  <a:srgbClr val="6E6E6E"/>
                </a:solidFill>
                <a:latin typeface="Calibri Light"/>
              </a:rPr>
              <a:t>Workshop blocks are gold-coded throughout the deck</a:t>
            </a:r>
          </a:p>
        </p:txBody>
      </p:sp>
      <p:graphicFrame>
        <p:nvGraphicFramePr>
          <p:cNvPr id="5" name="Table 4"/>
          <p:cNvGraphicFramePr>
            <a:graphicFrameLocks noGrp="1"/>
          </p:cNvGraphicFramePr>
          <p:nvPr/>
        </p:nvGraphicFramePr>
        <p:xfrm>
          <a:off x="548640" y="1508760"/>
          <a:ext cx="11155679" cy="4709160"/>
        </p:xfrm>
        <a:graphic>
          <a:graphicData uri="http://schemas.openxmlformats.org/drawingml/2006/table">
            <a:tbl>
              <a:tblPr firstRow="1" bandRow="1">
                <a:tableStyleId>{5C22544A-7EE6-4342-B048-85BDC9FD1C3A}</a:tableStyleId>
              </a:tblPr>
              <a:tblGrid>
                <a:gridCol w="1784908"/>
                <a:gridCol w="6693408"/>
                <a:gridCol w="1115568"/>
                <a:gridCol w="1561795"/>
              </a:tblGrid>
              <a:tr h="523240">
                <a:tc>
                  <a:txBody>
                    <a:bodyPr/>
                    <a:lstStyle/>
                    <a:p>
                      <a:pPr algn="l"/>
                      <a:r>
                        <a:rPr sz="1300" b="1">
                          <a:solidFill>
                            <a:srgbClr val="FFFFFF"/>
                          </a:solidFill>
                          <a:latin typeface="Calibri"/>
                        </a:rPr>
                        <a:t>Time</a:t>
                      </a:r>
                    </a:p>
                  </a:txBody>
                  <a:tcPr>
                    <a:solidFill>
                      <a:srgbClr val="1A1A1A"/>
                    </a:solidFill>
                  </a:tcPr>
                </a:tc>
                <a:tc>
                  <a:txBody>
                    <a:bodyPr/>
                    <a:lstStyle/>
                    <a:p>
                      <a:pPr algn="l"/>
                      <a:r>
                        <a:rPr sz="1300" b="1">
                          <a:solidFill>
                            <a:srgbClr val="FFFFFF"/>
                          </a:solidFill>
                          <a:latin typeface="Calibri"/>
                        </a:rPr>
                        <a:t>Module</a:t>
                      </a:r>
                    </a:p>
                  </a:txBody>
                  <a:tcPr>
                    <a:solidFill>
                      <a:srgbClr val="1A1A1A"/>
                    </a:solidFill>
                  </a:tcPr>
                </a:tc>
                <a:tc>
                  <a:txBody>
                    <a:bodyPr/>
                    <a:lstStyle/>
                    <a:p>
                      <a:pPr algn="l"/>
                      <a:r>
                        <a:rPr sz="1300" b="1">
                          <a:solidFill>
                            <a:srgbClr val="FFFFFF"/>
                          </a:solidFill>
                          <a:latin typeface="Calibri"/>
                        </a:rPr>
                        <a:t>Duration</a:t>
                      </a:r>
                    </a:p>
                  </a:txBody>
                  <a:tcPr>
                    <a:solidFill>
                      <a:srgbClr val="1A1A1A"/>
                    </a:solidFill>
                  </a:tcPr>
                </a:tc>
                <a:tc>
                  <a:txBody>
                    <a:bodyPr/>
                    <a:lstStyle/>
                    <a:p>
                      <a:pPr algn="l"/>
                      <a:r>
                        <a:rPr sz="1300" b="1">
                          <a:solidFill>
                            <a:srgbClr val="FFFFFF"/>
                          </a:solidFill>
                          <a:latin typeface="Calibri"/>
                        </a:rPr>
                        <a:t>Mode</a:t>
                      </a:r>
                    </a:p>
                  </a:txBody>
                  <a:tcPr>
                    <a:solidFill>
                      <a:srgbClr val="1A1A1A"/>
                    </a:solidFill>
                  </a:tcPr>
                </a:tc>
              </a:tr>
              <a:tr h="523240">
                <a:tc>
                  <a:txBody>
                    <a:bodyPr/>
                    <a:lstStyle/>
                    <a:p>
                      <a:pPr algn="l"/>
                      <a:r>
                        <a:rPr sz="1200" b="1">
                          <a:solidFill>
                            <a:srgbClr val="A30000"/>
                          </a:solidFill>
                          <a:latin typeface="Calibri"/>
                        </a:rPr>
                        <a:t>0:00–0:30</a:t>
                      </a:r>
                    </a:p>
                  </a:txBody>
                  <a:tcPr>
                    <a:solidFill>
                      <a:srgbClr val="FFF3B0"/>
                    </a:solidFill>
                  </a:tcPr>
                </a:tc>
                <a:tc>
                  <a:txBody>
                    <a:bodyPr/>
                    <a:lstStyle/>
                    <a:p>
                      <a:pPr algn="l"/>
                      <a:r>
                        <a:rPr sz="1200" b="1">
                          <a:solidFill>
                            <a:srgbClr val="1A1A1A"/>
                          </a:solidFill>
                          <a:latin typeface="Calibri"/>
                        </a:rPr>
                        <a:t>M1 — Frontier mapping for your domain</a:t>
                      </a:r>
                    </a:p>
                  </a:txBody>
                  <a:tcPr>
                    <a:solidFill>
                      <a:srgbClr val="FFF3B0"/>
                    </a:solidFill>
                  </a:tcPr>
                </a:tc>
                <a:tc>
                  <a:txBody>
                    <a:bodyPr/>
                    <a:lstStyle/>
                    <a:p>
                      <a:pPr algn="l"/>
                      <a:r>
                        <a:rPr sz="1200">
                          <a:solidFill>
                            <a:srgbClr val="6E6E6E"/>
                          </a:solidFill>
                          <a:latin typeface="Calibri"/>
                        </a:rPr>
                        <a:t>30 min</a:t>
                      </a:r>
                    </a:p>
                  </a:txBody>
                  <a:tcPr>
                    <a:solidFill>
                      <a:srgbClr val="FFF3B0"/>
                    </a:solidFill>
                  </a:tcPr>
                </a:tc>
                <a:tc>
                  <a:txBody>
                    <a:bodyPr/>
                    <a:lstStyle/>
                    <a:p>
                      <a:pPr algn="l"/>
                      <a:r>
                        <a:rPr sz="1200">
                          <a:solidFill>
                            <a:srgbClr val="6E6E6E"/>
                          </a:solidFill>
                          <a:latin typeface="Calibri"/>
                        </a:rPr>
                        <a:t>Workshop</a:t>
                      </a:r>
                    </a:p>
                  </a:txBody>
                  <a:tcPr>
                    <a:solidFill>
                      <a:srgbClr val="FFF3B0"/>
                    </a:solidFill>
                  </a:tcPr>
                </a:tc>
              </a:tr>
              <a:tr h="523240">
                <a:tc>
                  <a:txBody>
                    <a:bodyPr/>
                    <a:lstStyle/>
                    <a:p>
                      <a:pPr algn="l"/>
                      <a:r>
                        <a:rPr sz="1200" b="1">
                          <a:solidFill>
                            <a:srgbClr val="A30000"/>
                          </a:solidFill>
                          <a:latin typeface="Calibri"/>
                        </a:rPr>
                        <a:t>0:30–1:30</a:t>
                      </a:r>
                    </a:p>
                  </a:txBody>
                  <a:tcPr>
                    <a:solidFill>
                      <a:srgbClr val="FFF3B0"/>
                    </a:solidFill>
                  </a:tcPr>
                </a:tc>
                <a:tc>
                  <a:txBody>
                    <a:bodyPr/>
                    <a:lstStyle/>
                    <a:p>
                      <a:pPr algn="l"/>
                      <a:r>
                        <a:rPr sz="1200" b="1">
                          <a:solidFill>
                            <a:srgbClr val="1A1A1A"/>
                          </a:solidFill>
                          <a:latin typeface="Calibri"/>
                        </a:rPr>
                        <a:t>M2 — Complex build (Unit Readiness Dashboard)</a:t>
                      </a:r>
                    </a:p>
                  </a:txBody>
                  <a:tcPr>
                    <a:solidFill>
                      <a:srgbClr val="FFF3B0"/>
                    </a:solidFill>
                  </a:tcPr>
                </a:tc>
                <a:tc>
                  <a:txBody>
                    <a:bodyPr/>
                    <a:lstStyle/>
                    <a:p>
                      <a:pPr algn="l"/>
                      <a:r>
                        <a:rPr sz="1200">
                          <a:solidFill>
                            <a:srgbClr val="6E6E6E"/>
                          </a:solidFill>
                          <a:latin typeface="Calibri"/>
                        </a:rPr>
                        <a:t>60 min</a:t>
                      </a:r>
                    </a:p>
                  </a:txBody>
                  <a:tcPr>
                    <a:solidFill>
                      <a:srgbClr val="FFF3B0"/>
                    </a:solidFill>
                  </a:tcPr>
                </a:tc>
                <a:tc>
                  <a:txBody>
                    <a:bodyPr/>
                    <a:lstStyle/>
                    <a:p>
                      <a:pPr algn="l"/>
                      <a:r>
                        <a:rPr sz="1200">
                          <a:solidFill>
                            <a:srgbClr val="6E6E6E"/>
                          </a:solidFill>
                          <a:latin typeface="Calibri"/>
                        </a:rPr>
                        <a:t>Live build</a:t>
                      </a:r>
                    </a:p>
                  </a:txBody>
                  <a:tcPr>
                    <a:solidFill>
                      <a:srgbClr val="FFF3B0"/>
                    </a:solidFill>
                  </a:tcPr>
                </a:tc>
              </a:tr>
              <a:tr h="523240">
                <a:tc>
                  <a:txBody>
                    <a:bodyPr/>
                    <a:lstStyle/>
                    <a:p>
                      <a:pPr algn="l"/>
                      <a:r>
                        <a:rPr sz="1200" b="1">
                          <a:solidFill>
                            <a:srgbClr val="A30000"/>
                          </a:solidFill>
                          <a:latin typeface="Calibri"/>
                        </a:rPr>
                        <a:t>1:30–1:40</a:t>
                      </a:r>
                    </a:p>
                  </a:txBody>
                  <a:tcPr>
                    <a:solidFill>
                      <a:srgbClr val="FFFFFF"/>
                    </a:solidFill>
                  </a:tcPr>
                </a:tc>
                <a:tc>
                  <a:txBody>
                    <a:bodyPr/>
                    <a:lstStyle/>
                    <a:p>
                      <a:pPr algn="l"/>
                      <a:r>
                        <a:rPr sz="1200" b="1">
                          <a:solidFill>
                            <a:srgbClr val="1A1A1A"/>
                          </a:solidFill>
                          <a:latin typeface="Calibri"/>
                        </a:rPr>
                        <a:t>Break</a:t>
                      </a:r>
                    </a:p>
                  </a:txBody>
                  <a:tcPr>
                    <a:solidFill>
                      <a:srgbClr val="FFFFFF"/>
                    </a:solidFill>
                  </a:tcPr>
                </a:tc>
                <a:tc>
                  <a:txBody>
                    <a:bodyPr/>
                    <a:lstStyle/>
                    <a:p>
                      <a:pPr algn="l"/>
                      <a:r>
                        <a:rPr sz="1200">
                          <a:solidFill>
                            <a:srgbClr val="6E6E6E"/>
                          </a:solidFill>
                          <a:latin typeface="Calibri"/>
                        </a:rPr>
                        <a:t>10 min</a:t>
                      </a:r>
                    </a:p>
                  </a:txBody>
                  <a:tcPr>
                    <a:solidFill>
                      <a:srgbClr val="FFFFFF"/>
                    </a:solidFill>
                  </a:tcPr>
                </a:tc>
                <a:tc>
                  <a:txBody>
                    <a:bodyPr/>
                    <a:lstStyle/>
                    <a:p>
                      <a:pPr algn="l"/>
                      <a:r>
                        <a:rPr sz="1200">
                          <a:solidFill>
                            <a:srgbClr val="6E6E6E"/>
                          </a:solidFill>
                          <a:latin typeface="Calibri"/>
                        </a:rPr>
                        <a:t>—</a:t>
                      </a:r>
                    </a:p>
                  </a:txBody>
                  <a:tcPr>
                    <a:solidFill>
                      <a:srgbClr val="FFFFFF"/>
                    </a:solidFill>
                  </a:tcPr>
                </a:tc>
              </a:tr>
              <a:tr h="523240">
                <a:tc>
                  <a:txBody>
                    <a:bodyPr/>
                    <a:lstStyle/>
                    <a:p>
                      <a:pPr algn="l"/>
                      <a:r>
                        <a:rPr sz="1200" b="1">
                          <a:solidFill>
                            <a:srgbClr val="A30000"/>
                          </a:solidFill>
                          <a:latin typeface="Calibri"/>
                        </a:rPr>
                        <a:t>1:40–2:20</a:t>
                      </a:r>
                    </a:p>
                  </a:txBody>
                  <a:tcPr>
                    <a:solidFill>
                      <a:srgbClr val="FFF3B0"/>
                    </a:solidFill>
                  </a:tcPr>
                </a:tc>
                <a:tc>
                  <a:txBody>
                    <a:bodyPr/>
                    <a:lstStyle/>
                    <a:p>
                      <a:pPr algn="l"/>
                      <a:r>
                        <a:rPr sz="1200" b="1">
                          <a:solidFill>
                            <a:srgbClr val="1A1A1A"/>
                          </a:solidFill>
                          <a:latin typeface="Calibri"/>
                        </a:rPr>
                        <a:t>M3 — Group debugging (real problems)</a:t>
                      </a:r>
                    </a:p>
                  </a:txBody>
                  <a:tcPr>
                    <a:solidFill>
                      <a:srgbClr val="FFF3B0"/>
                    </a:solidFill>
                  </a:tcPr>
                </a:tc>
                <a:tc>
                  <a:txBody>
                    <a:bodyPr/>
                    <a:lstStyle/>
                    <a:p>
                      <a:pPr algn="l"/>
                      <a:r>
                        <a:rPr sz="1200">
                          <a:solidFill>
                            <a:srgbClr val="6E6E6E"/>
                          </a:solidFill>
                          <a:latin typeface="Calibri"/>
                        </a:rPr>
                        <a:t>40 min</a:t>
                      </a:r>
                    </a:p>
                  </a:txBody>
                  <a:tcPr>
                    <a:solidFill>
                      <a:srgbClr val="FFF3B0"/>
                    </a:solidFill>
                  </a:tcPr>
                </a:tc>
                <a:tc>
                  <a:txBody>
                    <a:bodyPr/>
                    <a:lstStyle/>
                    <a:p>
                      <a:pPr algn="l"/>
                      <a:r>
                        <a:rPr sz="1200">
                          <a:solidFill>
                            <a:srgbClr val="6E6E6E"/>
                          </a:solidFill>
                          <a:latin typeface="Calibri"/>
                        </a:rPr>
                        <a:t>Clinic</a:t>
                      </a:r>
                    </a:p>
                  </a:txBody>
                  <a:tcPr>
                    <a:solidFill>
                      <a:srgbClr val="FFF3B0"/>
                    </a:solidFill>
                  </a:tcPr>
                </a:tc>
              </a:tr>
              <a:tr h="523240">
                <a:tc>
                  <a:txBody>
                    <a:bodyPr/>
                    <a:lstStyle/>
                    <a:p>
                      <a:pPr algn="l"/>
                      <a:r>
                        <a:rPr sz="1200" b="1">
                          <a:solidFill>
                            <a:srgbClr val="A30000"/>
                          </a:solidFill>
                          <a:latin typeface="Calibri"/>
                        </a:rPr>
                        <a:t>2:20–2:50</a:t>
                      </a:r>
                    </a:p>
                  </a:txBody>
                  <a:tcPr>
                    <a:solidFill>
                      <a:srgbClr val="FFFFFF"/>
                    </a:solidFill>
                  </a:tcPr>
                </a:tc>
                <a:tc>
                  <a:txBody>
                    <a:bodyPr/>
                    <a:lstStyle/>
                    <a:p>
                      <a:pPr algn="l"/>
                      <a:r>
                        <a:rPr sz="1200" b="1">
                          <a:solidFill>
                            <a:srgbClr val="1A1A1A"/>
                          </a:solidFill>
                          <a:latin typeface="Calibri"/>
                        </a:rPr>
                        <a:t>M4 — Verification protocols and QA</a:t>
                      </a:r>
                    </a:p>
                  </a:txBody>
                  <a:tcPr>
                    <a:solidFill>
                      <a:srgbClr val="FFFFFF"/>
                    </a:solidFill>
                  </a:tcPr>
                </a:tc>
                <a:tc>
                  <a:txBody>
                    <a:bodyPr/>
                    <a:lstStyle/>
                    <a:p>
                      <a:pPr algn="l"/>
                      <a:r>
                        <a:rPr sz="1200">
                          <a:solidFill>
                            <a:srgbClr val="6E6E6E"/>
                          </a:solidFill>
                          <a:latin typeface="Calibri"/>
                        </a:rPr>
                        <a:t>30 min</a:t>
                      </a:r>
                    </a:p>
                  </a:txBody>
                  <a:tcPr>
                    <a:solidFill>
                      <a:srgbClr val="FFFFFF"/>
                    </a:solidFill>
                  </a:tcPr>
                </a:tc>
                <a:tc>
                  <a:txBody>
                    <a:bodyPr/>
                    <a:lstStyle/>
                    <a:p>
                      <a:pPr algn="l"/>
                      <a:r>
                        <a:rPr sz="1200">
                          <a:solidFill>
                            <a:srgbClr val="6E6E6E"/>
                          </a:solidFill>
                          <a:latin typeface="Calibri"/>
                        </a:rPr>
                        <a:t>Reference + drill</a:t>
                      </a:r>
                    </a:p>
                  </a:txBody>
                  <a:tcPr>
                    <a:solidFill>
                      <a:srgbClr val="FFFFFF"/>
                    </a:solidFill>
                  </a:tcPr>
                </a:tc>
              </a:tr>
              <a:tr h="523240">
                <a:tc>
                  <a:txBody>
                    <a:bodyPr/>
                    <a:lstStyle/>
                    <a:p>
                      <a:pPr algn="l"/>
                      <a:r>
                        <a:rPr sz="1200" b="1">
                          <a:solidFill>
                            <a:srgbClr val="A30000"/>
                          </a:solidFill>
                          <a:latin typeface="Calibri"/>
                        </a:rPr>
                        <a:t>2:50–3:20</a:t>
                      </a:r>
                    </a:p>
                  </a:txBody>
                  <a:tcPr>
                    <a:solidFill>
                      <a:srgbClr val="FFF3B0"/>
                    </a:solidFill>
                  </a:tcPr>
                </a:tc>
                <a:tc>
                  <a:txBody>
                    <a:bodyPr/>
                    <a:lstStyle/>
                    <a:p>
                      <a:pPr algn="l"/>
                      <a:r>
                        <a:rPr sz="1200" b="1">
                          <a:solidFill>
                            <a:srgbClr val="1A1A1A"/>
                          </a:solidFill>
                          <a:latin typeface="Calibri"/>
                        </a:rPr>
                        <a:t>M5 — Teaching others (teach-back)</a:t>
                      </a:r>
                    </a:p>
                  </a:txBody>
                  <a:tcPr>
                    <a:solidFill>
                      <a:srgbClr val="FFF3B0"/>
                    </a:solidFill>
                  </a:tcPr>
                </a:tc>
                <a:tc>
                  <a:txBody>
                    <a:bodyPr/>
                    <a:lstStyle/>
                    <a:p>
                      <a:pPr algn="l"/>
                      <a:r>
                        <a:rPr sz="1200">
                          <a:solidFill>
                            <a:srgbClr val="6E6E6E"/>
                          </a:solidFill>
                          <a:latin typeface="Calibri"/>
                        </a:rPr>
                        <a:t>30 min</a:t>
                      </a:r>
                    </a:p>
                  </a:txBody>
                  <a:tcPr>
                    <a:solidFill>
                      <a:srgbClr val="FFF3B0"/>
                    </a:solidFill>
                  </a:tcPr>
                </a:tc>
                <a:tc>
                  <a:txBody>
                    <a:bodyPr/>
                    <a:lstStyle/>
                    <a:p>
                      <a:pPr algn="l"/>
                      <a:r>
                        <a:rPr sz="1200">
                          <a:solidFill>
                            <a:srgbClr val="6E6E6E"/>
                          </a:solidFill>
                          <a:latin typeface="Calibri"/>
                        </a:rPr>
                        <a:t>Workshop</a:t>
                      </a:r>
                    </a:p>
                  </a:txBody>
                  <a:tcPr>
                    <a:solidFill>
                      <a:srgbClr val="FFF3B0"/>
                    </a:solidFill>
                  </a:tcPr>
                </a:tc>
              </a:tr>
              <a:tr h="523240">
                <a:tc>
                  <a:txBody>
                    <a:bodyPr/>
                    <a:lstStyle/>
                    <a:p>
                      <a:pPr algn="l"/>
                      <a:r>
                        <a:rPr sz="1200" b="1">
                          <a:solidFill>
                            <a:srgbClr val="A30000"/>
                          </a:solidFill>
                          <a:latin typeface="Calibri"/>
                        </a:rPr>
                        <a:t>3:20–3:50</a:t>
                      </a:r>
                    </a:p>
                  </a:txBody>
                  <a:tcPr>
                    <a:solidFill>
                      <a:srgbClr val="FFF3B0"/>
                    </a:solidFill>
                  </a:tcPr>
                </a:tc>
                <a:tc>
                  <a:txBody>
                    <a:bodyPr/>
                    <a:lstStyle/>
                    <a:p>
                      <a:pPr algn="l"/>
                      <a:r>
                        <a:rPr sz="1200" b="1">
                          <a:solidFill>
                            <a:srgbClr val="1A1A1A"/>
                          </a:solidFill>
                          <a:latin typeface="Calibri"/>
                        </a:rPr>
                        <a:t>M6 — Workflow playbook</a:t>
                      </a:r>
                    </a:p>
                  </a:txBody>
                  <a:tcPr>
                    <a:solidFill>
                      <a:srgbClr val="FFF3B0"/>
                    </a:solidFill>
                  </a:tcPr>
                </a:tc>
                <a:tc>
                  <a:txBody>
                    <a:bodyPr/>
                    <a:lstStyle/>
                    <a:p>
                      <a:pPr algn="l"/>
                      <a:r>
                        <a:rPr sz="1200">
                          <a:solidFill>
                            <a:srgbClr val="6E6E6E"/>
                          </a:solidFill>
                          <a:latin typeface="Calibri"/>
                        </a:rPr>
                        <a:t>30 min</a:t>
                      </a:r>
                    </a:p>
                  </a:txBody>
                  <a:tcPr>
                    <a:solidFill>
                      <a:srgbClr val="FFF3B0"/>
                    </a:solidFill>
                  </a:tcPr>
                </a:tc>
                <a:tc>
                  <a:txBody>
                    <a:bodyPr/>
                    <a:lstStyle/>
                    <a:p>
                      <a:pPr algn="l"/>
                      <a:r>
                        <a:rPr sz="1200">
                          <a:solidFill>
                            <a:srgbClr val="6E6E6E"/>
                          </a:solidFill>
                          <a:latin typeface="Calibri"/>
                        </a:rPr>
                        <a:t>Workshop</a:t>
                      </a:r>
                    </a:p>
                  </a:txBody>
                  <a:tcPr>
                    <a:solidFill>
                      <a:srgbClr val="FFF3B0"/>
                    </a:solidFill>
                  </a:tcPr>
                </a:tc>
              </a:tr>
              <a:tr h="523240">
                <a:tc>
                  <a:txBody>
                    <a:bodyPr/>
                    <a:lstStyle/>
                    <a:p>
                      <a:pPr algn="l"/>
                      <a:r>
                        <a:rPr sz="1200" b="1">
                          <a:solidFill>
                            <a:srgbClr val="A30000"/>
                          </a:solidFill>
                          <a:latin typeface="Calibri"/>
                        </a:rPr>
                        <a:t>3:50–4:00</a:t>
                      </a:r>
                    </a:p>
                  </a:txBody>
                  <a:tcPr>
                    <a:solidFill>
                      <a:srgbClr val="FFFFFF"/>
                    </a:solidFill>
                  </a:tcPr>
                </a:tc>
                <a:tc>
                  <a:txBody>
                    <a:bodyPr/>
                    <a:lstStyle/>
                    <a:p>
                      <a:pPr algn="l"/>
                      <a:r>
                        <a:rPr sz="1200" b="1">
                          <a:solidFill>
                            <a:srgbClr val="1A1A1A"/>
                          </a:solidFill>
                          <a:latin typeface="Calibri"/>
                        </a:rPr>
                        <a:t>Wrap-up, certification, Week 5 preview</a:t>
                      </a:r>
                    </a:p>
                  </a:txBody>
                  <a:tcPr>
                    <a:solidFill>
                      <a:srgbClr val="FFFFFF"/>
                    </a:solidFill>
                  </a:tcPr>
                </a:tc>
                <a:tc>
                  <a:txBody>
                    <a:bodyPr/>
                    <a:lstStyle/>
                    <a:p>
                      <a:pPr algn="l"/>
                      <a:r>
                        <a:rPr sz="1200">
                          <a:solidFill>
                            <a:srgbClr val="6E6E6E"/>
                          </a:solidFill>
                          <a:latin typeface="Calibri"/>
                        </a:rPr>
                        <a:t>10 min</a:t>
                      </a:r>
                    </a:p>
                  </a:txBody>
                  <a:tcPr>
                    <a:solidFill>
                      <a:srgbClr val="FFFFFF"/>
                    </a:solidFill>
                  </a:tcPr>
                </a:tc>
                <a:tc>
                  <a:txBody>
                    <a:bodyPr/>
                    <a:lstStyle/>
                    <a:p>
                      <a:pPr algn="l"/>
                      <a:r>
                        <a:rPr sz="1200">
                          <a:solidFill>
                            <a:srgbClr val="6E6E6E"/>
                          </a:solidFill>
                          <a:latin typeface="Calibri"/>
                        </a:rPr>
                        <a:t>—</a:t>
                      </a:r>
                    </a:p>
                  </a:txBody>
                  <a:tcPr>
                    <a:solidFill>
                      <a:srgbClr val="FFFFFF"/>
                    </a:solidFill>
                  </a:tcPr>
                </a:tc>
              </a:tr>
            </a:tbl>
          </a:graphicData>
        </a:graphic>
      </p:graphicFrame>
      <p:sp>
        <p:nvSpPr>
          <p:cNvPr id="6" name="Rectangle 5"/>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0" y="6446520"/>
            <a:ext cx="12191695" cy="4114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4A4A4A"/>
                </a:solidFill>
                <a:latin typeface="Calibri"/>
              </a:rPr>
              <a:t>Agenda</a:t>
            </a:r>
          </a:p>
        </p:txBody>
      </p:sp>
      <p:sp>
        <p:nvSpPr>
          <p:cNvPr id="9" name="TextBox 8"/>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4A4A4A"/>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A3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914400" y="822960"/>
            <a:ext cx="10058400" cy="457200"/>
          </a:xfrm>
          <a:prstGeom prst="rect">
            <a:avLst/>
          </a:prstGeom>
          <a:noFill/>
          <a:ln>
            <a:noFill/>
          </a:ln>
        </p:spPr>
        <p:txBody>
          <a:bodyPr wrap="square" lIns="45720" rIns="45720" tIns="18288" bIns="18288" anchor="t">
            <a:spAutoFit/>
          </a:bodyPr>
          <a:lstStyle/>
          <a:p>
            <a:pPr algn="l"/>
            <a:r>
              <a:rPr sz="1800" b="1" i="0">
                <a:solidFill>
                  <a:srgbClr val="F5D130"/>
                </a:solidFill>
                <a:latin typeface="Calibri"/>
              </a:rPr>
              <a:t>MODULE 1</a:t>
            </a:r>
          </a:p>
        </p:txBody>
      </p:sp>
      <p:sp>
        <p:nvSpPr>
          <p:cNvPr id="4" name="TextBox 3"/>
          <p:cNvSpPr txBox="1"/>
          <p:nvPr/>
        </p:nvSpPr>
        <p:spPr>
          <a:xfrm>
            <a:off x="914400" y="1371600"/>
            <a:ext cx="10058400" cy="2377440"/>
          </a:xfrm>
          <a:prstGeom prst="rect">
            <a:avLst/>
          </a:prstGeom>
          <a:noFill/>
          <a:ln>
            <a:noFill/>
          </a:ln>
        </p:spPr>
        <p:txBody>
          <a:bodyPr wrap="square" lIns="45720" rIns="45720" tIns="18288" bIns="18288" anchor="t">
            <a:spAutoFit/>
          </a:bodyPr>
          <a:lstStyle/>
          <a:p>
            <a:pPr algn="l">
              <a:lnSpc>
                <a:spcPct val="100000"/>
              </a:lnSpc>
            </a:pPr>
            <a:r>
              <a:rPr sz="6400" b="1" i="0">
                <a:solidFill>
                  <a:srgbClr val="FFFFFF"/>
                </a:solidFill>
                <a:latin typeface="Calibri"/>
              </a:rPr>
              <a:t>Frontier mapping for your domain</a:t>
            </a:r>
          </a:p>
        </p:txBody>
      </p:sp>
      <p:sp>
        <p:nvSpPr>
          <p:cNvPr id="5" name="Rounded Rectangle 4"/>
          <p:cNvSpPr/>
          <p:nvPr/>
        </p:nvSpPr>
        <p:spPr>
          <a:xfrm>
            <a:off x="914400" y="4023360"/>
            <a:ext cx="2377440" cy="548640"/>
          </a:xfrm>
          <a:prstGeom prst="round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sz="2000" b="1">
                <a:solidFill>
                  <a:srgbClr val="1A1A1A"/>
                </a:solidFill>
                <a:latin typeface="Calibri"/>
              </a:rPr>
              <a:t>30 minutes</a:t>
            </a:r>
          </a:p>
        </p:txBody>
      </p:sp>
      <p:sp>
        <p:nvSpPr>
          <p:cNvPr id="6" name="TextBox 5"/>
          <p:cNvSpPr txBox="1"/>
          <p:nvPr/>
        </p:nvSpPr>
        <p:spPr>
          <a:xfrm>
            <a:off x="914400" y="4846320"/>
            <a:ext cx="10241280" cy="1371600"/>
          </a:xfrm>
          <a:prstGeom prst="rect">
            <a:avLst/>
          </a:prstGeom>
          <a:noFill/>
          <a:ln>
            <a:noFill/>
          </a:ln>
        </p:spPr>
        <p:txBody>
          <a:bodyPr wrap="square" lIns="45720" rIns="45720" tIns="18288" bIns="18288" anchor="t">
            <a:spAutoFit/>
          </a:bodyPr>
          <a:lstStyle/>
          <a:p>
            <a:pPr algn="l">
              <a:lnSpc>
                <a:spcPct val="130000"/>
              </a:lnSpc>
            </a:pPr>
            <a:r>
              <a:rPr sz="2000" b="0" i="0">
                <a:solidFill>
                  <a:srgbClr val="FFF5F5"/>
                </a:solidFill>
                <a:latin typeface="Calibri Light"/>
              </a:rPr>
              <a:t>Make the boundary between “AI helps” and “AI hurts” visible — for your specific work, in writing, shareable.</a:t>
            </a:r>
          </a:p>
        </p:txBody>
      </p:sp>
      <p:sp>
        <p:nvSpPr>
          <p:cNvPr id="7" name="Rectangle 6"/>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F0F0F0"/>
                </a:solidFill>
                <a:latin typeface="Calibri"/>
              </a:rPr>
              <a:t>Module 1 · Frontier Mapping</a:t>
            </a:r>
          </a:p>
        </p:txBody>
      </p:sp>
      <p:sp>
        <p:nvSpPr>
          <p:cNvPr id="9" name="TextBox 8"/>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F0F0F0"/>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155680" cy="1036320"/>
          </a:xfrm>
          <a:prstGeom prst="rect">
            <a:avLst/>
          </a:prstGeom>
          <a:noFill/>
          <a:ln>
            <a:noFill/>
          </a:ln>
        </p:spPr>
        <p:txBody>
          <a:bodyPr wrap="square" lIns="45720" rIns="45720" tIns="18288" bIns="18288" anchor="t">
            <a:spAutoFit/>
          </a:bodyPr>
          <a:lstStyle/>
          <a:p>
            <a:pPr algn="l">
              <a:lnSpc>
                <a:spcPct val="105000"/>
              </a:lnSpc>
            </a:pPr>
            <a:r>
              <a:rPr sz="3200" b="1" i="0">
                <a:solidFill>
                  <a:srgbClr val="1A1A1A"/>
                </a:solidFill>
                <a:latin typeface="Calibri"/>
              </a:rPr>
              <a:t>Why this map is the most valuable thing you’ll make today</a:t>
            </a:r>
          </a:p>
        </p:txBody>
      </p:sp>
      <p:sp>
        <p:nvSpPr>
          <p:cNvPr id="4" name="Rectangle 3"/>
          <p:cNvSpPr/>
          <p:nvPr/>
        </p:nvSpPr>
        <p:spPr>
          <a:xfrm>
            <a:off x="548640" y="1691640"/>
            <a:ext cx="5486400" cy="438912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777240" y="1828800"/>
            <a:ext cx="5029200" cy="2011680"/>
          </a:xfrm>
          <a:prstGeom prst="rect">
            <a:avLst/>
          </a:prstGeom>
          <a:noFill/>
          <a:ln>
            <a:noFill/>
          </a:ln>
        </p:spPr>
        <p:txBody>
          <a:bodyPr wrap="square" lIns="45720" rIns="45720" tIns="18288" bIns="18288">
            <a:spAutoFit/>
          </a:bodyPr>
          <a:lstStyle/>
          <a:p>
            <a:pPr algn="l">
              <a:lnSpc>
                <a:spcPct val="95000"/>
              </a:lnSpc>
            </a:pPr>
            <a:r>
              <a:rPr sz="12000" b="1">
                <a:solidFill>
                  <a:srgbClr val="CC0000"/>
                </a:solidFill>
                <a:latin typeface="Calibri"/>
              </a:rPr>
              <a:t>−19</a:t>
            </a:r>
            <a:r>
              <a:rPr sz="5600" b="1">
                <a:solidFill>
                  <a:srgbClr val="CC0000"/>
                </a:solidFill>
                <a:latin typeface="Calibri"/>
              </a:rPr>
              <a:t>pp</a:t>
            </a:r>
          </a:p>
        </p:txBody>
      </p:sp>
      <p:sp>
        <p:nvSpPr>
          <p:cNvPr id="6" name="TextBox 5"/>
          <p:cNvSpPr txBox="1"/>
          <p:nvPr/>
        </p:nvSpPr>
        <p:spPr>
          <a:xfrm>
            <a:off x="777240" y="4023360"/>
            <a:ext cx="5029200" cy="1463040"/>
          </a:xfrm>
          <a:prstGeom prst="rect">
            <a:avLst/>
          </a:prstGeom>
          <a:noFill/>
          <a:ln>
            <a:noFill/>
          </a:ln>
        </p:spPr>
        <p:txBody>
          <a:bodyPr wrap="square" lIns="45720" rIns="45720" tIns="18288" bIns="18288" anchor="t">
            <a:spAutoFit/>
          </a:bodyPr>
          <a:lstStyle/>
          <a:p>
            <a:pPr algn="l">
              <a:lnSpc>
                <a:spcPct val="135000"/>
              </a:lnSpc>
            </a:pPr>
            <a:r>
              <a:rPr sz="1400" b="0" i="0">
                <a:solidFill>
                  <a:srgbClr val="1A1A1A"/>
                </a:solidFill>
                <a:latin typeface="Calibri"/>
              </a:rPr>
              <a:t>Performance drop when consultants used AI on tasks outside the frontier — vs. working without AI at all.</a:t>
            </a:r>
          </a:p>
        </p:txBody>
      </p:sp>
      <p:sp>
        <p:nvSpPr>
          <p:cNvPr id="7" name="TextBox 6"/>
          <p:cNvSpPr txBox="1"/>
          <p:nvPr/>
        </p:nvSpPr>
        <p:spPr>
          <a:xfrm>
            <a:off x="777240" y="5532120"/>
            <a:ext cx="5029200" cy="365760"/>
          </a:xfrm>
          <a:prstGeom prst="rect">
            <a:avLst/>
          </a:prstGeom>
          <a:noFill/>
          <a:ln>
            <a:noFill/>
          </a:ln>
        </p:spPr>
        <p:txBody>
          <a:bodyPr wrap="square" lIns="45720" rIns="45720" tIns="18288" bIns="18288" anchor="t">
            <a:spAutoFit/>
          </a:bodyPr>
          <a:lstStyle/>
          <a:p>
            <a:pPr algn="l"/>
            <a:r>
              <a:rPr sz="1100" b="0" i="1">
                <a:solidFill>
                  <a:srgbClr val="6E6E6E"/>
                </a:solidFill>
                <a:latin typeface="Calibri Light"/>
              </a:rPr>
              <a:t>BCG · Harvard, 758 consultants, 2023</a:t>
            </a:r>
          </a:p>
        </p:txBody>
      </p:sp>
      <p:sp>
        <p:nvSpPr>
          <p:cNvPr id="8" name="TextBox 7"/>
          <p:cNvSpPr txBox="1"/>
          <p:nvPr/>
        </p:nvSpPr>
        <p:spPr>
          <a:xfrm>
            <a:off x="6309360" y="1691640"/>
            <a:ext cx="5486400" cy="457200"/>
          </a:xfrm>
          <a:prstGeom prst="rect">
            <a:avLst/>
          </a:prstGeom>
          <a:noFill/>
          <a:ln>
            <a:noFill/>
          </a:ln>
        </p:spPr>
        <p:txBody>
          <a:bodyPr wrap="square" lIns="45720" rIns="45720" tIns="18288" bIns="18288" anchor="t">
            <a:spAutoFit/>
          </a:bodyPr>
          <a:lstStyle/>
          <a:p>
            <a:pPr algn="l"/>
            <a:r>
              <a:rPr sz="2000" b="1" i="0">
                <a:solidFill>
                  <a:srgbClr val="CC0000"/>
                </a:solidFill>
                <a:latin typeface="Calibri"/>
              </a:rPr>
              <a:t>What that means today</a:t>
            </a:r>
          </a:p>
        </p:txBody>
      </p:sp>
      <p:sp>
        <p:nvSpPr>
          <p:cNvPr id="9" name="TextBox 8"/>
          <p:cNvSpPr txBox="1"/>
          <p:nvPr/>
        </p:nvSpPr>
        <p:spPr>
          <a:xfrm>
            <a:off x="6309360" y="2240280"/>
            <a:ext cx="5486400" cy="3840480"/>
          </a:xfrm>
          <a:prstGeom prst="rect">
            <a:avLst/>
          </a:prstGeom>
          <a:noFill/>
          <a:ln>
            <a:noFill/>
          </a:ln>
        </p:spPr>
        <p:txBody>
          <a:bodyPr wrap="square" lIns="45720" rIns="45720" tIns="18288" bIns="18288">
            <a:spAutoFit/>
          </a:bodyPr>
          <a:lstStyle/>
          <a:p>
            <a:pPr algn="l" indent="-228600" marL="228600">
              <a:lnSpc>
                <a:spcPct val="130000"/>
              </a:lnSpc>
              <a:spcAft>
                <a:spcPts val="800"/>
              </a:spcAft>
              <a:buChar char="■"/>
            </a:pPr>
            <a:r>
              <a:rPr sz="1500">
                <a:solidFill>
                  <a:srgbClr val="1A1A1A"/>
                </a:solidFill>
                <a:latin typeface="Calibri"/>
              </a:rPr>
              <a:t>The boundary is real, and it’s not where intuition puts it.</a:t>
            </a:r>
          </a:p>
          <a:p>
            <a:pPr algn="l" indent="-228600" marL="228600">
              <a:lnSpc>
                <a:spcPct val="130000"/>
              </a:lnSpc>
              <a:spcAft>
                <a:spcPts val="800"/>
              </a:spcAft>
              <a:buChar char="■"/>
            </a:pPr>
            <a:r>
              <a:rPr sz="1500">
                <a:solidFill>
                  <a:srgbClr val="1A1A1A"/>
                </a:solidFill>
                <a:latin typeface="Calibri"/>
              </a:rPr>
              <a:t>People don’t notice when they cross it.</a:t>
            </a:r>
          </a:p>
          <a:p>
            <a:pPr algn="l" indent="-228600" marL="228600">
              <a:lnSpc>
                <a:spcPct val="130000"/>
              </a:lnSpc>
              <a:spcAft>
                <a:spcPts val="800"/>
              </a:spcAft>
              <a:buChar char="■"/>
            </a:pPr>
            <a:r>
              <a:rPr sz="1500">
                <a:solidFill>
                  <a:srgbClr val="1A1A1A"/>
                </a:solidFill>
                <a:latin typeface="Calibri"/>
              </a:rPr>
              <a:t>Quality collapses silently — the output still looks right.</a:t>
            </a:r>
          </a:p>
          <a:p>
            <a:pPr algn="l" indent="-228600" marL="228600">
              <a:lnSpc>
                <a:spcPct val="130000"/>
              </a:lnSpc>
              <a:spcAft>
                <a:spcPts val="800"/>
              </a:spcAft>
              <a:buChar char="■"/>
            </a:pPr>
            <a:r>
              <a:rPr sz="1500">
                <a:solidFill>
                  <a:srgbClr val="1A1A1A"/>
                </a:solidFill>
                <a:latin typeface="Calibri"/>
              </a:rPr>
              <a:t>The map is what makes the boundary visible to your section.</a:t>
            </a:r>
          </a:p>
          <a:p>
            <a:pPr algn="l" indent="-228600" marL="228600">
              <a:lnSpc>
                <a:spcPct val="130000"/>
              </a:lnSpc>
              <a:spcAft>
                <a:spcPts val="800"/>
              </a:spcAft>
              <a:buChar char="■"/>
            </a:pPr>
            <a:r>
              <a:rPr sz="1500">
                <a:solidFill>
                  <a:srgbClr val="1A1A1A"/>
                </a:solidFill>
                <a:latin typeface="Calibri"/>
              </a:rPr>
              <a:t>Most valuable artifact you’ll leave with today.</a:t>
            </a:r>
          </a:p>
        </p:txBody>
      </p:sp>
      <p:sp>
        <p:nvSpPr>
          <p:cNvPr id="10" name="Rectangle 9"/>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0" y="6446520"/>
            <a:ext cx="12191695" cy="4114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4A4A4A"/>
                </a:solidFill>
                <a:latin typeface="Calibri"/>
              </a:rPr>
              <a:t>Module 1 · Why It Matters</a:t>
            </a:r>
          </a:p>
        </p:txBody>
      </p:sp>
      <p:sp>
        <p:nvSpPr>
          <p:cNvPr id="13" name="TextBox 12"/>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4A4A4A"/>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155680" cy="640080"/>
          </a:xfrm>
          <a:prstGeom prst="rect">
            <a:avLst/>
          </a:prstGeom>
          <a:noFill/>
          <a:ln>
            <a:noFill/>
          </a:ln>
        </p:spPr>
        <p:txBody>
          <a:bodyPr wrap="square" lIns="45720" rIns="45720" tIns="18288" bIns="18288" anchor="t">
            <a:spAutoFit/>
          </a:bodyPr>
          <a:lstStyle/>
          <a:p>
            <a:pPr algn="l"/>
            <a:r>
              <a:rPr sz="3000" b="1" i="0">
                <a:solidFill>
                  <a:srgbClr val="1A1A1A"/>
                </a:solidFill>
                <a:latin typeface="Calibri"/>
              </a:rPr>
              <a:t>Worked example — 1st Bn, 99th Marines</a:t>
            </a:r>
          </a:p>
        </p:txBody>
      </p:sp>
      <p:sp>
        <p:nvSpPr>
          <p:cNvPr id="4" name="TextBox 3"/>
          <p:cNvSpPr txBox="1"/>
          <p:nvPr/>
        </p:nvSpPr>
        <p:spPr>
          <a:xfrm>
            <a:off x="548640" y="1051560"/>
            <a:ext cx="11155680" cy="365760"/>
          </a:xfrm>
          <a:prstGeom prst="rect">
            <a:avLst/>
          </a:prstGeom>
          <a:noFill/>
          <a:ln>
            <a:noFill/>
          </a:ln>
        </p:spPr>
        <p:txBody>
          <a:bodyPr wrap="square" lIns="45720" rIns="45720" tIns="18288" bIns="18288" anchor="t">
            <a:spAutoFit/>
          </a:bodyPr>
          <a:lstStyle/>
          <a:p>
            <a:pPr algn="l"/>
            <a:r>
              <a:rPr sz="1400" b="0" i="1">
                <a:solidFill>
                  <a:srgbClr val="6E6E6E"/>
                </a:solidFill>
                <a:latin typeface="Calibri Light"/>
              </a:rPr>
              <a:t>A frontier map looks like this. Yours will look like this.</a:t>
            </a:r>
          </a:p>
        </p:txBody>
      </p:sp>
      <p:graphicFrame>
        <p:nvGraphicFramePr>
          <p:cNvPr id="5" name="Table 4"/>
          <p:cNvGraphicFramePr>
            <a:graphicFrameLocks noGrp="1"/>
          </p:cNvGraphicFramePr>
          <p:nvPr/>
        </p:nvGraphicFramePr>
        <p:xfrm>
          <a:off x="548640" y="1508760"/>
          <a:ext cx="11155679" cy="4709160"/>
        </p:xfrm>
        <a:graphic>
          <a:graphicData uri="http://schemas.openxmlformats.org/drawingml/2006/table">
            <a:tbl>
              <a:tblPr firstRow="1" bandRow="1">
                <a:tableStyleId>{5C22544A-7EE6-4342-B048-85BDC9FD1C3A}</a:tableStyleId>
              </a:tblPr>
              <a:tblGrid>
                <a:gridCol w="1561795"/>
                <a:gridCol w="3346704"/>
                <a:gridCol w="3346704"/>
                <a:gridCol w="2900476"/>
              </a:tblGrid>
              <a:tr h="784860">
                <a:tc>
                  <a:txBody>
                    <a:bodyPr lIns="73152" rIns="73152" tIns="36576" bIns="36576"/>
                    <a:lstStyle/>
                    <a:p>
                      <a:pPr algn="l"/>
                      <a:r>
                        <a:rPr sz="1300" b="1">
                          <a:solidFill>
                            <a:srgbClr val="FFFFFF"/>
                          </a:solidFill>
                          <a:latin typeface="Calibri"/>
                        </a:rPr>
                        <a:t>Category</a:t>
                      </a:r>
                    </a:p>
                  </a:txBody>
                  <a:tcPr>
                    <a:solidFill>
                      <a:srgbClr val="1A1A1A"/>
                    </a:solidFill>
                  </a:tcPr>
                </a:tc>
                <a:tc>
                  <a:txBody>
                    <a:bodyPr lIns="73152" rIns="73152" tIns="36576" bIns="36576"/>
                    <a:lstStyle/>
                    <a:p>
                      <a:pPr algn="l"/>
                      <a:r>
                        <a:rPr sz="1300" b="1">
                          <a:solidFill>
                            <a:srgbClr val="FFFFFF"/>
                          </a:solidFill>
                          <a:latin typeface="Calibri"/>
                        </a:rPr>
                        <a:t>Inside frontier (AI handles)</a:t>
                      </a:r>
                    </a:p>
                  </a:txBody>
                  <a:tcPr>
                    <a:solidFill>
                      <a:srgbClr val="1A1A1A"/>
                    </a:solidFill>
                  </a:tcPr>
                </a:tc>
                <a:tc>
                  <a:txBody>
                    <a:bodyPr lIns="73152" rIns="73152" tIns="36576" bIns="36576"/>
                    <a:lstStyle/>
                    <a:p>
                      <a:pPr algn="l"/>
                      <a:r>
                        <a:rPr sz="1300" b="1">
                          <a:solidFill>
                            <a:srgbClr val="FFFFFF"/>
                          </a:solidFill>
                          <a:latin typeface="Calibri"/>
                        </a:rPr>
                        <a:t>Outside frontier (AI fails)</a:t>
                      </a:r>
                    </a:p>
                  </a:txBody>
                  <a:tcPr>
                    <a:solidFill>
                      <a:srgbClr val="1A1A1A"/>
                    </a:solidFill>
                  </a:tcPr>
                </a:tc>
                <a:tc>
                  <a:txBody>
                    <a:bodyPr lIns="73152" rIns="73152" tIns="36576" bIns="36576"/>
                    <a:lstStyle/>
                    <a:p>
                      <a:pPr algn="l"/>
                      <a:r>
                        <a:rPr sz="1300" b="1">
                          <a:solidFill>
                            <a:srgbClr val="FFFFFF"/>
                          </a:solidFill>
                          <a:latin typeface="Calibri"/>
                        </a:rPr>
                        <a:t>Moving frontier (re-test)</a:t>
                      </a:r>
                    </a:p>
                  </a:txBody>
                  <a:tcPr>
                    <a:solidFill>
                      <a:srgbClr val="1A1A1A"/>
                    </a:solidFill>
                  </a:tcPr>
                </a:tc>
              </a:tr>
              <a:tr h="784860">
                <a:tc>
                  <a:txBody>
                    <a:bodyPr wrap="square" lIns="73152" rIns="73152" tIns="36576" bIns="36576"/>
                    <a:lstStyle/>
                    <a:p>
                      <a:pPr algn="l"/>
                      <a:r>
                        <a:rPr sz="1100" b="1">
                          <a:solidFill>
                            <a:srgbClr val="A30000"/>
                          </a:solidFill>
                          <a:latin typeface="Calibri"/>
                        </a:rPr>
                        <a:t>Document generation</a:t>
                      </a:r>
                    </a:p>
                  </a:txBody>
                  <a:tcPr>
                    <a:solidFill>
                      <a:srgbClr val="FFFFFF"/>
                    </a:solidFill>
                  </a:tcPr>
                </a:tc>
                <a:tc>
                  <a:txBody>
                    <a:bodyPr wrap="square" lIns="73152" rIns="73152" tIns="36576" bIns="36576"/>
                    <a:lstStyle/>
                    <a:p>
                      <a:pPr algn="l"/>
                      <a:r>
                        <a:rPr sz="1100">
                          <a:solidFill>
                            <a:srgbClr val="1A1A1A"/>
                          </a:solidFill>
                          <a:latin typeface="Calibri"/>
                        </a:rPr>
                        <a:t>Counseling drafts, award write-ups, memo formatting</a:t>
                      </a:r>
                    </a:p>
                  </a:txBody>
                  <a:tcPr>
                    <a:solidFill>
                      <a:srgbClr val="FFFFFF"/>
                    </a:solidFill>
                  </a:tcPr>
                </a:tc>
                <a:tc>
                  <a:txBody>
                    <a:bodyPr wrap="square" lIns="73152" rIns="73152" tIns="36576" bIns="36576"/>
                    <a:lstStyle/>
                    <a:p>
                      <a:pPr algn="l"/>
                      <a:r>
                        <a:rPr sz="1100">
                          <a:solidFill>
                            <a:srgbClr val="1A1A1A"/>
                          </a:solidFill>
                          <a:latin typeface="Calibri"/>
                        </a:rPr>
                        <a:t>Local SOPs, exact regulation quotes, unit-specific policy</a:t>
                      </a:r>
                    </a:p>
                  </a:txBody>
                  <a:tcPr>
                    <a:solidFill>
                      <a:srgbClr val="FFFFFF"/>
                    </a:solidFill>
                  </a:tcPr>
                </a:tc>
                <a:tc>
                  <a:txBody>
                    <a:bodyPr wrap="square" lIns="73152" rIns="73152" tIns="36576" bIns="36576"/>
                    <a:lstStyle/>
                    <a:p>
                      <a:pPr algn="l"/>
                      <a:r>
                        <a:rPr sz="1100">
                          <a:solidFill>
                            <a:srgbClr val="1A1A1A"/>
                          </a:solidFill>
                          <a:latin typeface="Calibri"/>
                        </a:rPr>
                        <a:t>Fitness report narratives, legal review summaries</a:t>
                      </a:r>
                    </a:p>
                  </a:txBody>
                  <a:tcPr>
                    <a:solidFill>
                      <a:srgbClr val="FFFFFF"/>
                    </a:solidFill>
                  </a:tcPr>
                </a:tc>
              </a:tr>
              <a:tr h="784860">
                <a:tc>
                  <a:txBody>
                    <a:bodyPr wrap="square" lIns="73152" rIns="73152" tIns="36576" bIns="36576"/>
                    <a:lstStyle/>
                    <a:p>
                      <a:pPr algn="l"/>
                      <a:r>
                        <a:rPr sz="1100" b="1">
                          <a:solidFill>
                            <a:srgbClr val="A30000"/>
                          </a:solidFill>
                          <a:latin typeface="Calibri"/>
                        </a:rPr>
                        <a:t>Data analysis</a:t>
                      </a:r>
                    </a:p>
                  </a:txBody>
                  <a:tcPr>
                    <a:solidFill>
                      <a:srgbClr val="F8F7F5"/>
                    </a:solidFill>
                  </a:tcPr>
                </a:tc>
                <a:tc>
                  <a:txBody>
                    <a:bodyPr wrap="square" lIns="73152" rIns="73152" tIns="36576" bIns="36576"/>
                    <a:lstStyle/>
                    <a:p>
                      <a:pPr algn="l"/>
                      <a:r>
                        <a:rPr sz="1100">
                          <a:solidFill>
                            <a:srgbClr val="1A1A1A"/>
                          </a:solidFill>
                          <a:latin typeface="Calibri"/>
                        </a:rPr>
                        <a:t>Trend ID in clean data, dataset summaries, anomaly flagging</a:t>
                      </a:r>
                    </a:p>
                  </a:txBody>
                  <a:tcPr>
                    <a:solidFill>
                      <a:srgbClr val="F8F7F5"/>
                    </a:solidFill>
                  </a:tcPr>
                </a:tc>
                <a:tc>
                  <a:txBody>
                    <a:bodyPr wrap="square" lIns="73152" rIns="73152" tIns="36576" bIns="36576"/>
                    <a:lstStyle/>
                    <a:p>
                      <a:pPr algn="l"/>
                      <a:r>
                        <a:rPr sz="1100">
                          <a:solidFill>
                            <a:srgbClr val="1A1A1A"/>
                          </a:solidFill>
                          <a:latin typeface="Calibri"/>
                        </a:rPr>
                        <a:t>Operational interpretation (“why did readiness drop?”)</a:t>
                      </a:r>
                    </a:p>
                  </a:txBody>
                  <a:tcPr>
                    <a:solidFill>
                      <a:srgbClr val="F8F7F5"/>
                    </a:solidFill>
                  </a:tcPr>
                </a:tc>
                <a:tc>
                  <a:txBody>
                    <a:bodyPr wrap="square" lIns="73152" rIns="73152" tIns="36576" bIns="36576"/>
                    <a:lstStyle/>
                    <a:p>
                      <a:pPr algn="l"/>
                      <a:r>
                        <a:rPr sz="1100">
                          <a:solidFill>
                            <a:srgbClr val="1A1A1A"/>
                          </a:solidFill>
                          <a:latin typeface="Calibri"/>
                        </a:rPr>
                        <a:t>Predictive analysis — retention, maintenance forecasting</a:t>
                      </a:r>
                    </a:p>
                  </a:txBody>
                  <a:tcPr>
                    <a:solidFill>
                      <a:srgbClr val="F8F7F5"/>
                    </a:solidFill>
                  </a:tcPr>
                </a:tc>
              </a:tr>
              <a:tr h="784860">
                <a:tc>
                  <a:txBody>
                    <a:bodyPr wrap="square" lIns="73152" rIns="73152" tIns="36576" bIns="36576"/>
                    <a:lstStyle/>
                    <a:p>
                      <a:pPr algn="l"/>
                      <a:r>
                        <a:rPr sz="1100" b="1">
                          <a:solidFill>
                            <a:srgbClr val="A30000"/>
                          </a:solidFill>
                          <a:latin typeface="Calibri"/>
                        </a:rPr>
                        <a:t>Process automation</a:t>
                      </a:r>
                    </a:p>
                  </a:txBody>
                  <a:tcPr>
                    <a:solidFill>
                      <a:srgbClr val="FFFFFF"/>
                    </a:solidFill>
                  </a:tcPr>
                </a:tc>
                <a:tc>
                  <a:txBody>
                    <a:bodyPr wrap="square" lIns="73152" rIns="73152" tIns="36576" bIns="36576"/>
                    <a:lstStyle/>
                    <a:p>
                      <a:pPr algn="l"/>
                      <a:r>
                        <a:rPr sz="1100">
                          <a:solidFill>
                            <a:srgbClr val="1A1A1A"/>
                          </a:solidFill>
                          <a:latin typeface="Calibri"/>
                        </a:rPr>
                        <a:t>Approval routing, notifications, status tracking</a:t>
                      </a:r>
                    </a:p>
                  </a:txBody>
                  <a:tcPr>
                    <a:solidFill>
                      <a:srgbClr val="FFFFFF"/>
                    </a:solidFill>
                  </a:tcPr>
                </a:tc>
                <a:tc>
                  <a:txBody>
                    <a:bodyPr wrap="square" lIns="73152" rIns="73152" tIns="36576" bIns="36576"/>
                    <a:lstStyle/>
                    <a:p>
                      <a:pPr algn="l"/>
                      <a:r>
                        <a:rPr sz="1100">
                          <a:solidFill>
                            <a:srgbClr val="1A1A1A"/>
                          </a:solidFill>
                          <a:latin typeface="Calibri"/>
                        </a:rPr>
                        <a:t>Multi-system integrations with legacy DBs, judgment calls (hardship)</a:t>
                      </a:r>
                    </a:p>
                  </a:txBody>
                  <a:tcPr>
                    <a:solidFill>
                      <a:srgbClr val="FFFFFF"/>
                    </a:solidFill>
                  </a:tcPr>
                </a:tc>
                <a:tc>
                  <a:txBody>
                    <a:bodyPr wrap="square" lIns="73152" rIns="73152" tIns="36576" bIns="36576"/>
                    <a:lstStyle/>
                    <a:p>
                      <a:pPr algn="l"/>
                      <a:r>
                        <a:rPr sz="1100">
                          <a:solidFill>
                            <a:srgbClr val="1A1A1A"/>
                          </a:solidFill>
                          <a:latin typeface="Calibri"/>
                        </a:rPr>
                        <a:t>Complex conditional workflows with clear business rules</a:t>
                      </a:r>
                    </a:p>
                  </a:txBody>
                  <a:tcPr>
                    <a:solidFill>
                      <a:srgbClr val="FFFFFF"/>
                    </a:solidFill>
                  </a:tcPr>
                </a:tc>
              </a:tr>
              <a:tr h="784860">
                <a:tc>
                  <a:txBody>
                    <a:bodyPr wrap="square" lIns="73152" rIns="73152" tIns="36576" bIns="36576"/>
                    <a:lstStyle/>
                    <a:p>
                      <a:pPr algn="l"/>
                      <a:r>
                        <a:rPr sz="1100" b="1">
                          <a:solidFill>
                            <a:srgbClr val="A30000"/>
                          </a:solidFill>
                          <a:latin typeface="Calibri"/>
                        </a:rPr>
                        <a:t>Reference lookup</a:t>
                      </a:r>
                    </a:p>
                  </a:txBody>
                  <a:tcPr>
                    <a:solidFill>
                      <a:srgbClr val="F8F7F5"/>
                    </a:solidFill>
                  </a:tcPr>
                </a:tc>
                <a:tc>
                  <a:txBody>
                    <a:bodyPr wrap="square" lIns="73152" rIns="73152" tIns="36576" bIns="36576"/>
                    <a:lstStyle/>
                    <a:p>
                      <a:pPr algn="l"/>
                      <a:r>
                        <a:rPr sz="1100">
                          <a:solidFill>
                            <a:srgbClr val="1A1A1A"/>
                          </a:solidFill>
                          <a:latin typeface="Calibri"/>
                        </a:rPr>
                        <a:t>Finding MCOs/NAVMCs, summarizing policy docs</a:t>
                      </a:r>
                    </a:p>
                  </a:txBody>
                  <a:tcPr>
                    <a:solidFill>
                      <a:srgbClr val="F8F7F5"/>
                    </a:solidFill>
                  </a:tcPr>
                </a:tc>
                <a:tc>
                  <a:txBody>
                    <a:bodyPr wrap="square" lIns="73152" rIns="73152" tIns="36576" bIns="36576"/>
                    <a:lstStyle/>
                    <a:p>
                      <a:pPr algn="l"/>
                      <a:r>
                        <a:rPr sz="1100">
                          <a:solidFill>
                            <a:srgbClr val="1A1A1A"/>
                          </a:solidFill>
                          <a:latin typeface="Calibri"/>
                        </a:rPr>
                        <a:t>How a regulation applies to this edge case</a:t>
                      </a:r>
                    </a:p>
                  </a:txBody>
                  <a:tcPr>
                    <a:solidFill>
                      <a:srgbClr val="F8F7F5"/>
                    </a:solidFill>
                  </a:tcPr>
                </a:tc>
                <a:tc>
                  <a:txBody>
                    <a:bodyPr wrap="square" lIns="73152" rIns="73152" tIns="36576" bIns="36576"/>
                    <a:lstStyle/>
                    <a:p>
                      <a:pPr algn="l"/>
                      <a:r>
                        <a:rPr sz="1100">
                          <a:solidFill>
                            <a:srgbClr val="1A1A1A"/>
                          </a:solidFill>
                          <a:latin typeface="Calibri"/>
                        </a:rPr>
                        <a:t>Authoritative interpretation — still unreliable</a:t>
                      </a:r>
                    </a:p>
                  </a:txBody>
                  <a:tcPr>
                    <a:solidFill>
                      <a:srgbClr val="F8F7F5"/>
                    </a:solidFill>
                  </a:tcPr>
                </a:tc>
              </a:tr>
              <a:tr h="784860">
                <a:tc>
                  <a:txBody>
                    <a:bodyPr wrap="square" lIns="73152" rIns="73152" tIns="36576" bIns="36576"/>
                    <a:lstStyle/>
                    <a:p>
                      <a:pPr algn="l"/>
                      <a:r>
                        <a:rPr sz="1100" b="1">
                          <a:solidFill>
                            <a:srgbClr val="A30000"/>
                          </a:solidFill>
                          <a:latin typeface="Calibri"/>
                        </a:rPr>
                        <a:t>Training development</a:t>
                      </a:r>
                    </a:p>
                  </a:txBody>
                  <a:tcPr>
                    <a:solidFill>
                      <a:srgbClr val="FFFFFF"/>
                    </a:solidFill>
                  </a:tcPr>
                </a:tc>
                <a:tc>
                  <a:txBody>
                    <a:bodyPr wrap="square" lIns="73152" rIns="73152" tIns="36576" bIns="36576"/>
                    <a:lstStyle/>
                    <a:p>
                      <a:pPr algn="l"/>
                      <a:r>
                        <a:rPr sz="1100">
                          <a:solidFill>
                            <a:srgbClr val="1A1A1A"/>
                          </a:solidFill>
                          <a:latin typeface="Calibri"/>
                        </a:rPr>
                        <a:t>Lesson outlines, quiz generation, slide structure</a:t>
                      </a:r>
                    </a:p>
                  </a:txBody>
                  <a:tcPr>
                    <a:solidFill>
                      <a:srgbClr val="FFFFFF"/>
                    </a:solidFill>
                  </a:tcPr>
                </a:tc>
                <a:tc>
                  <a:txBody>
                    <a:bodyPr wrap="square" lIns="73152" rIns="73152" tIns="36576" bIns="36576"/>
                    <a:lstStyle/>
                    <a:p>
                      <a:pPr algn="l"/>
                      <a:r>
                        <a:rPr sz="1100">
                          <a:solidFill>
                            <a:srgbClr val="1A1A1A"/>
                          </a:solidFill>
                          <a:latin typeface="Calibri"/>
                        </a:rPr>
                        <a:t>Effectiveness evaluation, MOS-specific accuracy</a:t>
                      </a:r>
                    </a:p>
                  </a:txBody>
                  <a:tcPr>
                    <a:solidFill>
                      <a:srgbClr val="FFFFFF"/>
                    </a:solidFill>
                  </a:tcPr>
                </a:tc>
                <a:tc>
                  <a:txBody>
                    <a:bodyPr wrap="square" lIns="73152" rIns="73152" tIns="36576" bIns="36576"/>
                    <a:lstStyle/>
                    <a:p>
                      <a:pPr algn="l"/>
                      <a:r>
                        <a:rPr sz="1100">
                          <a:solidFill>
                            <a:srgbClr val="1A1A1A"/>
                          </a:solidFill>
                          <a:latin typeface="Calibri"/>
                        </a:rPr>
                        <a:t>Full lesson plan generation — quality varies</a:t>
                      </a:r>
                    </a:p>
                  </a:txBody>
                  <a:tcPr>
                    <a:solidFill>
                      <a:srgbClr val="FFFFFF"/>
                    </a:solidFill>
                  </a:tcPr>
                </a:tc>
              </a:tr>
            </a:tbl>
          </a:graphicData>
        </a:graphic>
      </p:graphicFrame>
      <p:sp>
        <p:nvSpPr>
          <p:cNvPr id="6" name="Rectangle 5"/>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0" y="6446520"/>
            <a:ext cx="12191695" cy="4114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4A4A4A"/>
                </a:solidFill>
                <a:latin typeface="Calibri"/>
              </a:rPr>
              <a:t>Module 1 · Worked Example</a:t>
            </a:r>
          </a:p>
        </p:txBody>
      </p:sp>
      <p:sp>
        <p:nvSpPr>
          <p:cNvPr id="9" name="TextBox 8"/>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4A4A4A"/>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155680" cy="640080"/>
          </a:xfrm>
          <a:prstGeom prst="rect">
            <a:avLst/>
          </a:prstGeom>
          <a:noFill/>
          <a:ln>
            <a:noFill/>
          </a:ln>
        </p:spPr>
        <p:txBody>
          <a:bodyPr wrap="square" lIns="45720" rIns="45720" tIns="18288" bIns="18288" anchor="t">
            <a:spAutoFit/>
          </a:bodyPr>
          <a:lstStyle/>
          <a:p>
            <a:pPr algn="l">
              <a:lnSpc>
                <a:spcPct val="105000"/>
              </a:lnSpc>
            </a:pPr>
            <a:r>
              <a:rPr sz="3000" b="1" i="0">
                <a:solidFill>
                  <a:srgbClr val="1A1A1A"/>
                </a:solidFill>
                <a:latin typeface="Calibri"/>
              </a:rPr>
              <a:t>What good looks like</a:t>
            </a:r>
          </a:p>
        </p:txBody>
      </p:sp>
      <p:sp>
        <p:nvSpPr>
          <p:cNvPr id="4" name="TextBox 3"/>
          <p:cNvSpPr txBox="1"/>
          <p:nvPr/>
        </p:nvSpPr>
        <p:spPr>
          <a:xfrm>
            <a:off x="548640" y="1069848"/>
            <a:ext cx="11155680" cy="365760"/>
          </a:xfrm>
          <a:prstGeom prst="rect">
            <a:avLst/>
          </a:prstGeom>
          <a:noFill/>
          <a:ln>
            <a:noFill/>
          </a:ln>
        </p:spPr>
        <p:txBody>
          <a:bodyPr wrap="square" lIns="45720" rIns="45720" tIns="18288" bIns="18288" anchor="t">
            <a:spAutoFit/>
          </a:bodyPr>
          <a:lstStyle/>
          <a:p>
            <a:pPr algn="l"/>
            <a:r>
              <a:rPr sz="1400" b="0" i="1">
                <a:solidFill>
                  <a:srgbClr val="6E6E6E"/>
                </a:solidFill>
                <a:latin typeface="Calibri Light"/>
              </a:rPr>
              <a:t>Before you start typing — here’s the bar</a:t>
            </a:r>
          </a:p>
        </p:txBody>
      </p:sp>
      <p:sp>
        <p:nvSpPr>
          <p:cNvPr id="5" name="Rectangle 4"/>
          <p:cNvSpPr/>
          <p:nvPr/>
        </p:nvSpPr>
        <p:spPr>
          <a:xfrm>
            <a:off x="548640" y="1527048"/>
            <a:ext cx="5486400" cy="2048256"/>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548640" y="1527048"/>
            <a:ext cx="5486400"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1691640"/>
            <a:ext cx="5029200" cy="457200"/>
          </a:xfrm>
          <a:prstGeom prst="rect">
            <a:avLst/>
          </a:prstGeom>
          <a:noFill/>
          <a:ln>
            <a:noFill/>
          </a:ln>
        </p:spPr>
        <p:txBody>
          <a:bodyPr wrap="square" lIns="45720" rIns="45720" tIns="18288" bIns="18288" anchor="t">
            <a:spAutoFit/>
          </a:bodyPr>
          <a:lstStyle/>
          <a:p>
            <a:pPr algn="l"/>
            <a:r>
              <a:rPr sz="1600" b="1" i="0">
                <a:solidFill>
                  <a:srgbClr val="1A1A1A"/>
                </a:solidFill>
                <a:latin typeface="Calibri"/>
              </a:rPr>
              <a:t>Specific, not generic</a:t>
            </a:r>
          </a:p>
        </p:txBody>
      </p:sp>
      <p:sp>
        <p:nvSpPr>
          <p:cNvPr id="8" name="TextBox 7"/>
          <p:cNvSpPr txBox="1"/>
          <p:nvPr/>
        </p:nvSpPr>
        <p:spPr>
          <a:xfrm>
            <a:off x="777240" y="2167128"/>
            <a:ext cx="5029200" cy="1271016"/>
          </a:xfrm>
          <a:prstGeom prst="rect">
            <a:avLst/>
          </a:prstGeom>
          <a:noFill/>
          <a:ln>
            <a:noFill/>
          </a:ln>
        </p:spPr>
        <p:txBody>
          <a:bodyPr wrap="square" lIns="45720" rIns="45720" tIns="18288" bIns="18288">
            <a:spAutoFit/>
          </a:bodyPr>
          <a:lstStyle/>
          <a:p>
            <a:pPr algn="l" indent="-228600" marL="228600">
              <a:lnSpc>
                <a:spcPct val="130000"/>
              </a:lnSpc>
              <a:spcAft>
                <a:spcPts val="400"/>
              </a:spcAft>
              <a:buChar char="■"/>
            </a:pPr>
            <a:r>
              <a:rPr sz="1300">
                <a:solidFill>
                  <a:srgbClr val="1A1A1A"/>
                </a:solidFill>
                <a:latin typeface="Calibri"/>
              </a:rPr>
              <a:t>Bad: “writing”</a:t>
            </a:r>
          </a:p>
          <a:p>
            <a:pPr algn="l" indent="-228600" marL="228600">
              <a:lnSpc>
                <a:spcPct val="130000"/>
              </a:lnSpc>
              <a:spcAft>
                <a:spcPts val="400"/>
              </a:spcAft>
              <a:buChar char="■"/>
            </a:pPr>
            <a:r>
              <a:rPr sz="1300">
                <a:solidFill>
                  <a:srgbClr val="1A1A1A"/>
                </a:solidFill>
                <a:latin typeface="Calibri"/>
              </a:rPr>
              <a:t>Good: “counseling statement drafts for Page 11 entries”</a:t>
            </a:r>
          </a:p>
          <a:p>
            <a:pPr algn="l" indent="-228600" marL="228600">
              <a:lnSpc>
                <a:spcPct val="130000"/>
              </a:lnSpc>
              <a:spcAft>
                <a:spcPts val="400"/>
              </a:spcAft>
              <a:buChar char="■"/>
            </a:pPr>
            <a:r>
              <a:rPr sz="1300">
                <a:solidFill>
                  <a:srgbClr val="1A1A1A"/>
                </a:solidFill>
                <a:latin typeface="Calibri"/>
              </a:rPr>
              <a:t>Each cell is a real task somebody on your team does this month.</a:t>
            </a:r>
          </a:p>
        </p:txBody>
      </p:sp>
      <p:sp>
        <p:nvSpPr>
          <p:cNvPr id="9" name="Rectangle 8"/>
          <p:cNvSpPr/>
          <p:nvPr/>
        </p:nvSpPr>
        <p:spPr>
          <a:xfrm>
            <a:off x="6217920" y="1527048"/>
            <a:ext cx="5486400" cy="2048256"/>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6217920" y="1527048"/>
            <a:ext cx="5486400"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446520" y="1691640"/>
            <a:ext cx="5029200" cy="457200"/>
          </a:xfrm>
          <a:prstGeom prst="rect">
            <a:avLst/>
          </a:prstGeom>
          <a:noFill/>
          <a:ln>
            <a:noFill/>
          </a:ln>
        </p:spPr>
        <p:txBody>
          <a:bodyPr wrap="square" lIns="45720" rIns="45720" tIns="18288" bIns="18288" anchor="t">
            <a:spAutoFit/>
          </a:bodyPr>
          <a:lstStyle/>
          <a:p>
            <a:pPr algn="l"/>
            <a:r>
              <a:rPr sz="1600" b="1" i="0">
                <a:solidFill>
                  <a:srgbClr val="1A1A1A"/>
                </a:solidFill>
                <a:latin typeface="Calibri"/>
              </a:rPr>
              <a:t>Tested, not guessed</a:t>
            </a:r>
          </a:p>
        </p:txBody>
      </p:sp>
      <p:sp>
        <p:nvSpPr>
          <p:cNvPr id="12" name="TextBox 11"/>
          <p:cNvSpPr txBox="1"/>
          <p:nvPr/>
        </p:nvSpPr>
        <p:spPr>
          <a:xfrm>
            <a:off x="6446520" y="2167128"/>
            <a:ext cx="5029200" cy="1271016"/>
          </a:xfrm>
          <a:prstGeom prst="rect">
            <a:avLst/>
          </a:prstGeom>
          <a:noFill/>
          <a:ln>
            <a:noFill/>
          </a:ln>
        </p:spPr>
        <p:txBody>
          <a:bodyPr wrap="square" lIns="45720" rIns="45720" tIns="18288" bIns="18288">
            <a:spAutoFit/>
          </a:bodyPr>
          <a:lstStyle/>
          <a:p>
            <a:pPr algn="l" indent="-228600" marL="228600">
              <a:lnSpc>
                <a:spcPct val="130000"/>
              </a:lnSpc>
              <a:spcAft>
                <a:spcPts val="400"/>
              </a:spcAft>
              <a:buChar char="■"/>
            </a:pPr>
            <a:r>
              <a:rPr sz="1300">
                <a:solidFill>
                  <a:srgbClr val="1A1A1A"/>
                </a:solidFill>
                <a:latin typeface="Calibri"/>
              </a:rPr>
              <a:t>Every “outside frontier” entry should be something you actually saw fail.</a:t>
            </a:r>
          </a:p>
          <a:p>
            <a:pPr algn="l" indent="-228600" marL="228600">
              <a:lnSpc>
                <a:spcPct val="130000"/>
              </a:lnSpc>
              <a:spcAft>
                <a:spcPts val="400"/>
              </a:spcAft>
              <a:buChar char="■"/>
            </a:pPr>
            <a:r>
              <a:rPr sz="1300">
                <a:solidFill>
                  <a:srgbClr val="1A1A1A"/>
                </a:solidFill>
                <a:latin typeface="Calibri"/>
              </a:rPr>
              <a:t>If your “outside” column is empty, you’re overestimating AI.</a:t>
            </a:r>
          </a:p>
        </p:txBody>
      </p:sp>
      <p:sp>
        <p:nvSpPr>
          <p:cNvPr id="13" name="Rectangle 12"/>
          <p:cNvSpPr/>
          <p:nvPr/>
        </p:nvSpPr>
        <p:spPr>
          <a:xfrm>
            <a:off x="548640" y="3758184"/>
            <a:ext cx="5486400" cy="2048256"/>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548640" y="3758184"/>
            <a:ext cx="5486400"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777240" y="3922776"/>
            <a:ext cx="5029200" cy="457200"/>
          </a:xfrm>
          <a:prstGeom prst="rect">
            <a:avLst/>
          </a:prstGeom>
          <a:noFill/>
          <a:ln>
            <a:noFill/>
          </a:ln>
        </p:spPr>
        <p:txBody>
          <a:bodyPr wrap="square" lIns="45720" rIns="45720" tIns="18288" bIns="18288" anchor="t">
            <a:spAutoFit/>
          </a:bodyPr>
          <a:lstStyle/>
          <a:p>
            <a:pPr algn="l"/>
            <a:r>
              <a:rPr sz="1600" b="1" i="0">
                <a:solidFill>
                  <a:srgbClr val="1A1A1A"/>
                </a:solidFill>
                <a:latin typeface="Calibri"/>
              </a:rPr>
              <a:t>Per tool, not in general</a:t>
            </a:r>
          </a:p>
        </p:txBody>
      </p:sp>
      <p:sp>
        <p:nvSpPr>
          <p:cNvPr id="16" name="TextBox 15"/>
          <p:cNvSpPr txBox="1"/>
          <p:nvPr/>
        </p:nvSpPr>
        <p:spPr>
          <a:xfrm>
            <a:off x="777240" y="4398264"/>
            <a:ext cx="5029200" cy="1271016"/>
          </a:xfrm>
          <a:prstGeom prst="rect">
            <a:avLst/>
          </a:prstGeom>
          <a:noFill/>
          <a:ln>
            <a:noFill/>
          </a:ln>
        </p:spPr>
        <p:txBody>
          <a:bodyPr wrap="square" lIns="45720" rIns="45720" tIns="18288" bIns="18288">
            <a:spAutoFit/>
          </a:bodyPr>
          <a:lstStyle/>
          <a:p>
            <a:pPr algn="l" indent="-228600" marL="228600">
              <a:lnSpc>
                <a:spcPct val="130000"/>
              </a:lnSpc>
              <a:spcAft>
                <a:spcPts val="400"/>
              </a:spcAft>
              <a:buChar char="■"/>
            </a:pPr>
            <a:r>
              <a:rPr sz="1300">
                <a:solidFill>
                  <a:srgbClr val="1A1A1A"/>
                </a:solidFill>
                <a:latin typeface="Calibri"/>
              </a:rPr>
              <a:t>GenAI.mil and CamoGPT have different frontiers in your domain.</a:t>
            </a:r>
          </a:p>
          <a:p>
            <a:pPr algn="l" indent="-228600" marL="228600">
              <a:lnSpc>
                <a:spcPct val="130000"/>
              </a:lnSpc>
              <a:spcAft>
                <a:spcPts val="400"/>
              </a:spcAft>
              <a:buChar char="■"/>
            </a:pPr>
            <a:r>
              <a:rPr sz="1300">
                <a:solidFill>
                  <a:srgbClr val="1A1A1A"/>
                </a:solidFill>
                <a:latin typeface="Calibri"/>
              </a:rPr>
              <a:t>Note which tool the entry applies to.</a:t>
            </a:r>
          </a:p>
        </p:txBody>
      </p:sp>
      <p:sp>
        <p:nvSpPr>
          <p:cNvPr id="17" name="Rectangle 16"/>
          <p:cNvSpPr/>
          <p:nvPr/>
        </p:nvSpPr>
        <p:spPr>
          <a:xfrm>
            <a:off x="6217920" y="3758184"/>
            <a:ext cx="5486400" cy="2048256"/>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6217920" y="3758184"/>
            <a:ext cx="5486400"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446520" y="3922776"/>
            <a:ext cx="5029200" cy="457200"/>
          </a:xfrm>
          <a:prstGeom prst="rect">
            <a:avLst/>
          </a:prstGeom>
          <a:noFill/>
          <a:ln>
            <a:noFill/>
          </a:ln>
        </p:spPr>
        <p:txBody>
          <a:bodyPr wrap="square" lIns="45720" rIns="45720" tIns="18288" bIns="18288" anchor="t">
            <a:spAutoFit/>
          </a:bodyPr>
          <a:lstStyle/>
          <a:p>
            <a:pPr algn="l"/>
            <a:r>
              <a:rPr sz="1600" b="1" i="0">
                <a:solidFill>
                  <a:srgbClr val="1A1A1A"/>
                </a:solidFill>
                <a:latin typeface="Calibri"/>
              </a:rPr>
              <a:t>Living, not finished</a:t>
            </a:r>
          </a:p>
        </p:txBody>
      </p:sp>
      <p:sp>
        <p:nvSpPr>
          <p:cNvPr id="20" name="TextBox 19"/>
          <p:cNvSpPr txBox="1"/>
          <p:nvPr/>
        </p:nvSpPr>
        <p:spPr>
          <a:xfrm>
            <a:off x="6446520" y="4398264"/>
            <a:ext cx="5029200" cy="1271016"/>
          </a:xfrm>
          <a:prstGeom prst="rect">
            <a:avLst/>
          </a:prstGeom>
          <a:noFill/>
          <a:ln>
            <a:noFill/>
          </a:ln>
        </p:spPr>
        <p:txBody>
          <a:bodyPr wrap="square" lIns="45720" rIns="45720" tIns="18288" bIns="18288">
            <a:spAutoFit/>
          </a:bodyPr>
          <a:lstStyle/>
          <a:p>
            <a:pPr algn="l" indent="-228600" marL="228600">
              <a:lnSpc>
                <a:spcPct val="130000"/>
              </a:lnSpc>
              <a:spcAft>
                <a:spcPts val="400"/>
              </a:spcAft>
              <a:buChar char="■"/>
            </a:pPr>
            <a:r>
              <a:rPr sz="1300">
                <a:solidFill>
                  <a:srgbClr val="1A1A1A"/>
                </a:solidFill>
                <a:latin typeface="Calibri"/>
              </a:rPr>
              <a:t>“Moving frontier” entries get re-tested next quarter.</a:t>
            </a:r>
          </a:p>
          <a:p>
            <a:pPr algn="l" indent="-228600" marL="228600">
              <a:lnSpc>
                <a:spcPct val="130000"/>
              </a:lnSpc>
              <a:spcAft>
                <a:spcPts val="400"/>
              </a:spcAft>
              <a:buChar char="■"/>
            </a:pPr>
            <a:r>
              <a:rPr sz="1300">
                <a:solidFill>
                  <a:srgbClr val="1A1A1A"/>
                </a:solidFill>
                <a:latin typeface="Calibri"/>
              </a:rPr>
              <a:t>Date the map. Initial it. Hand it off when you PCS.</a:t>
            </a:r>
          </a:p>
        </p:txBody>
      </p:sp>
      <p:sp>
        <p:nvSpPr>
          <p:cNvPr id="21" name="Rectangle 20"/>
          <p:cNvSpPr/>
          <p:nvPr/>
        </p:nvSpPr>
        <p:spPr>
          <a:xfrm>
            <a:off x="0" y="0"/>
            <a:ext cx="12191695" cy="54864"/>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ectangle 21"/>
          <p:cNvSpPr/>
          <p:nvPr/>
        </p:nvSpPr>
        <p:spPr>
          <a:xfrm>
            <a:off x="0" y="6446520"/>
            <a:ext cx="12191695" cy="411480"/>
          </a:xfrm>
          <a:prstGeom prst="rect">
            <a:avLst/>
          </a:prstGeom>
          <a:solidFill>
            <a:srgbClr val="F8F7F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548640" y="6446520"/>
            <a:ext cx="7315200" cy="365760"/>
          </a:xfrm>
          <a:prstGeom prst="rect">
            <a:avLst/>
          </a:prstGeom>
          <a:noFill/>
          <a:ln>
            <a:noFill/>
          </a:ln>
        </p:spPr>
        <p:txBody>
          <a:bodyPr wrap="square" lIns="45720" rIns="45720" tIns="18288" bIns="18288" anchor="ctr">
            <a:spAutoFit/>
          </a:bodyPr>
          <a:lstStyle/>
          <a:p>
            <a:pPr algn="l"/>
            <a:r>
              <a:rPr sz="1000" b="0" i="0">
                <a:solidFill>
                  <a:srgbClr val="4A4A4A"/>
                </a:solidFill>
                <a:latin typeface="Calibri"/>
              </a:rPr>
              <a:t>Module 1 · What Good Looks Like</a:t>
            </a:r>
          </a:p>
        </p:txBody>
      </p:sp>
      <p:sp>
        <p:nvSpPr>
          <p:cNvPr id="24" name="TextBox 23"/>
          <p:cNvSpPr txBox="1"/>
          <p:nvPr/>
        </p:nvSpPr>
        <p:spPr>
          <a:xfrm>
            <a:off x="9814255" y="6446520"/>
            <a:ext cx="1828800" cy="365760"/>
          </a:xfrm>
          <a:prstGeom prst="rect">
            <a:avLst/>
          </a:prstGeom>
          <a:noFill/>
          <a:ln>
            <a:noFill/>
          </a:ln>
        </p:spPr>
        <p:txBody>
          <a:bodyPr wrap="square" lIns="45720" rIns="45720" tIns="18288" bIns="18288" anchor="ctr">
            <a:spAutoFit/>
          </a:bodyPr>
          <a:lstStyle/>
          <a:p>
            <a:pPr algn="r"/>
            <a:r>
              <a:rPr sz="1000" b="0" i="0">
                <a:solidFill>
                  <a:srgbClr val="4A4A4A"/>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Week 4 — Advanced Workshop</dc:title>
  <dc:subject>Expert-Driven Development · Week 4</dc:subject>
  <dc:creator>EDD Course Team</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