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Open warm. Eye contact. "Welcome — this is the highest-leverage 30 minutes in the entire EDD program. One supervisor creating permission culture enables an entire section. One supervisor creating fear culture kills adoption across their command. We're going to make sure you're the first kind."</a:t>
            </a:r>
          </a:p>
          <a:p>
            <a:r>
              <a:rPr sz="1100">
                <a:latin typeface="Calibri"/>
              </a:rPr>
              <a:t>State the contract: "I'll respect your 30 minutes. In exchange, I need you fully here — not on email." Then advance.</a:t>
            </a:r>
          </a:p>
          <a:p>
            <a:r>
              <a:rPr sz="1100">
                <a:latin typeface="Calibri"/>
              </a:rPr>
              <a:t/>
            </a:r>
          </a:p>
          <a:p>
            <a:r>
              <a:rPr sz="1100">
                <a:latin typeface="Calibri"/>
              </a:rPr>
              <a:t>[JOINT SESSION — EXTENDED]</a:t>
            </a:r>
          </a:p>
          <a:p>
            <a:r>
              <a:rPr sz="1100">
                <a:latin typeface="Calibri"/>
              </a:rPr>
              <a:t>If supervisors are sitting alongside their builders, name it: "The people you supervise are in this room. By the end, they should know exactly what 'yes' sounds like from you, and you should know exactly what to ask them when they bring you AI-assisted work."</a:t>
            </a:r>
          </a:p>
          <a:p>
            <a:r>
              <a:rPr sz="1100">
                <a:latin typeface="Calibri"/>
              </a:rPr>
              <a:t/>
            </a:r>
          </a:p>
          <a:p>
            <a:r>
              <a:rPr sz="1100">
                <a:latin typeface="Calibri"/>
              </a:rPr>
              <a:t>[TRANSITION]</a:t>
            </a:r>
          </a:p>
          <a:p>
            <a:r>
              <a:rPr sz="1100">
                <a:latin typeface="Calibri"/>
              </a:rPr>
              <a:t>"Before we get into anything — let me explain why this week looks a little different from Weeks 1 through 4."</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Read 1–2 from each column, don't read all. "On the left, the language of yes. On the right, the four phrases that quietly drive AI use underground in every organization where they're spoken."</a:t>
            </a:r>
          </a:p>
          <a:p>
            <a:r>
              <a:rPr sz="1100">
                <a:latin typeface="Calibri"/>
              </a:rPr>
              <a:t>Land it: "Pick one phrase from the left to use this week. Pick one phrase from the right to stop using."</a:t>
            </a:r>
          </a:p>
          <a:p>
            <a:r>
              <a:rPr sz="1100">
                <a:latin typeface="Calibri"/>
              </a:rPr>
              <a:t/>
            </a:r>
          </a:p>
          <a:p>
            <a:r>
              <a:rPr sz="1100">
                <a:latin typeface="Calibri"/>
              </a:rPr>
              <a:t>[JOINT SESSION — EXTENDED]</a:t>
            </a:r>
          </a:p>
          <a:p>
            <a:r>
              <a:rPr sz="1100">
                <a:latin typeface="Calibri"/>
              </a:rPr>
              <a:t>Run the room. "Supervisors — turn to the builder you came in with and tell them which left-column phrase you commit to using this month. Builders — tell your supervisor which right-column phrase you've heard at least once. Two minutes."</a:t>
            </a:r>
          </a:p>
          <a:p>
            <a:r>
              <a:rPr sz="1100">
                <a:latin typeface="Calibri"/>
              </a:rPr>
              <a:t>Surface 2–3 commitments out loud. Do NOT name-and-shame the right-column phrases.</a:t>
            </a:r>
          </a:p>
          <a:p>
            <a:r>
              <a:rPr sz="1100">
                <a:latin typeface="Calibri"/>
              </a:rPr>
              <a:t/>
            </a:r>
          </a:p>
          <a:p>
            <a:r>
              <a:rPr sz="1100">
                <a:latin typeface="Calibri"/>
              </a:rPr>
              <a:t>[TRANSITION]</a:t>
            </a:r>
          </a:p>
          <a:p>
            <a:r>
              <a:rPr sz="1100">
                <a:latin typeface="Calibri"/>
              </a:rPr>
              <a:t>"Beyond language — four behaviors specifically not to do."</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Walk the four. Each one a single beat: "Don't ban it. Don't gate every interaction. Don't assume it's wrong. Don't skip review for senior Marines."</a:t>
            </a:r>
          </a:p>
          <a:p>
            <a:r>
              <a:rPr sz="1100">
                <a:latin typeface="Calibri"/>
              </a:rPr>
              <a:t>Anchor #1 emphatically: "Prohibition is the worst possible position. You don't get less AI use — you get the same AI use, but invisible."</a:t>
            </a:r>
          </a:p>
          <a:p>
            <a:r>
              <a:rPr sz="1100">
                <a:latin typeface="Calibri"/>
              </a:rPr>
              <a:t/>
            </a:r>
          </a:p>
          <a:p>
            <a:r>
              <a:rPr sz="1100">
                <a:latin typeface="Calibri"/>
              </a:rPr>
              <a:t>[JOINT SESSION — EXTENDED]</a:t>
            </a:r>
          </a:p>
          <a:p>
            <a:r>
              <a:rPr sz="1100">
                <a:latin typeface="Calibri"/>
              </a:rPr>
              <a:t>Ask: "Which of these four is the easiest mistake to make?" Most rooms pick #2 (gating every interaction). Use that as the bridge to guard rails.</a:t>
            </a:r>
          </a:p>
          <a:p>
            <a:r>
              <a:rPr sz="1100">
                <a:latin typeface="Calibri"/>
              </a:rPr>
              <a:t/>
            </a:r>
          </a:p>
          <a:p>
            <a:r>
              <a:rPr sz="1100">
                <a:latin typeface="Calibri"/>
              </a:rPr>
              <a:t>[TRANSITION]</a:t>
            </a:r>
          </a:p>
          <a:p>
            <a:r>
              <a:rPr sz="1100">
                <a:latin typeface="Calibri"/>
              </a:rPr>
              <a:t>"The alternative isn't 'no rules.' It's the right rules in the right places. Guard rails, not roadblocks."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"Four boundaries. Tools go through the SOP. Official output gets reviewed. Classified data never touches an unauthorized system. Failures get shared, not punished."</a:t>
            </a:r>
          </a:p>
          <a:p>
            <a:r>
              <a:rPr sz="1100">
                <a:latin typeface="Calibri"/>
              </a:rPr>
              <a:t>Then anchor on the green box: "Your default answer when somebody asks if they can try AI for a task: 'Yes, with appropriate review.' Memorize that sentence."</a:t>
            </a:r>
          </a:p>
          <a:p>
            <a:r>
              <a:rPr sz="1100">
                <a:latin typeface="Calibri"/>
              </a:rPr>
              <a:t/>
            </a:r>
          </a:p>
          <a:p>
            <a:r>
              <a:rPr sz="1100">
                <a:latin typeface="Calibri"/>
              </a:rPr>
              <a:t>[JOINT SESSION — EXTENDED]</a:t>
            </a:r>
          </a:p>
          <a:p>
            <a:r>
              <a:rPr sz="1100">
                <a:latin typeface="Calibri"/>
              </a:rPr>
              <a:t>Ask supervisors: "Which of the four boundaries is currently the weakest in your section?" Take 2–3 honest answers — usually it's #4 (sharing failures).</a:t>
            </a:r>
          </a:p>
          <a:p>
            <a:r>
              <a:rPr sz="1100">
                <a:latin typeface="Calibri"/>
              </a:rPr>
              <a:t/>
            </a:r>
          </a:p>
          <a:p>
            <a:r>
              <a:rPr sz="1100">
                <a:latin typeface="Calibri"/>
              </a:rPr>
              <a:t>[TRANSITION]</a:t>
            </a:r>
          </a:p>
          <a:p>
            <a:r>
              <a:rPr sz="1100">
                <a:latin typeface="Calibri"/>
              </a:rPr>
              <a:t>"Now — when a Marine actually shows up at your desk with AI-assisted work, what do you ask? Module 3."</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"This is the longest block — ten minutes — because evaluation is the supervisor skill. Four questions, then two scenarios so you've practiced the questions before you need them on Monday."</a:t>
            </a:r>
          </a:p>
          <a:p>
            <a:r>
              <a:rPr sz="1100">
                <a:latin typeface="Calibri"/>
              </a:rPr>
              <a:t/>
            </a:r>
          </a:p>
          <a:p>
            <a:r>
              <a:rPr sz="1100">
                <a:latin typeface="Calibri"/>
              </a:rPr>
              <a:t>[JOINT SESSION — EXTENDED]</a:t>
            </a:r>
          </a:p>
          <a:p>
            <a:r>
              <a:rPr sz="1100">
                <a:latin typeface="Calibri"/>
              </a:rPr>
              <a:t>Add: "In joint mode, supervisor and builder pair up for each scenario. Supervisor asks the four questions; builder responds as if their own work were under review."</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Walk the four crisply. Don't read the sub-text on each — paraphrase: "Does it work — show me. Is it accurate — verify the facts. Did it follow the SOP — was it reviewed properly. Does it save time — what's the before-and-after."</a:t>
            </a:r>
          </a:p>
          <a:p>
            <a:r>
              <a:rPr sz="1100">
                <a:latin typeface="Calibri"/>
              </a:rPr>
              <a:t>The takeaway sentence is the punchline. Read it word for word: "If a Marine handed this to you without mentioning AI, would you sign it? That is the standard."</a:t>
            </a:r>
          </a:p>
          <a:p>
            <a:r>
              <a:rPr sz="1100">
                <a:latin typeface="Calibri"/>
              </a:rPr>
              <a:t/>
            </a:r>
          </a:p>
          <a:p>
            <a:r>
              <a:rPr sz="1100">
                <a:latin typeface="Calibri"/>
              </a:rPr>
              <a:t>[JOINT SESSION — EXTENDED]</a:t>
            </a:r>
          </a:p>
          <a:p>
            <a:r>
              <a:rPr sz="1100">
                <a:latin typeface="Calibri"/>
              </a:rPr>
              <a:t>"Builders — those four questions are also your pre-flight checklist. If you can answer them before you walk into your supervisor's office, you'll get to yes faster every time."</a:t>
            </a:r>
          </a:p>
          <a:p>
            <a:r>
              <a:rPr sz="1100">
                <a:latin typeface="Calibri"/>
              </a:rPr>
              <a:t/>
            </a:r>
          </a:p>
          <a:p>
            <a:r>
              <a:rPr sz="1100">
                <a:latin typeface="Calibri"/>
              </a:rPr>
              <a:t>[TRANSITION]</a:t>
            </a:r>
          </a:p>
          <a:p>
            <a:r>
              <a:rPr sz="1100">
                <a:latin typeface="Calibri"/>
              </a:rPr>
              <a:t>"Let's apply them. Scenario A."</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Read the scenario aloud. Then give the room 30 seconds of silent thinking. Take ONE answer from one supervisor: "What's the first thing you'd ask?" Don't grade the answer — just receive it. Advance.</a:t>
            </a:r>
          </a:p>
          <a:p>
            <a:r>
              <a:rPr sz="1100">
                <a:latin typeface="Calibri"/>
              </a:rPr>
              <a:t/>
            </a:r>
          </a:p>
          <a:p>
            <a:r>
              <a:rPr sz="1100">
                <a:latin typeface="Calibri"/>
              </a:rPr>
              <a:t>[JOINT SESSION — EXTENDED]</a:t>
            </a:r>
          </a:p>
          <a:p>
            <a:r>
              <a:rPr sz="1100">
                <a:latin typeface="Calibri"/>
              </a:rPr>
              <a:t>Run as paired discussion. Three minutes. Each supervisor asks their builder partner the four questions against this scenario. Then surface 2–3 questions from the room before advancing to the debrief slide.</a:t>
            </a:r>
          </a:p>
          <a:p>
            <a:r>
              <a:rPr sz="1100">
                <a:latin typeface="Calibri"/>
              </a:rPr>
              <a:t/>
            </a:r>
          </a:p>
          <a:p>
            <a:r>
              <a:rPr sz="1100">
                <a:latin typeface="Calibri"/>
              </a:rPr>
              <a:t>[TRANSITION]</a:t>
            </a:r>
          </a:p>
          <a:p>
            <a:r>
              <a:rPr sz="1100">
                <a:latin typeface="Calibri"/>
              </a:rPr>
              <a:t>"Here are the questions a strong supervisor lands on this scenario."</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Walk the four prompts as your modeled response. Don't lecture — model. "These are the four questions I would ask. Yours might be sharper. The point is having four ready instead of one panicked one."</a:t>
            </a:r>
          </a:p>
          <a:p>
            <a:r>
              <a:rPr sz="1100">
                <a:latin typeface="Calibri"/>
              </a:rPr>
              <a:t/>
            </a:r>
          </a:p>
          <a:p>
            <a:r>
              <a:rPr sz="1100">
                <a:latin typeface="Calibri"/>
              </a:rPr>
              <a:t>[JOINT SESSION — EXTENDED]</a:t>
            </a:r>
          </a:p>
          <a:p>
            <a:r>
              <a:rPr sz="1100">
                <a:latin typeface="Calibri"/>
              </a:rPr>
              <a:t>Ask supervisors: "Did your version of these questions get to the same place?" Then ask builders: "If your supervisor asked you these four, which one would you have the weakest answer to?"</a:t>
            </a:r>
          </a:p>
          <a:p>
            <a:r>
              <a:rPr sz="1100">
                <a:latin typeface="Calibri"/>
              </a:rPr>
              <a:t/>
            </a:r>
          </a:p>
          <a:p>
            <a:r>
              <a:rPr sz="1100">
                <a:latin typeface="Calibri"/>
              </a:rPr>
              <a:t>[TRANSITION]</a:t>
            </a:r>
          </a:p>
          <a:p>
            <a:r>
              <a:rPr sz="1100">
                <a:latin typeface="Calibri"/>
              </a:rPr>
              <a:t>"Different shape of work — Scenario B."</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Same drill as Scenario A. Read it, 30 seconds of silence, take one answer, advance.</a:t>
            </a:r>
          </a:p>
          <a:p>
            <a:r>
              <a:rPr sz="1100">
                <a:latin typeface="Calibri"/>
              </a:rPr>
              <a:t>Note that this scenario is harder — the time savings are seductive, and the failure modes are subtle. Hold the room from rushing to "approved."</a:t>
            </a:r>
          </a:p>
          <a:p>
            <a:r>
              <a:rPr sz="1100">
                <a:latin typeface="Calibri"/>
              </a:rPr>
              <a:t/>
            </a:r>
          </a:p>
          <a:p>
            <a:r>
              <a:rPr sz="1100">
                <a:latin typeface="Calibri"/>
              </a:rPr>
              <a:t>[JOINT SESSION — EXTENDED]</a:t>
            </a:r>
          </a:p>
          <a:p>
            <a:r>
              <a:rPr sz="1100">
                <a:latin typeface="Calibri"/>
              </a:rPr>
              <a:t>Paired discussion, three minutes. Builders should respond honestly — most have built something like this and most have not done all the QA. Use this as the teaching moment.</a:t>
            </a:r>
          </a:p>
          <a:p>
            <a:r>
              <a:rPr sz="1100">
                <a:latin typeface="Calibri"/>
              </a:rPr>
              <a:t/>
            </a:r>
          </a:p>
          <a:p>
            <a:r>
              <a:rPr sz="1100">
                <a:latin typeface="Calibri"/>
              </a:rPr>
              <a:t>[TRANSITION]</a:t>
            </a:r>
          </a:p>
          <a:p>
            <a:r>
              <a:rPr sz="1100">
                <a:latin typeface="Calibri"/>
              </a:rPr>
              <a:t>"Here's the strong-supervisor playbook for an automation tool."</a:t>
            </a:r>
          </a:p>
        </p:txBody>
      </p:sp>
      <p:sp>
        <p:nvSpPr>
          <p:cNvPr id="4" name="Slide Number Placeholder 3"/>
          <p:cNvSpPr>
            <a:spLocks noGrp="1"/>
          </p:cNvSpPr>
          <p:nvPr>
            <p:ph type="sldNum" idx="5" sz="quarter"/>
          </p:nvPr>
        </p:nvSpPr>
        <p:spPr/>
      </p:sp>
    </p:spTree>
  </p:cSld>
  <p:clrMapOvr>
    <a:masterClrMapping/>
  </p:clrMapOvr>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Walk the four. Then land the trap: "When the time savings look obviously good, that's exactly when supervisors skip the verification questions. Don't."</a:t>
            </a:r>
          </a:p>
          <a:p>
            <a:r>
              <a:rPr sz="1100">
                <a:latin typeface="Calibri"/>
              </a:rPr>
              <a:t/>
            </a:r>
          </a:p>
          <a:p>
            <a:r>
              <a:rPr sz="1100">
                <a:latin typeface="Calibri"/>
              </a:rPr>
              <a:t>[JOINT SESSION — EXTENDED]</a:t>
            </a:r>
          </a:p>
          <a:p>
            <a:r>
              <a:rPr sz="1100">
                <a:latin typeface="Calibri"/>
              </a:rPr>
              <a:t>Optional builder follow-up: "Of the builders here, who has actually run their own tool through the SOP peer + security review?" The honest hand count tells you where your gap is.</a:t>
            </a:r>
          </a:p>
          <a:p>
            <a:r>
              <a:rPr sz="1100">
                <a:latin typeface="Calibri"/>
              </a:rPr>
              <a:t/>
            </a:r>
          </a:p>
          <a:p>
            <a:r>
              <a:rPr sz="1100">
                <a:latin typeface="Calibri"/>
              </a:rPr>
              <a:t>[TRANSITION]</a:t>
            </a:r>
          </a:p>
          <a:p>
            <a:r>
              <a:rPr sz="1100">
                <a:latin typeface="Calibri"/>
              </a:rPr>
              <a:t>"Two scenarios in your pocket. Now — the long-term risk that supervisors are uniquely positioned to prevent. Module 4."</a:t>
            </a:r>
          </a:p>
        </p:txBody>
      </p:sp>
      <p:sp>
        <p:nvSpPr>
          <p:cNvPr id="4" name="Slide Number Placeholder 3"/>
          <p:cNvSpPr>
            <a:spLocks noGrp="1"/>
          </p:cNvSpPr>
          <p:nvPr>
            <p:ph type="sldNum" idx="5" sz="quarter"/>
          </p:nvPr>
        </p:nvSpPr>
        <p:spPr/>
      </p:sp>
    </p:spTree>
  </p:cSld>
  <p:clrMapOvr>
    <a:masterClrMapping/>
  </p:clrMapOvr>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Mark a tonal shift: "We've talked about today. This block is about five years from now. It's the strategic risk only supervisors can prevent, because nobody else is positioned to see it."</a:t>
            </a:r>
          </a:p>
          <a:p>
            <a:r>
              <a:rPr sz="1100">
                <a:latin typeface="Calibri"/>
              </a:rPr>
              <a:t/>
            </a:r>
          </a:p>
          <a:p>
            <a:r>
              <a:rPr sz="1100">
                <a:latin typeface="Calibri"/>
              </a:rPr>
              <a:t>[JOINT SESSION — EXTENDED]</a:t>
            </a:r>
          </a:p>
          <a:p>
            <a:r>
              <a:rPr sz="1100">
                <a:latin typeface="Calibri"/>
              </a:rPr>
              <a:t>"Supervisors — this module is for you. Builders — listen for what your career path looks like if your supervisors get this wrong."</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"Up to this week, the EDD program has been about helping Marines build with AI. This week is about you — the people who decide whether they're allowed to. Different audience, different objective."</a:t>
            </a:r>
          </a:p>
          <a:p>
            <a:r>
              <a:rPr sz="1100">
                <a:latin typeface="Calibri"/>
              </a:rPr>
              <a:t>Be direct: nobody is asking supervisors to write Python or stand up a Power App. The ask is to recognize good AI-assisted work when it lands on your desk and to set the conditions where good work can land on your desk in the first place.</a:t>
            </a:r>
          </a:p>
          <a:p>
            <a:r>
              <a:rPr sz="1100">
                <a:latin typeface="Calibri"/>
              </a:rPr>
              <a:t/>
            </a:r>
          </a:p>
          <a:p>
            <a:r>
              <a:rPr sz="1100">
                <a:latin typeface="Calibri"/>
              </a:rPr>
              <a:t>[JOINT SESSION — EXTENDED]</a:t>
            </a:r>
          </a:p>
          <a:p>
            <a:r>
              <a:rPr sz="1100">
                <a:latin typeface="Calibri"/>
              </a:rPr>
              <a:t>If builders are present: "Builders, today the spotlight is on your supervisors. You're here as observers and as coaches — by the end, your supervisors will know what to ask you, and you'll know what they'll be looking for."</a:t>
            </a:r>
          </a:p>
          <a:p>
            <a:r>
              <a:rPr sz="1100">
                <a:latin typeface="Calibri"/>
              </a:rPr>
              <a:t>Pause and check the room. Ask one supervisor: "What's been your experience with AI in your section so far — anyone using it that you know of?" Listen. This sets up Module 2.</a:t>
            </a:r>
          </a:p>
          <a:p>
            <a:r>
              <a:rPr sz="1100">
                <a:latin typeface="Calibri"/>
              </a:rPr>
              <a:t/>
            </a:r>
          </a:p>
          <a:p>
            <a:r>
              <a:rPr sz="1100">
                <a:latin typeface="Calibri"/>
              </a:rPr>
              <a:t>[TRANSITION]</a:t>
            </a:r>
          </a:p>
          <a:p>
            <a:r>
              <a:rPr sz="1100">
                <a:latin typeface="Calibri"/>
              </a:rPr>
              <a:t>"Because we know your time is limited, this same deck supports two delivery modes. Let me show you the choice."</a:t>
            </a:r>
          </a:p>
        </p:txBody>
      </p:sp>
      <p:sp>
        <p:nvSpPr>
          <p:cNvPr id="4" name="Slide Number Placeholder 3"/>
          <p:cNvSpPr>
            <a:spLocks noGrp="1"/>
          </p:cNvSpPr>
          <p:nvPr>
            <p:ph type="sldNum" idx="5" sz="quarter"/>
          </p:nvPr>
        </p:nvSpPr>
        <p:spPr/>
      </p:sp>
    </p:spTree>
  </p:cSld>
  <p:clrMapOvr>
    <a:masterClrMapping/>
  </p:clrMapOvr>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Slow down. Read the Mollick quote with weight, then walk the three numbers right to left.</a:t>
            </a:r>
          </a:p>
          <a:p>
            <a:r>
              <a:rPr sz="1100">
                <a:latin typeface="Calibri"/>
              </a:rPr>
              <a:t>"Entry-level postings in AI-exposed jobs are down 35%. Employment among 22- to 25-year-olds in those fields is down 13%. The civilian world is producing a generation of architects who never laid a brick — people who can operate AI but cannot operate without it. The military cannot afford that. We will be operating without it sometimes."</a:t>
            </a:r>
          </a:p>
          <a:p>
            <a:r>
              <a:rPr sz="1100">
                <a:latin typeface="Calibri"/>
              </a:rPr>
              <a:t/>
            </a:r>
          </a:p>
          <a:p>
            <a:r>
              <a:rPr sz="1100">
                <a:latin typeface="Calibri"/>
              </a:rPr>
              <a:t>[JOINT SESSION — EXTENDED]</a:t>
            </a:r>
          </a:p>
          <a:p>
            <a:r>
              <a:rPr sz="1100">
                <a:latin typeface="Calibri"/>
              </a:rPr>
              <a:t>Ask the room: "Think about the most formative task of your first three years. The one where you learned judgment, not just procedure. Now imagine AI had done it for you. What didn't you learn?" Take 2–3 answers.</a:t>
            </a:r>
          </a:p>
          <a:p>
            <a:r>
              <a:rPr sz="1100">
                <a:latin typeface="Calibri"/>
              </a:rPr>
              <a:t/>
            </a:r>
          </a:p>
          <a:p>
            <a:r>
              <a:rPr sz="1100">
                <a:latin typeface="Calibri"/>
              </a:rPr>
              <a:t>[TRANSITION]</a:t>
            </a:r>
          </a:p>
          <a:p>
            <a:r>
              <a:rPr sz="1100">
                <a:latin typeface="Calibri"/>
              </a:rPr>
              <a:t>"So what does a supervisor actually do about it? Three checks."</a:t>
            </a:r>
          </a:p>
        </p:txBody>
      </p:sp>
      <p:sp>
        <p:nvSpPr>
          <p:cNvPr id="4" name="Slide Number Placeholder 3"/>
          <p:cNvSpPr>
            <a:spLocks noGrp="1"/>
          </p:cNvSpPr>
          <p:nvPr>
            <p:ph type="sldNum" idx="5" sz="quarter"/>
          </p:nvPr>
        </p:nvSpPr>
        <p:spPr/>
      </p:sp>
    </p:spTree>
  </p:cSld>
  <p:clrMapOvr>
    <a:masterClrMapping/>
  </p:clrMapOvr>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Walk the three. Anchor each: explain-without-AI, periodic-without-AI, AI-as-teaching-tool.</a:t>
            </a:r>
          </a:p>
          <a:p>
            <a:r>
              <a:rPr sz="1100">
                <a:latin typeface="Calibri"/>
              </a:rPr>
              <a:t>Land the goal sentence: "Augmented, not dependent. That's your sign-off line on every junior Marine's development plan."</a:t>
            </a:r>
          </a:p>
          <a:p>
            <a:r>
              <a:rPr sz="1100">
                <a:latin typeface="Calibri"/>
              </a:rPr>
              <a:t/>
            </a:r>
          </a:p>
          <a:p>
            <a:r>
              <a:rPr sz="1100">
                <a:latin typeface="Calibri"/>
              </a:rPr>
              <a:t>[JOINT SESSION — EXTENDED]</a:t>
            </a:r>
          </a:p>
          <a:p>
            <a:r>
              <a:rPr sz="1100">
                <a:latin typeface="Calibri"/>
              </a:rPr>
              <a:t>Ask supervisors: "Which of these three are you already doing — and which are you going to add?" Get specific commitments aloud where possible.</a:t>
            </a:r>
          </a:p>
          <a:p>
            <a:r>
              <a:rPr sz="1100">
                <a:latin typeface="Calibri"/>
              </a:rPr>
              <a:t/>
            </a:r>
          </a:p>
          <a:p>
            <a:r>
              <a:rPr sz="1100">
                <a:latin typeface="Calibri"/>
              </a:rPr>
              <a:t>[TRANSITION]</a:t>
            </a:r>
          </a:p>
          <a:p>
            <a:r>
              <a:rPr sz="1100">
                <a:latin typeface="Calibri"/>
              </a:rPr>
              <a:t>"One more apprentice-problem reminder before we get to the wrap."</a:t>
            </a:r>
          </a:p>
        </p:txBody>
      </p:sp>
      <p:sp>
        <p:nvSpPr>
          <p:cNvPr id="4" name="Slide Number Placeholder 3"/>
          <p:cNvSpPr>
            <a:spLocks noGrp="1"/>
          </p:cNvSpPr>
          <p:nvPr>
            <p:ph type="sldNum" idx="5" sz="quarter"/>
          </p:nvPr>
        </p:nvSpPr>
        <p:spPr/>
      </p:sp>
    </p:spTree>
  </p:cSld>
  <p:clrMapOvr>
    <a:masterClrMapping/>
  </p:clrMapOvr>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If you're tight on time, walk the scenario quickly and skip the cols. The point is to plant the pattern: developmental tasks deserve a different default than routine tasks.</a:t>
            </a:r>
          </a:p>
          <a:p>
            <a:r>
              <a:rPr sz="1100">
                <a:latin typeface="Calibri"/>
              </a:rPr>
              <a:t/>
            </a:r>
          </a:p>
          <a:p>
            <a:r>
              <a:rPr sz="1100">
                <a:latin typeface="Calibri"/>
              </a:rPr>
              <a:t>[JOINT SESSION — EXTENDED]</a:t>
            </a:r>
          </a:p>
          <a:p>
            <a:r>
              <a:rPr sz="1100">
                <a:latin typeface="Calibri"/>
              </a:rPr>
              <a:t>Run as full-room discussion, 5–7 minutes. Ask: "What would you have done differently as either the NCO or the supervisor?" Capture answers visibly. End with: "Counseling statements are a developmental task. Name another developmental task in your section that AI is currently doing instead of being a teaching tool."</a:t>
            </a:r>
          </a:p>
          <a:p>
            <a:r>
              <a:rPr sz="1100">
                <a:latin typeface="Calibri"/>
              </a:rPr>
              <a:t/>
            </a:r>
          </a:p>
          <a:p>
            <a:r>
              <a:rPr sz="1100">
                <a:latin typeface="Calibri"/>
              </a:rPr>
              <a:t>[TRANSITION]</a:t>
            </a:r>
          </a:p>
          <a:p>
            <a:r>
              <a:rPr sz="1100">
                <a:latin typeface="Calibri"/>
              </a:rPr>
              <a:t>"Last block — the reference card you'll actually carry."</a:t>
            </a:r>
          </a:p>
        </p:txBody>
      </p:sp>
      <p:sp>
        <p:nvSpPr>
          <p:cNvPr id="4" name="Slide Number Placeholder 3"/>
          <p:cNvSpPr>
            <a:spLocks noGrp="1"/>
          </p:cNvSpPr>
          <p:nvPr>
            <p:ph type="sldNum" idx="5" sz="quarter"/>
          </p:nvPr>
        </p:nvSpPr>
        <p:spPr/>
      </p:sp>
    </p:spTree>
  </p:cSld>
  <p:clrMapOvr>
    <a:masterClrMapping/>
  </p:clrMapOvr>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"Five minutes left. We're going to give you a screenshot-able reference card, name the tools your Marines should be using, point at two short briefs you can hand your CO, preview Week 6, and close with the one specific ask."</a:t>
            </a:r>
          </a:p>
          <a:p>
            <a:r>
              <a:rPr sz="1100">
                <a:latin typeface="Calibri"/>
              </a:rPr>
              <a:t/>
            </a:r>
          </a:p>
          <a:p>
            <a:r>
              <a:rPr sz="1100">
                <a:latin typeface="Calibri"/>
              </a:rPr>
              <a:t>[JOINT SESSION — EXTENDED]</a:t>
            </a:r>
          </a:p>
          <a:p>
            <a:r>
              <a:rPr sz="1100">
                <a:latin typeface="Calibri"/>
              </a:rPr>
              <a:t>If running long, the apprentice exercise can extend; this module is mostly reference and can be condensed if needed.</a:t>
            </a:r>
          </a:p>
        </p:txBody>
      </p:sp>
      <p:sp>
        <p:nvSpPr>
          <p:cNvPr id="4" name="Slide Number Placeholder 3"/>
          <p:cNvSpPr>
            <a:spLocks noGrp="1"/>
          </p:cNvSpPr>
          <p:nvPr>
            <p:ph type="sldNum" idx="5" sz="quarter"/>
          </p:nvPr>
        </p:nvSpPr>
        <p:spPr/>
      </p:sp>
    </p:spTree>
  </p:cSld>
  <p:clrMapOvr>
    <a:masterClrMapping/>
  </p:clrMapOvr>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Tell the room directly: "Take a phone picture of this slide right now. This is the card. Three to ask, three healthy signs, three warning signs, one default posture."</a:t>
            </a:r>
          </a:p>
          <a:p>
            <a:r>
              <a:rPr sz="1100">
                <a:latin typeface="Calibri"/>
              </a:rPr>
              <a:t>Don't read all nine. Read the three card headlines and the default posture. The card does the rest.</a:t>
            </a:r>
          </a:p>
          <a:p>
            <a:r>
              <a:rPr sz="1100">
                <a:latin typeface="Calibri"/>
              </a:rPr>
              <a:t/>
            </a:r>
          </a:p>
          <a:p>
            <a:r>
              <a:rPr sz="1100">
                <a:latin typeface="Calibri"/>
              </a:rPr>
              <a:t>[JOINT SESSION — EXTENDED]</a:t>
            </a:r>
          </a:p>
          <a:p>
            <a:r>
              <a:rPr sz="1100">
                <a:latin typeface="Calibri"/>
              </a:rPr>
              <a:t>Have one supervisor read each card out loud. Reinforces ownership without adding lecture time.</a:t>
            </a:r>
          </a:p>
          <a:p>
            <a:r>
              <a:rPr sz="1100">
                <a:latin typeface="Calibri"/>
              </a:rPr>
              <a:t/>
            </a:r>
          </a:p>
          <a:p>
            <a:r>
              <a:rPr sz="1100">
                <a:latin typeface="Calibri"/>
              </a:rPr>
              <a:t>[TRANSITION]</a:t>
            </a:r>
          </a:p>
          <a:p>
            <a:r>
              <a:rPr sz="1100">
                <a:latin typeface="Calibri"/>
              </a:rPr>
              <a:t>"Quick note on what tools your Marines should actually be using."</a:t>
            </a:r>
          </a:p>
        </p:txBody>
      </p:sp>
      <p:sp>
        <p:nvSpPr>
          <p:cNvPr id="4" name="Slide Number Placeholder 3"/>
          <p:cNvSpPr>
            <a:spLocks noGrp="1"/>
          </p:cNvSpPr>
          <p:nvPr>
            <p:ph type="sldNum" idx="5" sz="quarter"/>
          </p:nvPr>
        </p:nvSpPr>
        <p:spPr/>
      </p:sp>
    </p:spTree>
  </p:cSld>
  <p:clrMapOvr>
    <a:masterClrMapping/>
  </p:clrMapOvr>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Fast walk: "Default is GenAI.mil — IL5, CUI, MARADMIN-designated. CamoGPT for Army-shared capabilities including SIPR/IL6. ChatGPT and Gemini via the public sites for unclassified only. PII gets anonymized everywhere unless a PIA says otherwise."</a:t>
            </a:r>
          </a:p>
          <a:p>
            <a:r>
              <a:rPr sz="1100">
                <a:latin typeface="Calibri"/>
              </a:rPr>
              <a:t>If a supervisor asks about a specific tool not on the slide, point at the EDD Approved Tools page.</a:t>
            </a:r>
          </a:p>
          <a:p>
            <a:r>
              <a:rPr sz="1100">
                <a:latin typeface="Calibri"/>
              </a:rPr>
              <a:t/>
            </a:r>
          </a:p>
          <a:p>
            <a:r>
              <a:rPr sz="1100">
                <a:latin typeface="Calibri"/>
              </a:rPr>
              <a:t>[JOINT SESSION — EXTENDED]</a:t>
            </a:r>
          </a:p>
          <a:p>
            <a:r>
              <a:rPr sz="1100">
                <a:latin typeface="Calibri"/>
              </a:rPr>
              <a:t>Ask builders: "Which platform are you on most days, and what made you pick it?" Quick room calibration.</a:t>
            </a:r>
          </a:p>
          <a:p>
            <a:r>
              <a:rPr sz="1100">
                <a:latin typeface="Calibri"/>
              </a:rPr>
              <a:t/>
            </a:r>
          </a:p>
          <a:p>
            <a:r>
              <a:rPr sz="1100">
                <a:latin typeface="Calibri"/>
              </a:rPr>
              <a:t>[TRANSITION]</a:t>
            </a:r>
          </a:p>
          <a:p>
            <a:r>
              <a:rPr sz="1100">
                <a:latin typeface="Calibri"/>
              </a:rPr>
              <a:t>"Two short documents to hand your CO if you need air cover."</a:t>
            </a:r>
          </a:p>
        </p:txBody>
      </p:sp>
      <p:sp>
        <p:nvSpPr>
          <p:cNvPr id="4" name="Slide Number Placeholder 3"/>
          <p:cNvSpPr>
            <a:spLocks noGrp="1"/>
          </p:cNvSpPr>
          <p:nvPr>
            <p:ph type="sldNum" idx="5" sz="quarter"/>
          </p:nvPr>
        </p:nvSpPr>
        <p:spPr/>
      </p:sp>
    </p:spTree>
  </p:cSld>
  <p:clrMapOvr>
    <a:masterClrMapping/>
  </p:clrMapOvr>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"Two PDFs in the EDD repo. Executive Brief is your air-cover document with senior leadership. RAI Compliance Brief is your air-cover document with your judge advocate or compliance officer. Both are short. Both are designed to be read once and forwarded."</a:t>
            </a:r>
          </a:p>
          <a:p>
            <a:r>
              <a:rPr sz="1100">
                <a:latin typeface="Calibri"/>
              </a:rPr>
              <a:t/>
            </a:r>
          </a:p>
          <a:p>
            <a:r>
              <a:rPr sz="1100">
                <a:latin typeface="Calibri"/>
              </a:rPr>
              <a:t>[JOINT SESSION — EXTENDED]</a:t>
            </a:r>
          </a:p>
          <a:p>
            <a:r>
              <a:rPr sz="1100">
                <a:latin typeface="Calibri"/>
              </a:rPr>
              <a:t>If running joint, ask: "Who in this room has already had the AI conversation with leadership? What worked, what didn't?" 60 seconds, then advance.</a:t>
            </a:r>
          </a:p>
          <a:p>
            <a:r>
              <a:rPr sz="1100">
                <a:latin typeface="Calibri"/>
              </a:rPr>
              <a:t/>
            </a:r>
          </a:p>
          <a:p>
            <a:r>
              <a:rPr sz="1100">
                <a:latin typeface="Calibri"/>
              </a:rPr>
              <a:t>[TRANSITION]</a:t>
            </a:r>
          </a:p>
          <a:p>
            <a:r>
              <a:rPr sz="1100">
                <a:latin typeface="Calibri"/>
              </a:rPr>
              <a:t>"Brief look at next week so you know what your builders are heading into."</a:t>
            </a:r>
          </a:p>
        </p:txBody>
      </p:sp>
      <p:sp>
        <p:nvSpPr>
          <p:cNvPr id="4" name="Slide Number Placeholder 3"/>
          <p:cNvSpPr>
            <a:spLocks noGrp="1"/>
          </p:cNvSpPr>
          <p:nvPr>
            <p:ph type="sldNum" idx="5" sz="quarter"/>
          </p:nvPr>
        </p:nvSpPr>
        <p:spPr/>
      </p:sp>
    </p:spTree>
  </p:cSld>
  <p:clrMapOvr>
    <a:masterClrMapping/>
  </p:clrMapOvr>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Quick. "Week 6 is the full-stack capstone. Most of your section won't take it. The ones who do will already have a deployed tool and a clear use case the Power Platform can't handle."</a:t>
            </a:r>
          </a:p>
          <a:p>
            <a:r>
              <a:rPr sz="1100">
                <a:latin typeface="Calibri"/>
              </a:rPr>
              <a:t>Don't oversell it — supervisors don't need to evaluate Go/React/Docker. They need to evaluate whether a Marine has earned the seat: deployed tool first, fancy stack second.</a:t>
            </a:r>
          </a:p>
          <a:p>
            <a:r>
              <a:rPr sz="1100">
                <a:latin typeface="Calibri"/>
              </a:rPr>
              <a:t/>
            </a:r>
          </a:p>
          <a:p>
            <a:r>
              <a:rPr sz="1100">
                <a:latin typeface="Calibri"/>
              </a:rPr>
              <a:t>[JOINT SESSION — EXTENDED]</a:t>
            </a:r>
          </a:p>
          <a:p>
            <a:r>
              <a:rPr sz="1100">
                <a:latin typeface="Calibri"/>
              </a:rPr>
              <a:t>Ask any builders present: "Anyone planning on Course 6? What's the problem you can't solve in Power Platform?" Calibrates the room on what "earned the seat" actually looks like.</a:t>
            </a:r>
          </a:p>
          <a:p>
            <a:r>
              <a:rPr sz="1100">
                <a:latin typeface="Calibri"/>
              </a:rPr>
              <a:t/>
            </a:r>
          </a:p>
          <a:p>
            <a:r>
              <a:rPr sz="1100">
                <a:latin typeface="Calibri"/>
              </a:rPr>
              <a:t>[TRANSITION]</a:t>
            </a:r>
          </a:p>
          <a:p>
            <a:r>
              <a:rPr sz="1100">
                <a:latin typeface="Calibri"/>
              </a:rPr>
              <a:t>"Last slide. The commitment."</a:t>
            </a:r>
          </a:p>
        </p:txBody>
      </p:sp>
      <p:sp>
        <p:nvSpPr>
          <p:cNvPr id="4" name="Slide Number Placeholder 3"/>
          <p:cNvSpPr>
            <a:spLocks noGrp="1"/>
          </p:cNvSpPr>
          <p:nvPr>
            <p:ph type="sldNum" idx="5" sz="quarter"/>
          </p:nvPr>
        </p:nvSpPr>
        <p:spPr/>
      </p:sp>
    </p:spTree>
  </p:cSld>
  <p:clrMapOvr>
    <a:masterClrMapping/>
  </p:clrMapOvr>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End on time. Don't add slides. Read the headline aloud, then the ask, then thank them and stop.</a:t>
            </a:r>
          </a:p>
          <a:p>
            <a:r>
              <a:rPr sz="1100">
                <a:latin typeface="Calibri"/>
              </a:rPr>
              <a:t>"Within the next week, ask one person in your section what they'd build if they had permission. That's the only homework. If you do that one thing, this 30 minutes was worth your time."</a:t>
            </a:r>
          </a:p>
          <a:p>
            <a:r>
              <a:rPr sz="1100">
                <a:latin typeface="Calibri"/>
              </a:rPr>
              <a:t>Hold a beat. Don't rush off. Let the ask sit.</a:t>
            </a:r>
          </a:p>
          <a:p>
            <a:r>
              <a:rPr sz="1100">
                <a:latin typeface="Calibri"/>
              </a:rPr>
              <a:t/>
            </a:r>
          </a:p>
          <a:p>
            <a:r>
              <a:rPr sz="1100">
                <a:latin typeface="Calibri"/>
              </a:rPr>
              <a:t>[JOINT SESSION — EXTENDED]</a:t>
            </a:r>
          </a:p>
          <a:p>
            <a:r>
              <a:rPr sz="1100">
                <a:latin typeface="Calibri"/>
              </a:rPr>
              <a:t>Build a closing accountability moment: "Supervisors — say out loud who you're going to ask, and by when. Two sentences each. Builders — your job is to remember who said your name." Quick round, then close.</a:t>
            </a:r>
          </a:p>
          <a:p>
            <a:r>
              <a:rPr sz="1100">
                <a:latin typeface="Calibri"/>
              </a:rPr>
              <a:t>Final sentence: "EDD provides the structure. You provide the permission. Go give it."</a:t>
            </a:r>
          </a:p>
          <a:p>
            <a:r>
              <a:rPr sz="1100">
                <a:latin typeface="Calibri"/>
              </a:rPr>
              <a:t/>
            </a:r>
          </a:p>
          <a:p>
            <a:r>
              <a:rPr sz="1100">
                <a:latin typeface="Calibri"/>
              </a:rPr>
              <a:t>[AFTER CLASS]</a:t>
            </a:r>
          </a:p>
          <a:p>
            <a:r>
              <a:rPr sz="1100">
                <a:latin typeface="Calibri"/>
              </a:rPr>
              <a:t>Send the Executive Brief link to anyone who asked. Note any supervisors who pushed back — they're follow-up coffees, not adversaries. Log attendance.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"We're running the 30-minute version today. I'll narrate, you absorb, we close on time. There are two scenarios and a quick-reference card you can screenshot."</a:t>
            </a:r>
          </a:p>
          <a:p>
            <a:r>
              <a:rPr sz="1100">
                <a:latin typeface="Calibri"/>
              </a:rPr>
              <a:t/>
            </a:r>
          </a:p>
          <a:p>
            <a:r>
              <a:rPr sz="1100">
                <a:latin typeface="Calibri"/>
              </a:rPr>
              <a:t>[JOINT SESSION — EXTENDED]</a:t>
            </a:r>
          </a:p>
          <a:p>
            <a:r>
              <a:rPr sz="1100">
                <a:latin typeface="Calibri"/>
              </a:rPr>
              <a:t>"We're running the joint version. Same slides, but at three points I'm going to stop and ask you to talk to the supervisor or builder next to you for 3–5 minutes, then we'll surface what you heard."</a:t>
            </a:r>
          </a:p>
          <a:p>
            <a:r>
              <a:rPr sz="1100">
                <a:latin typeface="Calibri"/>
              </a:rPr>
              <a:t>Set expectations on participation. "If you're a supervisor, your job is to ask; if you're a builder, your job is to answer like you'd answer your boss."</a:t>
            </a:r>
          </a:p>
          <a:p>
            <a:r>
              <a:rPr sz="1100">
                <a:latin typeface="Calibri"/>
              </a:rPr>
              <a:t>Facilitator: the published joint-session agenda — extended timing, Exercise C, room setup, optional live tool review and "Yes" criteria workshop — lives on the Course 5 page at courses/supervisor.html#joint-session-agenda . Open it in a tab before the session.</a:t>
            </a:r>
          </a:p>
          <a:p>
            <a:r>
              <a:rPr sz="1100">
                <a:latin typeface="Calibri"/>
              </a:rPr>
              <a:t/>
            </a:r>
          </a:p>
          <a:p>
            <a:r>
              <a:rPr sz="1100">
                <a:latin typeface="Calibri"/>
              </a:rPr>
              <a:t>[TRANSITION]</a:t>
            </a:r>
          </a:p>
          <a:p>
            <a:r>
              <a:rPr sz="1100">
                <a:latin typeface="Calibri"/>
              </a:rPr>
              <a:t>"Here's the route."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Walk the row quickly: "Five modules. Three are short briefing blocks. Two — Module 3 and Module 4 — have decision exercises so you leave with practiced reps, not just talking points."</a:t>
            </a:r>
          </a:p>
          <a:p>
            <a:r>
              <a:rPr sz="1100">
                <a:latin typeface="Calibri"/>
              </a:rPr>
              <a:t>Do NOT read every cell aloud. Land the tempo: "Five short blocks, two with hands-on judgment work."</a:t>
            </a:r>
          </a:p>
          <a:p>
            <a:r>
              <a:rPr sz="1100">
                <a:latin typeface="Calibri"/>
              </a:rPr>
              <a:t/>
            </a:r>
          </a:p>
          <a:p>
            <a:r>
              <a:rPr sz="1100">
                <a:latin typeface="Calibri"/>
              </a:rPr>
              <a:t>[JOINT SESSION — EXTENDED]</a:t>
            </a:r>
          </a:p>
          <a:p>
            <a:r>
              <a:rPr sz="1100">
                <a:latin typeface="Calibri"/>
              </a:rPr>
              <a:t>Add: "In joint mode, every module ends with floor discussion. Plan on 60–90 minutes total. Builders are paired with their supervisors for the scenario debriefs."</a:t>
            </a:r>
          </a:p>
          <a:p>
            <a:r>
              <a:rPr sz="1100">
                <a:latin typeface="Calibri"/>
              </a:rPr>
              <a:t/>
            </a:r>
          </a:p>
          <a:p>
            <a:r>
              <a:rPr sz="1100">
                <a:latin typeface="Calibri"/>
              </a:rPr>
              <a:t>[TRANSITION]</a:t>
            </a:r>
          </a:p>
          <a:p>
            <a:r>
              <a:rPr sz="1100">
                <a:latin typeface="Calibri"/>
              </a:rPr>
              <a:t>"Before any of that — here's the one sentence you need to leave with if you forget everything else I say."</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Slow down. Let the slide breathe for a beat before you talk.</a:t>
            </a:r>
          </a:p>
          <a:p>
            <a:r>
              <a:rPr sz="1100">
                <a:latin typeface="Calibri"/>
              </a:rPr>
              <a:t>"Mollick's research is explicit: across organizations, workers are already using AI tools. They're not asking permission, and they're not telling management. They're worried about how their organization will react. The permission gap — not the technology — is the largest barrier in your section."</a:t>
            </a:r>
          </a:p>
          <a:p>
            <a:r>
              <a:rPr sz="1100">
                <a:latin typeface="Calibri"/>
              </a:rPr>
              <a:t>Put a fine point on it: "If you do nothing else this week, decide whether your section knows you've said yes."</a:t>
            </a:r>
          </a:p>
          <a:p>
            <a:r>
              <a:rPr sz="1100">
                <a:latin typeface="Calibri"/>
              </a:rPr>
              <a:t/>
            </a:r>
          </a:p>
          <a:p>
            <a:r>
              <a:rPr sz="1100">
                <a:latin typeface="Calibri"/>
              </a:rPr>
              <a:t>[JOINT SESSION — EXTENDED]</a:t>
            </a:r>
          </a:p>
          <a:p>
            <a:r>
              <a:rPr sz="1100">
                <a:latin typeface="Calibri"/>
              </a:rPr>
              <a:t>Pause for honest answers. Ask the supervisors: "Raise your hand if you suspect someone in your section is using AI for official work that you haven't formally approved."</a:t>
            </a:r>
          </a:p>
          <a:p>
            <a:r>
              <a:rPr sz="1100">
                <a:latin typeface="Calibri"/>
              </a:rPr>
              <a:t>Then ask the builders (without singling anyone out): "Raise your hand if you've ever used AI for work and not mentioned it to your supervisor." The hands tell the story.</a:t>
            </a:r>
          </a:p>
          <a:p>
            <a:r>
              <a:rPr sz="1100">
                <a:latin typeface="Calibri"/>
              </a:rPr>
              <a:t/>
            </a:r>
          </a:p>
          <a:p>
            <a:r>
              <a:rPr sz="1100">
                <a:latin typeface="Calibri"/>
              </a:rPr>
              <a:t>[TRANSITION]</a:t>
            </a:r>
          </a:p>
          <a:p>
            <a:r>
              <a:rPr sz="1100">
                <a:latin typeface="Calibri"/>
              </a:rPr>
              <a:t>"Why now? Why this year? Five data points."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Quick beat. "Five minutes on context. The data is unambiguous: AI adoption with leadership support produces measurable results. AI adoption without it fails consistently."</a:t>
            </a:r>
          </a:p>
          <a:p>
            <a:r>
              <a:rPr sz="1100">
                <a:latin typeface="Calibri"/>
              </a:rPr>
              <a:t/>
            </a:r>
          </a:p>
          <a:p>
            <a:r>
              <a:rPr sz="1100">
                <a:latin typeface="Calibri"/>
              </a:rPr>
              <a:t>[JOINT SESSION — EXTENDED]</a:t>
            </a:r>
          </a:p>
          <a:p>
            <a:r>
              <a:rPr sz="1100">
                <a:latin typeface="Calibri"/>
              </a:rPr>
              <a:t>Same intro. Add: "Builders, listen for which of these data points you'll cite the next time someone asks why we're doing this."</a:t>
            </a:r>
          </a:p>
          <a:p>
            <a:r>
              <a:rPr sz="1100">
                <a:latin typeface="Calibri"/>
              </a:rPr>
              <a:t/>
            </a:r>
          </a:p>
          <a:p>
            <a:r>
              <a:rPr sz="1100">
                <a:latin typeface="Calibri"/>
              </a:rPr>
              <a:t>[TRANSITION]</a:t>
            </a:r>
          </a:p>
          <a:p>
            <a:r>
              <a:rPr sz="1100">
                <a:latin typeface="Calibri"/>
              </a:rPr>
              <a:t>Advance to the data wall.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Read these as a row, not as bullets. "Microsoft tracked hundreds of thousands of users — 80% quit within weeks when there was no support. UK government gave 20,000 workers AI with training; they got 25 minutes back per day. DoW called 2026 the Year of Military AI Dominance. Army stood up an AI officer career field. Marine Corps designated the enterprise platform. Five different organizations, one direction of travel."</a:t>
            </a:r>
          </a:p>
          <a:p>
            <a:r>
              <a:rPr sz="1100">
                <a:latin typeface="Calibri"/>
              </a:rPr>
              <a:t>Don't apologize for the urgency. The Marines in this room respond to "this is the directive."</a:t>
            </a:r>
          </a:p>
          <a:p>
            <a:r>
              <a:rPr sz="1100">
                <a:latin typeface="Calibri"/>
              </a:rPr>
              <a:t/>
            </a:r>
          </a:p>
          <a:p>
            <a:r>
              <a:rPr sz="1100">
                <a:latin typeface="Calibri"/>
              </a:rPr>
              <a:t>[JOINT SESSION — EXTENDED]</a:t>
            </a:r>
          </a:p>
          <a:p>
            <a:r>
              <a:rPr sz="1100">
                <a:latin typeface="Calibri"/>
              </a:rPr>
              <a:t>Pause after the data. Ask: "Which of these five is most likely to land with your CO if you have to defend an AI decision next week?" Take 2–3 answers.</a:t>
            </a:r>
          </a:p>
          <a:p>
            <a:r>
              <a:rPr sz="1100">
                <a:latin typeface="Calibri"/>
              </a:rPr>
              <a:t/>
            </a:r>
          </a:p>
          <a:p>
            <a:r>
              <a:rPr sz="1100">
                <a:latin typeface="Calibri"/>
              </a:rPr>
              <a:t>[TRANSITION]</a:t>
            </a:r>
          </a:p>
          <a:p>
            <a:r>
              <a:rPr sz="1100">
                <a:latin typeface="Calibri"/>
              </a:rPr>
              <a:t>"So what does that mean operationally?"</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Short and direct. "AI is a SITREP item. That phrase is the ammunition you carry out of this room. When somebody says 'we're not doing the AI thing yet,' you have a one-line answer: it's a SITREP item."</a:t>
            </a:r>
          </a:p>
          <a:p>
            <a:r>
              <a:rPr sz="1100">
                <a:latin typeface="Calibri"/>
              </a:rPr>
              <a:t/>
            </a:r>
          </a:p>
          <a:p>
            <a:r>
              <a:rPr sz="1100">
                <a:latin typeface="Calibri"/>
              </a:rPr>
              <a:t>[JOINT SESSION — EXTENDED]</a:t>
            </a:r>
          </a:p>
          <a:p>
            <a:r>
              <a:rPr sz="1100">
                <a:latin typeface="Calibri"/>
              </a:rPr>
              <a:t>Optional: "Builders — when your supervisor says 'AI is a SITREP item,' that's the green light. Bring them something to report."</a:t>
            </a:r>
          </a:p>
          <a:p>
            <a:r>
              <a:rPr sz="1100">
                <a:latin typeface="Calibri"/>
              </a:rPr>
              <a:t/>
            </a:r>
          </a:p>
          <a:p>
            <a:r>
              <a:rPr sz="1100">
                <a:latin typeface="Calibri"/>
              </a:rPr>
              <a:t>[TRANSITION]</a:t>
            </a:r>
          </a:p>
          <a:p>
            <a:r>
              <a:rPr sz="1100">
                <a:latin typeface="Calibri"/>
              </a:rPr>
              <a:t>"Now — your role. Module 2 is the shortest of the day, and the most important behavior change."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[BRIEFING — 30 MIN]</a:t>
            </a:r>
          </a:p>
          <a:p>
            <a:r>
              <a:rPr sz="1100">
                <a:latin typeface="Calibri"/>
              </a:rPr>
              <a:t>Frame it: "Five minutes. The behavior change you make starting Monday. We'll do the language of 'yes' first, then the things that quietly kill adoption, then the boundaries you should keep."</a:t>
            </a:r>
          </a:p>
          <a:p>
            <a:r>
              <a:rPr sz="1100">
                <a:latin typeface="Calibri"/>
              </a:rPr>
              <a:t/>
            </a:r>
          </a:p>
          <a:p>
            <a:r>
              <a:rPr sz="1100">
                <a:latin typeface="Calibri"/>
              </a:rPr>
              <a:t>[JOINT SESSION — EXTENDED]</a:t>
            </a:r>
          </a:p>
          <a:p>
            <a:r>
              <a:rPr sz="1100">
                <a:latin typeface="Calibri"/>
              </a:rPr>
              <a:t>Add: "Builders — you're going to hear specific phrases from your supervisor today. Notice which ones you've already heard, and which ones you'd like to hear."</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A1A1A"/>
        </a:solidFill>
        <a:effectLst/>
      </p:bgPr>
    </p:bg>
    <p:spTree>
      <p:nvGrpSpPr>
        <p:cNvPr id="1" name=""/>
        <p:cNvGrpSpPr/>
        <p:nvPr/>
      </p:nvGrpSpPr>
      <p:grpSpPr/>
      <p:sp>
        <p:nvSpPr>
          <p:cNvPr id="2" name="Rectangle 1"/>
          <p:cNvSpPr/>
          <p:nvPr/>
        </p:nvSpPr>
        <p:spPr>
          <a:xfrm>
            <a:off x="5486400" y="0"/>
            <a:ext cx="6705295" cy="6858000"/>
          </a:xfrm>
          <a:prstGeom prst="rect">
            <a:avLst/>
          </a:prstGeom>
          <a:solidFill>
            <a:srgbClr val="2A060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229600" y="0"/>
            <a:ext cx="3962095" cy="6858000"/>
          </a:xfrm>
          <a:prstGeom prst="rect">
            <a:avLst/>
          </a:prstGeom>
          <a:solidFill>
            <a:srgbClr val="5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659575" y="320040"/>
            <a:ext cx="5029200" cy="320040"/>
          </a:xfrm>
          <a:prstGeom prst="rect">
            <a:avLst/>
          </a:prstGeom>
          <a:noFill/>
        </p:spPr>
        <p:txBody>
          <a:bodyPr wrap="square" lIns="0" rIns="0" tIns="0" bIns="0" anchor="t">
            <a:spAutoFit/>
          </a:bodyPr>
          <a:lstStyle/>
          <a:p>
            <a:pPr algn="r"/>
            <a:r>
              <a:rPr sz="1000" b="1">
                <a:solidFill>
                  <a:srgbClr val="F5D130"/>
                </a:solidFill>
                <a:latin typeface="Calibri"/>
              </a:rPr>
              <a:t>Course 5</a:t>
            </a:r>
            <a:r>
              <a:rPr sz="1000">
                <a:solidFill>
                  <a:srgbClr val="CCCCCC"/>
                </a:solidFill>
                <a:latin typeface="Calibri"/>
              </a:rPr>
              <a:t>  ·  Week 5 of 6</a:t>
            </a:r>
          </a:p>
        </p:txBody>
      </p:sp>
      <p:sp>
        <p:nvSpPr>
          <p:cNvPr id="5" name="TextBox 4"/>
          <p:cNvSpPr txBox="1"/>
          <p:nvPr/>
        </p:nvSpPr>
        <p:spPr>
          <a:xfrm>
            <a:off x="502920" y="1463040"/>
            <a:ext cx="10058400" cy="320040"/>
          </a:xfrm>
          <a:prstGeom prst="rect">
            <a:avLst/>
          </a:prstGeom>
          <a:noFill/>
        </p:spPr>
        <p:txBody>
          <a:bodyPr wrap="square" lIns="0" rIns="0" tIns="0" bIns="0" anchor="t">
            <a:spAutoFit/>
          </a:bodyPr>
          <a:lstStyle/>
          <a:p>
            <a:pPr algn="l"/>
            <a:r>
              <a:rPr sz="1200" b="1" i="0">
                <a:solidFill>
                  <a:srgbClr val="F5D130"/>
                </a:solidFill>
                <a:latin typeface="Calibri"/>
              </a:rPr>
              <a:t>EXPERT-DRIVEN DEVELOPMENT · SUPERVISOR ORIENTATION</a:t>
            </a:r>
          </a:p>
        </p:txBody>
      </p:sp>
      <p:sp>
        <p:nvSpPr>
          <p:cNvPr id="6" name="TextBox 5"/>
          <p:cNvSpPr txBox="1"/>
          <p:nvPr/>
        </p:nvSpPr>
        <p:spPr>
          <a:xfrm>
            <a:off x="502920" y="1828800"/>
            <a:ext cx="10515600" cy="2743200"/>
          </a:xfrm>
          <a:prstGeom prst="rect">
            <a:avLst/>
          </a:prstGeom>
          <a:noFill/>
        </p:spPr>
        <p:txBody>
          <a:bodyPr wrap="square" lIns="0" rIns="0" tIns="0" bIns="0" anchor="t">
            <a:spAutoFit/>
          </a:bodyPr>
          <a:lstStyle/>
          <a:p>
            <a:pPr algn="l">
              <a:lnSpc>
                <a:spcPct val="105000"/>
              </a:lnSpc>
            </a:pPr>
            <a:r>
              <a:rPr sz="4400" b="1" i="0">
                <a:solidFill>
                  <a:srgbClr val="FFFFFF"/>
                </a:solidFill>
                <a:latin typeface="Calibri"/>
              </a:rPr>
              <a:t>Your people are waiting for you to say yes.</a:t>
            </a:r>
          </a:p>
        </p:txBody>
      </p:sp>
      <p:sp>
        <p:nvSpPr>
          <p:cNvPr id="7" name="TextBox 6"/>
          <p:cNvSpPr txBox="1"/>
          <p:nvPr/>
        </p:nvSpPr>
        <p:spPr>
          <a:xfrm>
            <a:off x="502920" y="4572000"/>
            <a:ext cx="9601200" cy="1097280"/>
          </a:xfrm>
          <a:prstGeom prst="rect">
            <a:avLst/>
          </a:prstGeom>
          <a:noFill/>
        </p:spPr>
        <p:txBody>
          <a:bodyPr wrap="square" lIns="0" rIns="0" tIns="0" bIns="0" anchor="t">
            <a:spAutoFit/>
          </a:bodyPr>
          <a:lstStyle/>
          <a:p>
            <a:pPr algn="l">
              <a:lnSpc>
                <a:spcPct val="135000"/>
              </a:lnSpc>
            </a:pPr>
            <a:r>
              <a:rPr sz="1800" b="0" i="0">
                <a:solidFill>
                  <a:srgbClr val="DDDDDD"/>
                </a:solidFill>
                <a:latin typeface="Calibri"/>
              </a:rPr>
              <a:t>A leadership briefing on permission culture, evaluating AI-assisted work, and the apprentice problem.</a:t>
            </a:r>
          </a:p>
        </p:txBody>
      </p:sp>
      <p:sp>
        <p:nvSpPr>
          <p:cNvPr id="8" name="Rounded Rectangle 7"/>
          <p:cNvSpPr/>
          <p:nvPr/>
        </p:nvSpPr>
        <p:spPr>
          <a:xfrm>
            <a:off x="502920" y="5760720"/>
            <a:ext cx="1536192" cy="329184"/>
          </a:xfrm>
          <a:prstGeom prst="roundRect">
            <a:avLst>
              <a:gd name="adj" fmla="val 50000"/>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1A1A1A"/>
                </a:solidFill>
                <a:latin typeface="Calibri"/>
              </a:rPr>
              <a:t>WEEK 5</a:t>
            </a:r>
          </a:p>
        </p:txBody>
      </p:sp>
      <p:sp>
        <p:nvSpPr>
          <p:cNvPr id="9" name="Rounded Rectangle 8"/>
          <p:cNvSpPr/>
          <p:nvPr/>
        </p:nvSpPr>
        <p:spPr>
          <a:xfrm>
            <a:off x="2148840" y="5760720"/>
            <a:ext cx="3675887" cy="329184"/>
          </a:xfrm>
          <a:prstGeom prst="roundRect">
            <a:avLst>
              <a:gd name="adj" fmla="val 50000"/>
            </a:avLst>
          </a:prstGeom>
          <a:solidFill>
            <a:srgbClr val="331616"/>
          </a:solidFill>
          <a:ln w="9525">
            <a:solidFill>
              <a:srgbClr val="663333"/>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FFFFFF"/>
                </a:solidFill>
                <a:latin typeface="Calibri"/>
              </a:rPr>
              <a:t>LEADERSHIP BRIEFING</a:t>
            </a:r>
          </a:p>
        </p:txBody>
      </p:sp>
      <p:sp>
        <p:nvSpPr>
          <p:cNvPr id="10" name="Rounded Rectangle 9"/>
          <p:cNvSpPr/>
          <p:nvPr/>
        </p:nvSpPr>
        <p:spPr>
          <a:xfrm>
            <a:off x="5934455" y="5760720"/>
            <a:ext cx="6144768" cy="329184"/>
          </a:xfrm>
          <a:prstGeom prst="roundRect">
            <a:avLst>
              <a:gd name="adj" fmla="val 50000"/>
            </a:avLst>
          </a:prstGeom>
          <a:solidFill>
            <a:srgbClr val="331616"/>
          </a:solidFill>
          <a:ln w="9525">
            <a:solidFill>
              <a:srgbClr val="663333"/>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FFFFFF"/>
                </a:solidFill>
                <a:latin typeface="Calibri"/>
              </a:rPr>
              <a:t>30 MIN · OR EXTENDED JOINT SESSION</a:t>
            </a:r>
          </a:p>
        </p:txBody>
      </p:sp>
      <p:sp>
        <p:nvSpPr>
          <p:cNvPr id="11" name="Rectangle 10"/>
          <p:cNvSpPr/>
          <p:nvPr/>
        </p:nvSpPr>
        <p:spPr>
          <a:xfrm>
            <a:off x="0" y="6693408"/>
            <a:ext cx="12191695" cy="4572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0" y="6739128"/>
            <a:ext cx="12191695" cy="11887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8F7F5"/>
        </a:solidFill>
        <a:effectLst/>
      </p:bgPr>
    </p:bg>
    <p:spTree>
      <p:nvGrpSpPr>
        <p:cNvPr id="1" name=""/>
        <p:cNvGrpSpPr/>
        <p:nvPr/>
      </p:nvGrpSpPr>
      <p:grpSpPr/>
      <p:sp>
        <p:nvSpPr>
          <p:cNvPr id="2" name="Rectangle 1"/>
          <p:cNvSpPr/>
          <p:nvPr/>
        </p:nvSpPr>
        <p:spPr>
          <a:xfrm>
            <a:off x="0" y="0"/>
            <a:ext cx="8534186"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914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02920" y="530352"/>
            <a:ext cx="2596896" cy="310896"/>
          </a:xfrm>
          <a:prstGeom prst="roundRect">
            <a:avLst>
              <a:gd name="adj" fmla="val 50000"/>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4A4A4A"/>
                </a:solidFill>
                <a:latin typeface="Calibri"/>
              </a:rPr>
              <a:t>MODULE 2 · CULTURE</a:t>
            </a:r>
          </a:p>
        </p:txBody>
      </p:sp>
      <p:sp>
        <p:nvSpPr>
          <p:cNvPr id="5" name="TextBox 4"/>
          <p:cNvSpPr txBox="1"/>
          <p:nvPr/>
        </p:nvSpPr>
        <p:spPr>
          <a:xfrm>
            <a:off x="3374136" y="475488"/>
            <a:ext cx="8314639" cy="946912"/>
          </a:xfrm>
          <a:prstGeom prst="rect">
            <a:avLst/>
          </a:prstGeom>
          <a:noFill/>
        </p:spPr>
        <p:txBody>
          <a:bodyPr wrap="square" lIns="0" rIns="0" tIns="0" bIns="0" anchor="t">
            <a:spAutoFit/>
          </a:bodyPr>
          <a:lstStyle/>
          <a:p>
            <a:pPr algn="l"/>
            <a:r>
              <a:rPr sz="2800" b="1" i="0">
                <a:solidFill>
                  <a:srgbClr val="1A1A1A"/>
                </a:solidFill>
                <a:latin typeface="Calibri"/>
              </a:rPr>
              <a:t>The language your section is listening for</a:t>
            </a:r>
          </a:p>
        </p:txBody>
      </p:sp>
      <p:sp>
        <p:nvSpPr>
          <p:cNvPr id="6" name="Rectangle 5"/>
          <p:cNvSpPr/>
          <p:nvPr/>
        </p:nvSpPr>
        <p:spPr>
          <a:xfrm>
            <a:off x="502920" y="1532128"/>
            <a:ext cx="11185855" cy="12700"/>
          </a:xfrm>
          <a:prstGeom prst="rect">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02920" y="1641856"/>
            <a:ext cx="5410047" cy="365760"/>
          </a:xfrm>
          <a:prstGeom prst="rect">
            <a:avLst/>
          </a:prstGeom>
          <a:noFill/>
        </p:spPr>
        <p:txBody>
          <a:bodyPr wrap="square" lIns="0" rIns="0" tIns="0" bIns="0" anchor="t">
            <a:spAutoFit/>
          </a:bodyPr>
          <a:lstStyle/>
          <a:p>
            <a:pPr algn="l"/>
            <a:r>
              <a:rPr sz="1200" b="1" i="0">
                <a:solidFill>
                  <a:srgbClr val="0D652D"/>
                </a:solidFill>
                <a:latin typeface="Calibri"/>
              </a:rPr>
              <a:t>WHAT "YES" SOUNDS LIKE</a:t>
            </a:r>
          </a:p>
        </p:txBody>
      </p:sp>
      <p:sp>
        <p:nvSpPr>
          <p:cNvPr id="8" name="Rectangle 7"/>
          <p:cNvSpPr/>
          <p:nvPr/>
        </p:nvSpPr>
        <p:spPr>
          <a:xfrm>
            <a:off x="502920" y="2007616"/>
            <a:ext cx="5410047" cy="19050"/>
          </a:xfrm>
          <a:prstGeom prst="rect">
            <a:avLst/>
          </a:prstGeom>
          <a:solidFill>
            <a:srgbClr val="34A85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02920" y="2190496"/>
            <a:ext cx="5410047" cy="4164584"/>
          </a:xfrm>
          <a:prstGeom prst="rect">
            <a:avLst/>
          </a:prstGeom>
          <a:noFill/>
        </p:spPr>
        <p:txBody>
          <a:bodyPr wrap="square" lIns="0" rIns="0" tIns="0" bIns="0">
            <a:spAutoFit/>
          </a:bodyPr>
          <a:lstStyle/>
          <a:p>
            <a:pPr algn="l">
              <a:lnSpc>
                <a:spcPct val="130000"/>
              </a:lnSpc>
              <a:spcAft>
                <a:spcPts val="800"/>
              </a:spcAft>
            </a:pPr>
            <a:r>
              <a:rPr sz="1190" b="1">
                <a:solidFill>
                  <a:srgbClr val="CC0000"/>
                </a:solidFill>
                <a:latin typeface="Calibri"/>
              </a:rPr>
              <a:t>■  </a:t>
            </a:r>
            <a:r>
              <a:rPr sz="1400" b="0" i="0">
                <a:solidFill>
                  <a:srgbClr val="1A1A1A"/>
                </a:solidFill>
                <a:latin typeface="Calibri"/>
              </a:rPr>
              <a:t>"Try it. Show me what you build."</a:t>
            </a:r>
          </a:p>
          <a:p>
            <a:pPr algn="l">
              <a:lnSpc>
                <a:spcPct val="130000"/>
              </a:lnSpc>
              <a:spcAft>
                <a:spcPts val="800"/>
              </a:spcAft>
            </a:pPr>
            <a:r>
              <a:rPr sz="1190" b="1">
                <a:solidFill>
                  <a:srgbClr val="CC0000"/>
                </a:solidFill>
                <a:latin typeface="Calibri"/>
              </a:rPr>
              <a:t>■  </a:t>
            </a:r>
            <a:r>
              <a:rPr sz="1400" b="0" i="0">
                <a:solidFill>
                  <a:srgbClr val="1A1A1A"/>
                </a:solidFill>
                <a:latin typeface="Calibri"/>
              </a:rPr>
              <a:t>"I don't need to understand </a:t>
            </a:r>
            <a:r>
              <a:rPr sz="1400" b="0" i="1">
                <a:solidFill>
                  <a:srgbClr val="1A1A1A"/>
                </a:solidFill>
                <a:latin typeface="Calibri"/>
              </a:rPr>
              <a:t>how</a:t>
            </a:r>
            <a:r>
              <a:rPr sz="1400" b="0" i="0">
                <a:solidFill>
                  <a:srgbClr val="1A1A1A"/>
                </a:solidFill>
                <a:latin typeface="Calibri"/>
              </a:rPr>
              <a:t> it works. I need to understand </a:t>
            </a:r>
            <a:r>
              <a:rPr sz="1400" b="0" i="1">
                <a:solidFill>
                  <a:srgbClr val="1A1A1A"/>
                </a:solidFill>
                <a:latin typeface="Calibri"/>
              </a:rPr>
              <a:t>what</a:t>
            </a:r>
            <a:r>
              <a:rPr sz="1400" b="0" i="0">
                <a:solidFill>
                  <a:srgbClr val="1A1A1A"/>
                </a:solidFill>
                <a:latin typeface="Calibri"/>
              </a:rPr>
              <a:t> it does."</a:t>
            </a:r>
          </a:p>
          <a:p>
            <a:pPr algn="l">
              <a:lnSpc>
                <a:spcPct val="130000"/>
              </a:lnSpc>
              <a:spcAft>
                <a:spcPts val="800"/>
              </a:spcAft>
            </a:pPr>
            <a:r>
              <a:rPr sz="1190" b="1">
                <a:solidFill>
                  <a:srgbClr val="CC0000"/>
                </a:solidFill>
                <a:latin typeface="Calibri"/>
              </a:rPr>
              <a:t>■  </a:t>
            </a:r>
            <a:r>
              <a:rPr sz="1400" b="0" i="0">
                <a:solidFill>
                  <a:srgbClr val="1A1A1A"/>
                </a:solidFill>
                <a:latin typeface="Calibri"/>
              </a:rPr>
              <a:t>"If it saves time and meets quality standards, we should do it."</a:t>
            </a:r>
          </a:p>
          <a:p>
            <a:pPr algn="l">
              <a:lnSpc>
                <a:spcPct val="130000"/>
              </a:lnSpc>
              <a:spcAft>
                <a:spcPts val="800"/>
              </a:spcAft>
            </a:pPr>
            <a:r>
              <a:rPr sz="1190" b="1">
                <a:solidFill>
                  <a:srgbClr val="CC0000"/>
                </a:solidFill>
                <a:latin typeface="Calibri"/>
              </a:rPr>
              <a:t>■  </a:t>
            </a:r>
            <a:r>
              <a:rPr sz="1400" b="0" i="0">
                <a:solidFill>
                  <a:srgbClr val="1A1A1A"/>
                </a:solidFill>
                <a:latin typeface="Calibri"/>
              </a:rPr>
              <a:t>Protected time for learning — even 30 minutes a week.</a:t>
            </a:r>
          </a:p>
          <a:p>
            <a:pPr algn="l">
              <a:lnSpc>
                <a:spcPct val="130000"/>
              </a:lnSpc>
              <a:spcAft>
                <a:spcPts val="800"/>
              </a:spcAft>
            </a:pPr>
            <a:r>
              <a:rPr sz="1190" b="1">
                <a:solidFill>
                  <a:srgbClr val="CC0000"/>
                </a:solidFill>
                <a:latin typeface="Calibri"/>
              </a:rPr>
              <a:t>■  </a:t>
            </a:r>
            <a:r>
              <a:rPr sz="1400" b="0" i="0">
                <a:solidFill>
                  <a:srgbClr val="1A1A1A"/>
                </a:solidFill>
                <a:latin typeface="Calibri"/>
              </a:rPr>
              <a:t>Public recognition when somebody builds something useful.</a:t>
            </a:r>
          </a:p>
        </p:txBody>
      </p:sp>
      <p:sp>
        <p:nvSpPr>
          <p:cNvPr id="10" name="TextBox 9"/>
          <p:cNvSpPr txBox="1"/>
          <p:nvPr/>
        </p:nvSpPr>
        <p:spPr>
          <a:xfrm>
            <a:off x="6278727" y="1641856"/>
            <a:ext cx="5410047" cy="365760"/>
          </a:xfrm>
          <a:prstGeom prst="rect">
            <a:avLst/>
          </a:prstGeom>
          <a:noFill/>
        </p:spPr>
        <p:txBody>
          <a:bodyPr wrap="square" lIns="0" rIns="0" tIns="0" bIns="0" anchor="t">
            <a:spAutoFit/>
          </a:bodyPr>
          <a:lstStyle/>
          <a:p>
            <a:pPr algn="l"/>
            <a:r>
              <a:rPr sz="1200" b="1" i="0">
                <a:solidFill>
                  <a:srgbClr val="5C0000"/>
                </a:solidFill>
                <a:latin typeface="Calibri"/>
              </a:rPr>
              <a:t>WHAT KILLS ADOPTION</a:t>
            </a:r>
          </a:p>
        </p:txBody>
      </p:sp>
      <p:sp>
        <p:nvSpPr>
          <p:cNvPr id="11" name="Rectangle 10"/>
          <p:cNvSpPr/>
          <p:nvPr/>
        </p:nvSpPr>
        <p:spPr>
          <a:xfrm>
            <a:off x="6278727" y="2007616"/>
            <a:ext cx="5410047" cy="1905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278727" y="2190496"/>
            <a:ext cx="5410047" cy="4164584"/>
          </a:xfrm>
          <a:prstGeom prst="rect">
            <a:avLst/>
          </a:prstGeom>
          <a:noFill/>
        </p:spPr>
        <p:txBody>
          <a:bodyPr wrap="square" lIns="0" rIns="0" tIns="0" bIns="0">
            <a:spAutoFit/>
          </a:bodyPr>
          <a:lstStyle/>
          <a:p>
            <a:pPr algn="l">
              <a:lnSpc>
                <a:spcPct val="130000"/>
              </a:lnSpc>
              <a:spcAft>
                <a:spcPts val="800"/>
              </a:spcAft>
            </a:pPr>
            <a:r>
              <a:rPr sz="1190" b="1">
                <a:solidFill>
                  <a:srgbClr val="CC0000"/>
                </a:solidFill>
                <a:latin typeface="Calibri"/>
              </a:rPr>
              <a:t>■  </a:t>
            </a:r>
            <a:r>
              <a:rPr sz="1400" b="0" i="0">
                <a:solidFill>
                  <a:srgbClr val="1A1A1A"/>
                </a:solidFill>
                <a:latin typeface="Calibri"/>
              </a:rPr>
              <a:t>"I need to approve every AI interaction."</a:t>
            </a:r>
          </a:p>
          <a:p>
            <a:pPr algn="l">
              <a:lnSpc>
                <a:spcPct val="130000"/>
              </a:lnSpc>
              <a:spcAft>
                <a:spcPts val="800"/>
              </a:spcAft>
            </a:pPr>
            <a:r>
              <a:rPr sz="1190" b="1">
                <a:solidFill>
                  <a:srgbClr val="CC0000"/>
                </a:solidFill>
                <a:latin typeface="Calibri"/>
              </a:rPr>
              <a:t>■  </a:t>
            </a:r>
            <a:r>
              <a:rPr sz="1400" b="0" i="0">
                <a:solidFill>
                  <a:srgbClr val="1A1A1A"/>
                </a:solidFill>
                <a:latin typeface="Calibri"/>
              </a:rPr>
              <a:t>"Don't use AI for anything official."</a:t>
            </a:r>
          </a:p>
          <a:p>
            <a:pPr algn="l">
              <a:lnSpc>
                <a:spcPct val="130000"/>
              </a:lnSpc>
              <a:spcAft>
                <a:spcPts val="800"/>
              </a:spcAft>
            </a:pPr>
            <a:r>
              <a:rPr sz="1190" b="1">
                <a:solidFill>
                  <a:srgbClr val="CC0000"/>
                </a:solidFill>
                <a:latin typeface="Calibri"/>
              </a:rPr>
              <a:t>■  </a:t>
            </a:r>
            <a:r>
              <a:rPr sz="1400" b="0" i="0">
                <a:solidFill>
                  <a:srgbClr val="1A1A1A"/>
                </a:solidFill>
                <a:latin typeface="Calibri"/>
              </a:rPr>
              <a:t>"We'll wait until there's a formal policy."</a:t>
            </a:r>
          </a:p>
          <a:p>
            <a:pPr algn="l">
              <a:lnSpc>
                <a:spcPct val="130000"/>
              </a:lnSpc>
              <a:spcAft>
                <a:spcPts val="800"/>
              </a:spcAft>
            </a:pPr>
            <a:r>
              <a:rPr sz="1190" b="1">
                <a:solidFill>
                  <a:srgbClr val="CC0000"/>
                </a:solidFill>
                <a:latin typeface="Calibri"/>
              </a:rPr>
              <a:t>■  </a:t>
            </a:r>
            <a:r>
              <a:rPr sz="1400" b="0" i="0">
                <a:solidFill>
                  <a:srgbClr val="1A1A1A"/>
                </a:solidFill>
                <a:latin typeface="Calibri"/>
              </a:rPr>
              <a:t>Punishing experimentation failures.</a:t>
            </a:r>
          </a:p>
          <a:p>
            <a:pPr algn="l">
              <a:lnSpc>
                <a:spcPct val="130000"/>
              </a:lnSpc>
              <a:spcAft>
                <a:spcPts val="800"/>
              </a:spcAft>
            </a:pPr>
            <a:r>
              <a:rPr sz="1190" b="1">
                <a:solidFill>
                  <a:srgbClr val="CC0000"/>
                </a:solidFill>
                <a:latin typeface="Calibri"/>
              </a:rPr>
              <a:t>■  </a:t>
            </a:r>
            <a:r>
              <a:rPr sz="1400" b="0" i="0">
                <a:solidFill>
                  <a:srgbClr val="1A1A1A"/>
                </a:solidFill>
                <a:latin typeface="Calibri"/>
              </a:rPr>
              <a:t>Treating AI use as suspicious or lazy.</a:t>
            </a:r>
          </a:p>
        </p:txBody>
      </p:sp>
      <p:sp>
        <p:nvSpPr>
          <p:cNvPr id="13" name="Rectangle 12"/>
          <p:cNvSpPr/>
          <p:nvPr/>
        </p:nvSpPr>
        <p:spPr>
          <a:xfrm>
            <a:off x="502920" y="6483096"/>
            <a:ext cx="54864" cy="16459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30936" y="6446520"/>
            <a:ext cx="7315200" cy="292608"/>
          </a:xfrm>
          <a:prstGeom prst="rect">
            <a:avLst/>
          </a:prstGeom>
          <a:noFill/>
        </p:spPr>
        <p:txBody>
          <a:bodyPr wrap="square" lIns="0" rIns="0" tIns="0" bIns="0" anchor="t">
            <a:spAutoFit/>
          </a:bodyPr>
          <a:lstStyle/>
          <a:p>
            <a:pPr algn="l"/>
            <a:r>
              <a:rPr sz="1000" b="0" i="0">
                <a:solidFill>
                  <a:srgbClr val="6E6E6E"/>
                </a:solidFill>
                <a:latin typeface="Calibri"/>
              </a:rPr>
              <a:t>Module 2 · Permission culture</a:t>
            </a:r>
          </a:p>
        </p:txBody>
      </p:sp>
      <p:sp>
        <p:nvSpPr>
          <p:cNvPr id="15" name="TextBox 14"/>
          <p:cNvSpPr txBox="1"/>
          <p:nvPr/>
        </p:nvSpPr>
        <p:spPr>
          <a:xfrm>
            <a:off x="9859975" y="6446520"/>
            <a:ext cx="1828800" cy="292608"/>
          </a:xfrm>
          <a:prstGeom prst="rect">
            <a:avLst/>
          </a:prstGeom>
          <a:noFill/>
        </p:spPr>
        <p:txBody>
          <a:bodyPr wrap="square" lIns="0" rIns="0" tIns="0" bIns="0" anchor="t">
            <a:spAutoFit/>
          </a:bodyPr>
          <a:lstStyle/>
          <a:p>
            <a:pPr algn="r"/>
            <a:r>
              <a:rPr sz="1000" b="0" i="0">
                <a:solidFill>
                  <a:srgbClr val="6E6E6E"/>
                </a:solidFill>
                <a:latin typeface="Calibri"/>
              </a:rPr>
              <a:t>10 / 28</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8F7F5"/>
        </a:solidFill>
        <a:effectLst/>
      </p:bgPr>
    </p:bg>
    <p:spTree>
      <p:nvGrpSpPr>
        <p:cNvPr id="1" name=""/>
        <p:cNvGrpSpPr/>
        <p:nvPr/>
      </p:nvGrpSpPr>
      <p:grpSpPr/>
      <p:sp>
        <p:nvSpPr>
          <p:cNvPr id="2" name="Rectangle 1"/>
          <p:cNvSpPr/>
          <p:nvPr/>
        </p:nvSpPr>
        <p:spPr>
          <a:xfrm>
            <a:off x="0" y="0"/>
            <a:ext cx="8534186"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914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02920" y="530352"/>
            <a:ext cx="2002536" cy="310896"/>
          </a:xfrm>
          <a:prstGeom prst="roundRect">
            <a:avLst>
              <a:gd name="adj" fmla="val 50000"/>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FFFFFF"/>
                </a:solidFill>
                <a:latin typeface="Calibri"/>
              </a:rPr>
              <a:t>ANTI-PATTERNS</a:t>
            </a:r>
          </a:p>
        </p:txBody>
      </p:sp>
      <p:sp>
        <p:nvSpPr>
          <p:cNvPr id="5" name="TextBox 4"/>
          <p:cNvSpPr txBox="1"/>
          <p:nvPr/>
        </p:nvSpPr>
        <p:spPr>
          <a:xfrm>
            <a:off x="2779776" y="475488"/>
            <a:ext cx="8908999" cy="555752"/>
          </a:xfrm>
          <a:prstGeom prst="rect">
            <a:avLst/>
          </a:prstGeom>
          <a:noFill/>
        </p:spPr>
        <p:txBody>
          <a:bodyPr wrap="square" lIns="0" rIns="0" tIns="0" bIns="0" anchor="ctr">
            <a:spAutoFit/>
          </a:bodyPr>
          <a:lstStyle/>
          <a:p>
            <a:pPr algn="l"/>
            <a:r>
              <a:rPr sz="2800" b="1" i="0">
                <a:solidFill>
                  <a:srgbClr val="1A1A1A"/>
                </a:solidFill>
                <a:latin typeface="Calibri"/>
              </a:rPr>
              <a:t>What supervisors should </a:t>
            </a:r>
            <a:r>
              <a:rPr sz="2800" b="1" i="1">
                <a:solidFill>
                  <a:srgbClr val="1A1A1A"/>
                </a:solidFill>
                <a:latin typeface="Calibri"/>
              </a:rPr>
              <a:t>not</a:t>
            </a:r>
            <a:r>
              <a:rPr sz="2800" b="1" i="0">
                <a:solidFill>
                  <a:srgbClr val="1A1A1A"/>
                </a:solidFill>
                <a:latin typeface="Calibri"/>
              </a:rPr>
              <a:t> do</a:t>
            </a:r>
          </a:p>
        </p:txBody>
      </p:sp>
      <p:sp>
        <p:nvSpPr>
          <p:cNvPr id="6" name="Rectangle 5"/>
          <p:cNvSpPr/>
          <p:nvPr/>
        </p:nvSpPr>
        <p:spPr>
          <a:xfrm>
            <a:off x="502920" y="1140968"/>
            <a:ext cx="11185855" cy="12700"/>
          </a:xfrm>
          <a:prstGeom prst="rect">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02920" y="1433576"/>
            <a:ext cx="11185855" cy="4921504"/>
          </a:xfrm>
          <a:prstGeom prst="rect">
            <a:avLst/>
          </a:prstGeom>
          <a:solidFill>
            <a:srgbClr val="FEF7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02920" y="1433576"/>
            <a:ext cx="91440" cy="4921504"/>
          </a:xfrm>
          <a:prstGeom prst="rect">
            <a:avLst/>
          </a:prstGeom>
          <a:solidFill>
            <a:srgbClr val="F9AB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Oval 8"/>
          <p:cNvSpPr/>
          <p:nvPr/>
        </p:nvSpPr>
        <p:spPr>
          <a:xfrm>
            <a:off x="868680" y="1753616"/>
            <a:ext cx="502920" cy="502920"/>
          </a:xfrm>
          <a:prstGeom prst="ellipse">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800" b="1">
                <a:solidFill>
                  <a:srgbClr val="FFFFFF"/>
                </a:solidFill>
                <a:latin typeface="Calibri"/>
              </a:rPr>
              <a:t>1</a:t>
            </a:r>
          </a:p>
        </p:txBody>
      </p:sp>
      <p:sp>
        <p:nvSpPr>
          <p:cNvPr id="10" name="TextBox 9"/>
          <p:cNvSpPr txBox="1"/>
          <p:nvPr/>
        </p:nvSpPr>
        <p:spPr>
          <a:xfrm>
            <a:off x="1645920" y="1707896"/>
            <a:ext cx="9768535" cy="457200"/>
          </a:xfrm>
          <a:prstGeom prst="rect">
            <a:avLst/>
          </a:prstGeom>
          <a:noFill/>
        </p:spPr>
        <p:txBody>
          <a:bodyPr wrap="square" lIns="0" rIns="0" tIns="0" bIns="0">
            <a:spAutoFit/>
          </a:bodyPr>
          <a:lstStyle/>
          <a:p>
            <a:pPr algn="l">
              <a:lnSpc>
                <a:spcPct val="120000"/>
              </a:lnSpc>
            </a:pPr>
            <a:r>
              <a:rPr sz="1500" b="1" i="0">
                <a:solidFill>
                  <a:srgbClr val="1A1A1A"/>
                </a:solidFill>
                <a:latin typeface="Calibri"/>
              </a:rPr>
              <a:t>Don't ban AI use outright.</a:t>
            </a:r>
          </a:p>
        </p:txBody>
      </p:sp>
      <p:sp>
        <p:nvSpPr>
          <p:cNvPr id="11" name="TextBox 10"/>
          <p:cNvSpPr txBox="1"/>
          <p:nvPr/>
        </p:nvSpPr>
        <p:spPr>
          <a:xfrm>
            <a:off x="1645920" y="2091944"/>
            <a:ext cx="9768535" cy="681736"/>
          </a:xfrm>
          <a:prstGeom prst="rect">
            <a:avLst/>
          </a:prstGeom>
          <a:noFill/>
        </p:spPr>
        <p:txBody>
          <a:bodyPr wrap="square" lIns="0" rIns="0" tIns="0" bIns="0">
            <a:spAutoFit/>
          </a:bodyPr>
          <a:lstStyle/>
          <a:p>
            <a:pPr algn="l">
              <a:lnSpc>
                <a:spcPct val="135000"/>
              </a:lnSpc>
            </a:pPr>
            <a:r>
              <a:rPr sz="1250" b="0" i="0">
                <a:solidFill>
                  <a:srgbClr val="1A1A1A"/>
                </a:solidFill>
                <a:latin typeface="Calibri"/>
              </a:rPr>
              <a:t>Prohibition drives it underground where you can't guide it. You lose visibility and you lose control.</a:t>
            </a:r>
          </a:p>
        </p:txBody>
      </p:sp>
      <p:sp>
        <p:nvSpPr>
          <p:cNvPr id="12" name="Oval 11"/>
          <p:cNvSpPr/>
          <p:nvPr/>
        </p:nvSpPr>
        <p:spPr>
          <a:xfrm>
            <a:off x="868680" y="2846832"/>
            <a:ext cx="502920" cy="502920"/>
          </a:xfrm>
          <a:prstGeom prst="ellipse">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800" b="1">
                <a:solidFill>
                  <a:srgbClr val="FFFFFF"/>
                </a:solidFill>
                <a:latin typeface="Calibri"/>
              </a:rPr>
              <a:t>2</a:t>
            </a:r>
          </a:p>
        </p:txBody>
      </p:sp>
      <p:sp>
        <p:nvSpPr>
          <p:cNvPr id="13" name="TextBox 12"/>
          <p:cNvSpPr txBox="1"/>
          <p:nvPr/>
        </p:nvSpPr>
        <p:spPr>
          <a:xfrm>
            <a:off x="1645920" y="2801112"/>
            <a:ext cx="9768535" cy="457200"/>
          </a:xfrm>
          <a:prstGeom prst="rect">
            <a:avLst/>
          </a:prstGeom>
          <a:noFill/>
        </p:spPr>
        <p:txBody>
          <a:bodyPr wrap="square" lIns="0" rIns="0" tIns="0" bIns="0">
            <a:spAutoFit/>
          </a:bodyPr>
          <a:lstStyle/>
          <a:p>
            <a:pPr algn="l">
              <a:lnSpc>
                <a:spcPct val="120000"/>
              </a:lnSpc>
            </a:pPr>
            <a:r>
              <a:rPr sz="1500" b="1" i="0">
                <a:solidFill>
                  <a:srgbClr val="1A1A1A"/>
                </a:solidFill>
                <a:latin typeface="Calibri"/>
              </a:rPr>
              <a:t>Don't require approval for every AI interaction.</a:t>
            </a:r>
          </a:p>
        </p:txBody>
      </p:sp>
      <p:sp>
        <p:nvSpPr>
          <p:cNvPr id="14" name="TextBox 13"/>
          <p:cNvSpPr txBox="1"/>
          <p:nvPr/>
        </p:nvSpPr>
        <p:spPr>
          <a:xfrm>
            <a:off x="1645920" y="3185160"/>
            <a:ext cx="9768535" cy="681736"/>
          </a:xfrm>
          <a:prstGeom prst="rect">
            <a:avLst/>
          </a:prstGeom>
          <a:noFill/>
        </p:spPr>
        <p:txBody>
          <a:bodyPr wrap="square" lIns="0" rIns="0" tIns="0" bIns="0">
            <a:spAutoFit/>
          </a:bodyPr>
          <a:lstStyle/>
          <a:p>
            <a:pPr algn="l">
              <a:lnSpc>
                <a:spcPct val="135000"/>
              </a:lnSpc>
            </a:pPr>
            <a:r>
              <a:rPr sz="1250" b="0" i="0">
                <a:solidFill>
                  <a:srgbClr val="1A1A1A"/>
                </a:solidFill>
                <a:latin typeface="Calibri"/>
              </a:rPr>
              <a:t>Creates a bottleneck that kills velocity. Review the output, not every query.</a:t>
            </a:r>
          </a:p>
        </p:txBody>
      </p:sp>
      <p:sp>
        <p:nvSpPr>
          <p:cNvPr id="15" name="Oval 14"/>
          <p:cNvSpPr/>
          <p:nvPr/>
        </p:nvSpPr>
        <p:spPr>
          <a:xfrm>
            <a:off x="868680" y="3940048"/>
            <a:ext cx="502920" cy="502920"/>
          </a:xfrm>
          <a:prstGeom prst="ellipse">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800" b="1">
                <a:solidFill>
                  <a:srgbClr val="FFFFFF"/>
                </a:solidFill>
                <a:latin typeface="Calibri"/>
              </a:rPr>
              <a:t>3</a:t>
            </a:r>
          </a:p>
        </p:txBody>
      </p:sp>
      <p:sp>
        <p:nvSpPr>
          <p:cNvPr id="16" name="TextBox 15"/>
          <p:cNvSpPr txBox="1"/>
          <p:nvPr/>
        </p:nvSpPr>
        <p:spPr>
          <a:xfrm>
            <a:off x="1645920" y="3894328"/>
            <a:ext cx="9768535" cy="457200"/>
          </a:xfrm>
          <a:prstGeom prst="rect">
            <a:avLst/>
          </a:prstGeom>
          <a:noFill/>
        </p:spPr>
        <p:txBody>
          <a:bodyPr wrap="square" lIns="0" rIns="0" tIns="0" bIns="0">
            <a:spAutoFit/>
          </a:bodyPr>
          <a:lstStyle/>
          <a:p>
            <a:pPr algn="l">
              <a:lnSpc>
                <a:spcPct val="120000"/>
              </a:lnSpc>
            </a:pPr>
            <a:r>
              <a:rPr sz="1500" b="1" i="0">
                <a:solidFill>
                  <a:srgbClr val="1A1A1A"/>
                </a:solidFill>
                <a:latin typeface="Calibri"/>
              </a:rPr>
              <a:t>Don't assume AI output is automatically wrong.</a:t>
            </a:r>
          </a:p>
        </p:txBody>
      </p:sp>
      <p:sp>
        <p:nvSpPr>
          <p:cNvPr id="17" name="TextBox 16"/>
          <p:cNvSpPr txBox="1"/>
          <p:nvPr/>
        </p:nvSpPr>
        <p:spPr>
          <a:xfrm>
            <a:off x="1645920" y="4278376"/>
            <a:ext cx="9768535" cy="681736"/>
          </a:xfrm>
          <a:prstGeom prst="rect">
            <a:avLst/>
          </a:prstGeom>
          <a:noFill/>
        </p:spPr>
        <p:txBody>
          <a:bodyPr wrap="square" lIns="0" rIns="0" tIns="0" bIns="0">
            <a:spAutoFit/>
          </a:bodyPr>
          <a:lstStyle/>
          <a:p>
            <a:pPr algn="l">
              <a:lnSpc>
                <a:spcPct val="135000"/>
              </a:lnSpc>
            </a:pPr>
            <a:r>
              <a:rPr sz="1250" b="0" i="0">
                <a:solidFill>
                  <a:srgbClr val="1A1A1A"/>
                </a:solidFill>
                <a:latin typeface="Calibri"/>
              </a:rPr>
              <a:t>Reflexive skepticism kills adoption. Verify like any work product — evidence-based, not assumption-based.</a:t>
            </a:r>
          </a:p>
        </p:txBody>
      </p:sp>
      <p:sp>
        <p:nvSpPr>
          <p:cNvPr id="18" name="Oval 17"/>
          <p:cNvSpPr/>
          <p:nvPr/>
        </p:nvSpPr>
        <p:spPr>
          <a:xfrm>
            <a:off x="868680" y="5033264"/>
            <a:ext cx="502920" cy="502920"/>
          </a:xfrm>
          <a:prstGeom prst="ellipse">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800" b="1">
                <a:solidFill>
                  <a:srgbClr val="FFFFFF"/>
                </a:solidFill>
                <a:latin typeface="Calibri"/>
              </a:rPr>
              <a:t>4</a:t>
            </a:r>
          </a:p>
        </p:txBody>
      </p:sp>
      <p:sp>
        <p:nvSpPr>
          <p:cNvPr id="19" name="TextBox 18"/>
          <p:cNvSpPr txBox="1"/>
          <p:nvPr/>
        </p:nvSpPr>
        <p:spPr>
          <a:xfrm>
            <a:off x="1645920" y="4987544"/>
            <a:ext cx="9768535" cy="457200"/>
          </a:xfrm>
          <a:prstGeom prst="rect">
            <a:avLst/>
          </a:prstGeom>
          <a:noFill/>
        </p:spPr>
        <p:txBody>
          <a:bodyPr wrap="square" lIns="0" rIns="0" tIns="0" bIns="0">
            <a:spAutoFit/>
          </a:bodyPr>
          <a:lstStyle/>
          <a:p>
            <a:pPr algn="l">
              <a:lnSpc>
                <a:spcPct val="120000"/>
              </a:lnSpc>
            </a:pPr>
            <a:r>
              <a:rPr sz="1500" b="1" i="0">
                <a:solidFill>
                  <a:srgbClr val="1A1A1A"/>
                </a:solidFill>
                <a:latin typeface="Calibri"/>
              </a:rPr>
              <a:t>Don't skip verification because the Marine is experienced.</a:t>
            </a:r>
          </a:p>
        </p:txBody>
      </p:sp>
      <p:sp>
        <p:nvSpPr>
          <p:cNvPr id="20" name="TextBox 19"/>
          <p:cNvSpPr txBox="1"/>
          <p:nvPr/>
        </p:nvSpPr>
        <p:spPr>
          <a:xfrm>
            <a:off x="1645920" y="5371592"/>
            <a:ext cx="9768535" cy="681736"/>
          </a:xfrm>
          <a:prstGeom prst="rect">
            <a:avLst/>
          </a:prstGeom>
          <a:noFill/>
        </p:spPr>
        <p:txBody>
          <a:bodyPr wrap="square" lIns="0" rIns="0" tIns="0" bIns="0">
            <a:spAutoFit/>
          </a:bodyPr>
          <a:lstStyle/>
          <a:p>
            <a:pPr algn="l">
              <a:lnSpc>
                <a:spcPct val="135000"/>
              </a:lnSpc>
            </a:pPr>
            <a:r>
              <a:rPr sz="1250" b="0" i="0">
                <a:solidFill>
                  <a:srgbClr val="1A1A1A"/>
                </a:solidFill>
                <a:latin typeface="Calibri"/>
              </a:rPr>
              <a:t>Seniority does not eliminate hallucination risk. Everyone verifies.</a:t>
            </a:r>
          </a:p>
        </p:txBody>
      </p:sp>
      <p:sp>
        <p:nvSpPr>
          <p:cNvPr id="21" name="Rectangle 20"/>
          <p:cNvSpPr/>
          <p:nvPr/>
        </p:nvSpPr>
        <p:spPr>
          <a:xfrm>
            <a:off x="502920" y="6483096"/>
            <a:ext cx="54864" cy="16459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30936" y="6446520"/>
            <a:ext cx="7315200" cy="292608"/>
          </a:xfrm>
          <a:prstGeom prst="rect">
            <a:avLst/>
          </a:prstGeom>
          <a:noFill/>
        </p:spPr>
        <p:txBody>
          <a:bodyPr wrap="square" lIns="0" rIns="0" tIns="0" bIns="0" anchor="t">
            <a:spAutoFit/>
          </a:bodyPr>
          <a:lstStyle/>
          <a:p>
            <a:pPr algn="l"/>
            <a:r>
              <a:rPr sz="1000" b="0" i="0">
                <a:solidFill>
                  <a:srgbClr val="6E6E6E"/>
                </a:solidFill>
                <a:latin typeface="Calibri"/>
              </a:rPr>
              <a:t>Module 2 · Permission culture</a:t>
            </a:r>
          </a:p>
        </p:txBody>
      </p:sp>
      <p:sp>
        <p:nvSpPr>
          <p:cNvPr id="23" name="TextBox 22"/>
          <p:cNvSpPr txBox="1"/>
          <p:nvPr/>
        </p:nvSpPr>
        <p:spPr>
          <a:xfrm>
            <a:off x="9859975" y="6446520"/>
            <a:ext cx="1828800" cy="292608"/>
          </a:xfrm>
          <a:prstGeom prst="rect">
            <a:avLst/>
          </a:prstGeom>
          <a:noFill/>
        </p:spPr>
        <p:txBody>
          <a:bodyPr wrap="square" lIns="0" rIns="0" tIns="0" bIns="0" anchor="t">
            <a:spAutoFit/>
          </a:bodyPr>
          <a:lstStyle/>
          <a:p>
            <a:pPr algn="r"/>
            <a:r>
              <a:rPr sz="1000" b="0" i="0">
                <a:solidFill>
                  <a:srgbClr val="6E6E6E"/>
                </a:solidFill>
                <a:latin typeface="Calibri"/>
              </a:rPr>
              <a:t>11 / 28</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8F7F5"/>
        </a:solidFill>
        <a:effectLst/>
      </p:bgPr>
    </p:bg>
    <p:spTree>
      <p:nvGrpSpPr>
        <p:cNvPr id="1" name=""/>
        <p:cNvGrpSpPr/>
        <p:nvPr/>
      </p:nvGrpSpPr>
      <p:grpSpPr/>
      <p:sp>
        <p:nvSpPr>
          <p:cNvPr id="2" name="Rectangle 1"/>
          <p:cNvSpPr/>
          <p:nvPr/>
        </p:nvSpPr>
        <p:spPr>
          <a:xfrm>
            <a:off x="0" y="0"/>
            <a:ext cx="8534186"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914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02920" y="530352"/>
            <a:ext cx="2953512" cy="310896"/>
          </a:xfrm>
          <a:prstGeom prst="roundRect">
            <a:avLst>
              <a:gd name="adj" fmla="val 50000"/>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4A4A4A"/>
                </a:solidFill>
                <a:latin typeface="Calibri"/>
              </a:rPr>
              <a:t>MODULE 2 · BOUNDARIES</a:t>
            </a:r>
          </a:p>
        </p:txBody>
      </p:sp>
      <p:sp>
        <p:nvSpPr>
          <p:cNvPr id="5" name="TextBox 4"/>
          <p:cNvSpPr txBox="1"/>
          <p:nvPr/>
        </p:nvSpPr>
        <p:spPr>
          <a:xfrm>
            <a:off x="3730752" y="475488"/>
            <a:ext cx="7958023" cy="555752"/>
          </a:xfrm>
          <a:prstGeom prst="rect">
            <a:avLst/>
          </a:prstGeom>
          <a:noFill/>
        </p:spPr>
        <p:txBody>
          <a:bodyPr wrap="square" lIns="0" rIns="0" tIns="0" bIns="0" anchor="ctr">
            <a:spAutoFit/>
          </a:bodyPr>
          <a:lstStyle/>
          <a:p>
            <a:pPr algn="l"/>
            <a:r>
              <a:rPr sz="2800" b="1" i="0">
                <a:solidFill>
                  <a:srgbClr val="1A1A1A"/>
                </a:solidFill>
                <a:latin typeface="Calibri"/>
              </a:rPr>
              <a:t>Guard rails, not roadblocks</a:t>
            </a:r>
          </a:p>
        </p:txBody>
      </p:sp>
      <p:sp>
        <p:nvSpPr>
          <p:cNvPr id="6" name="Rectangle 5"/>
          <p:cNvSpPr/>
          <p:nvPr/>
        </p:nvSpPr>
        <p:spPr>
          <a:xfrm>
            <a:off x="502920" y="1140968"/>
            <a:ext cx="11185855" cy="12700"/>
          </a:xfrm>
          <a:prstGeom prst="rect">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02920" y="1250696"/>
            <a:ext cx="5410047" cy="640080"/>
          </a:xfrm>
          <a:prstGeom prst="rect">
            <a:avLst/>
          </a:prstGeom>
          <a:noFill/>
        </p:spPr>
        <p:txBody>
          <a:bodyPr wrap="square" lIns="0" rIns="0" tIns="0" bIns="0">
            <a:spAutoFit/>
          </a:bodyPr>
          <a:lstStyle/>
          <a:p>
            <a:pPr algn="l">
              <a:lnSpc>
                <a:spcPct val="120000"/>
              </a:lnSpc>
            </a:pPr>
            <a:r>
              <a:rPr sz="2000" b="1" i="0">
                <a:solidFill>
                  <a:srgbClr val="1A1A1A"/>
                </a:solidFill>
                <a:latin typeface="Calibri"/>
              </a:rPr>
              <a:t>The four boundaries that always apply</a:t>
            </a:r>
          </a:p>
        </p:txBody>
      </p:sp>
      <p:sp>
        <p:nvSpPr>
          <p:cNvPr id="8" name="TextBox 7"/>
          <p:cNvSpPr txBox="1"/>
          <p:nvPr/>
        </p:nvSpPr>
        <p:spPr>
          <a:xfrm>
            <a:off x="502920" y="2027936"/>
            <a:ext cx="5410047" cy="4327144"/>
          </a:xfrm>
          <a:prstGeom prst="rect">
            <a:avLst/>
          </a:prstGeom>
          <a:noFill/>
        </p:spPr>
        <p:txBody>
          <a:bodyPr wrap="square" lIns="0" rIns="0" tIns="0" bIns="0">
            <a:spAutoFit/>
          </a:bodyPr>
          <a:lstStyle/>
          <a:p>
            <a:pPr algn="l">
              <a:lnSpc>
                <a:spcPct val="130000"/>
              </a:lnSpc>
              <a:spcAft>
                <a:spcPts val="800"/>
              </a:spcAft>
            </a:pPr>
            <a:r>
              <a:rPr sz="1190" b="1">
                <a:solidFill>
                  <a:srgbClr val="CC0000"/>
                </a:solidFill>
                <a:latin typeface="Calibri"/>
              </a:rPr>
              <a:t>■  </a:t>
            </a:r>
            <a:r>
              <a:rPr sz="1400" b="0" i="0">
                <a:solidFill>
                  <a:srgbClr val="1A1A1A"/>
                </a:solidFill>
                <a:latin typeface="Calibri"/>
              </a:rPr>
              <a:t>All tools go through the </a:t>
            </a:r>
            <a:r>
              <a:rPr sz="1400" b="1" i="0">
                <a:solidFill>
                  <a:srgbClr val="1A1A1A"/>
                </a:solidFill>
                <a:latin typeface="Calibri"/>
              </a:rPr>
              <a:t>EDD SOP</a:t>
            </a:r>
            <a:r>
              <a:rPr sz="1400" b="0" i="0">
                <a:solidFill>
                  <a:srgbClr val="1A1A1A"/>
                </a:solidFill>
                <a:latin typeface="Calibri"/>
              </a:rPr>
              <a:t> before deployment.</a:t>
            </a:r>
          </a:p>
          <a:p>
            <a:pPr algn="l">
              <a:lnSpc>
                <a:spcPct val="130000"/>
              </a:lnSpc>
              <a:spcAft>
                <a:spcPts val="800"/>
              </a:spcAft>
            </a:pPr>
            <a:r>
              <a:rPr sz="1190" b="1">
                <a:solidFill>
                  <a:srgbClr val="CC0000"/>
                </a:solidFill>
                <a:latin typeface="Calibri"/>
              </a:rPr>
              <a:t>■  </a:t>
            </a:r>
            <a:r>
              <a:rPr sz="1400" b="0" i="0">
                <a:solidFill>
                  <a:srgbClr val="1A1A1A"/>
                </a:solidFill>
                <a:latin typeface="Calibri"/>
              </a:rPr>
              <a:t>AI-generated content for official use must be </a:t>
            </a:r>
            <a:r>
              <a:rPr sz="1400" b="1" i="0">
                <a:solidFill>
                  <a:srgbClr val="1A1A1A"/>
                </a:solidFill>
                <a:latin typeface="Calibri"/>
              </a:rPr>
              <a:t>human-reviewed</a:t>
            </a:r>
            <a:r>
              <a:rPr sz="1400" b="0" i="0">
                <a:solidFill>
                  <a:srgbClr val="1A1A1A"/>
                </a:solidFill>
                <a:latin typeface="Calibri"/>
              </a:rPr>
              <a:t>.</a:t>
            </a:r>
          </a:p>
          <a:p>
            <a:pPr algn="l">
              <a:lnSpc>
                <a:spcPct val="130000"/>
              </a:lnSpc>
              <a:spcAft>
                <a:spcPts val="800"/>
              </a:spcAft>
            </a:pPr>
            <a:r>
              <a:rPr sz="1190" b="1">
                <a:solidFill>
                  <a:srgbClr val="CC0000"/>
                </a:solidFill>
                <a:latin typeface="Calibri"/>
              </a:rPr>
              <a:t>■  </a:t>
            </a:r>
            <a:r>
              <a:rPr sz="1400" b="1" i="0">
                <a:solidFill>
                  <a:srgbClr val="1A1A1A"/>
                </a:solidFill>
                <a:latin typeface="Calibri"/>
              </a:rPr>
              <a:t>Sensitive or classified information</a:t>
            </a:r>
            <a:r>
              <a:rPr sz="1400" b="0" i="0">
                <a:solidFill>
                  <a:srgbClr val="1A1A1A"/>
                </a:solidFill>
                <a:latin typeface="Calibri"/>
              </a:rPr>
              <a:t> never enters unauthorized AI systems.</a:t>
            </a:r>
          </a:p>
          <a:p>
            <a:pPr algn="l">
              <a:lnSpc>
                <a:spcPct val="130000"/>
              </a:lnSpc>
              <a:spcAft>
                <a:spcPts val="800"/>
              </a:spcAft>
            </a:pPr>
            <a:r>
              <a:rPr sz="1190" b="1">
                <a:solidFill>
                  <a:srgbClr val="CC0000"/>
                </a:solidFill>
                <a:latin typeface="Calibri"/>
              </a:rPr>
              <a:t>■  </a:t>
            </a:r>
            <a:r>
              <a:rPr sz="1400" b="0" i="0">
                <a:solidFill>
                  <a:srgbClr val="1A1A1A"/>
                </a:solidFill>
                <a:latin typeface="Calibri"/>
              </a:rPr>
              <a:t>Failed experiments are </a:t>
            </a:r>
            <a:r>
              <a:rPr sz="1400" b="1" i="0">
                <a:solidFill>
                  <a:srgbClr val="1A1A1A"/>
                </a:solidFill>
                <a:latin typeface="Calibri"/>
              </a:rPr>
              <a:t>shared as learning</a:t>
            </a:r>
            <a:r>
              <a:rPr sz="1400" b="0" i="0">
                <a:solidFill>
                  <a:srgbClr val="1A1A1A"/>
                </a:solidFill>
                <a:latin typeface="Calibri"/>
              </a:rPr>
              <a:t> — not punished as waste.</a:t>
            </a:r>
          </a:p>
        </p:txBody>
      </p:sp>
      <p:sp>
        <p:nvSpPr>
          <p:cNvPr id="9" name="Rectangle 8"/>
          <p:cNvSpPr/>
          <p:nvPr/>
        </p:nvSpPr>
        <p:spPr>
          <a:xfrm>
            <a:off x="6278727" y="1890776"/>
            <a:ext cx="5410047" cy="3824224"/>
          </a:xfrm>
          <a:prstGeom prst="rect">
            <a:avLst/>
          </a:prstGeom>
          <a:solidFill>
            <a:srgbClr val="E6F4E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6278727" y="1890776"/>
            <a:ext cx="91440" cy="3824224"/>
          </a:xfrm>
          <a:prstGeom prst="rect">
            <a:avLst/>
          </a:prstGeom>
          <a:solidFill>
            <a:srgbClr val="34A85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644487" y="2165096"/>
            <a:ext cx="4861407" cy="457200"/>
          </a:xfrm>
          <a:prstGeom prst="rect">
            <a:avLst/>
          </a:prstGeom>
          <a:noFill/>
        </p:spPr>
        <p:txBody>
          <a:bodyPr wrap="square" lIns="0" rIns="0" tIns="0" bIns="0" anchor="t">
            <a:spAutoFit/>
          </a:bodyPr>
          <a:lstStyle/>
          <a:p>
            <a:pPr algn="l"/>
            <a:r>
              <a:rPr sz="1800" b="1" i="0">
                <a:solidFill>
                  <a:srgbClr val="0D652D"/>
                </a:solidFill>
                <a:latin typeface="Calibri"/>
              </a:rPr>
              <a:t>Default posture</a:t>
            </a:r>
          </a:p>
        </p:txBody>
      </p:sp>
      <p:sp>
        <p:nvSpPr>
          <p:cNvPr id="12" name="TextBox 11"/>
          <p:cNvSpPr txBox="1"/>
          <p:nvPr/>
        </p:nvSpPr>
        <p:spPr>
          <a:xfrm>
            <a:off x="6644487" y="2759456"/>
            <a:ext cx="4861407" cy="1280160"/>
          </a:xfrm>
          <a:prstGeom prst="rect">
            <a:avLst/>
          </a:prstGeom>
          <a:noFill/>
        </p:spPr>
        <p:txBody>
          <a:bodyPr wrap="square" lIns="0" rIns="0" tIns="0" bIns="0">
            <a:spAutoFit/>
          </a:bodyPr>
          <a:lstStyle/>
          <a:p>
            <a:pPr algn="l">
              <a:lnSpc>
                <a:spcPct val="130000"/>
              </a:lnSpc>
            </a:pPr>
            <a:r>
              <a:rPr sz="2000" b="1" i="0">
                <a:solidFill>
                  <a:srgbClr val="0D652D"/>
                </a:solidFill>
                <a:latin typeface="Calibri"/>
              </a:rPr>
              <a:t>"Yes, with appropriate review."</a:t>
            </a:r>
          </a:p>
        </p:txBody>
      </p:sp>
      <p:sp>
        <p:nvSpPr>
          <p:cNvPr id="13" name="TextBox 12"/>
          <p:cNvSpPr txBox="1"/>
          <p:nvPr/>
        </p:nvSpPr>
        <p:spPr>
          <a:xfrm>
            <a:off x="6644487" y="3902456"/>
            <a:ext cx="4861407" cy="1828800"/>
          </a:xfrm>
          <a:prstGeom prst="rect">
            <a:avLst/>
          </a:prstGeom>
          <a:noFill/>
        </p:spPr>
        <p:txBody>
          <a:bodyPr wrap="square" lIns="0" rIns="0" tIns="0" bIns="0">
            <a:spAutoFit/>
          </a:bodyPr>
          <a:lstStyle/>
          <a:p>
            <a:pPr algn="l">
              <a:lnSpc>
                <a:spcPct val="135000"/>
              </a:lnSpc>
            </a:pPr>
            <a:r>
              <a:rPr sz="1300" b="0" i="0">
                <a:solidFill>
                  <a:srgbClr val="0D652D"/>
                </a:solidFill>
                <a:latin typeface="Calibri"/>
              </a:rPr>
              <a:t>That single sentence is your operating policy until something specific tells you otherwise.</a:t>
            </a:r>
          </a:p>
        </p:txBody>
      </p:sp>
      <p:sp>
        <p:nvSpPr>
          <p:cNvPr id="14" name="Rectangle 13"/>
          <p:cNvSpPr/>
          <p:nvPr/>
        </p:nvSpPr>
        <p:spPr>
          <a:xfrm>
            <a:off x="502920" y="6483096"/>
            <a:ext cx="54864" cy="16459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30936" y="6446520"/>
            <a:ext cx="7315200" cy="292608"/>
          </a:xfrm>
          <a:prstGeom prst="rect">
            <a:avLst/>
          </a:prstGeom>
          <a:noFill/>
        </p:spPr>
        <p:txBody>
          <a:bodyPr wrap="square" lIns="0" rIns="0" tIns="0" bIns="0" anchor="t">
            <a:spAutoFit/>
          </a:bodyPr>
          <a:lstStyle/>
          <a:p>
            <a:pPr algn="l"/>
            <a:r>
              <a:rPr sz="1000" b="0" i="0">
                <a:solidFill>
                  <a:srgbClr val="6E6E6E"/>
                </a:solidFill>
                <a:latin typeface="Calibri"/>
              </a:rPr>
              <a:t>Module 2 · Permission culture</a:t>
            </a:r>
          </a:p>
        </p:txBody>
      </p:sp>
      <p:sp>
        <p:nvSpPr>
          <p:cNvPr id="16" name="TextBox 15"/>
          <p:cNvSpPr txBox="1"/>
          <p:nvPr/>
        </p:nvSpPr>
        <p:spPr>
          <a:xfrm>
            <a:off x="9859975" y="6446520"/>
            <a:ext cx="1828800" cy="292608"/>
          </a:xfrm>
          <a:prstGeom prst="rect">
            <a:avLst/>
          </a:prstGeom>
          <a:noFill/>
        </p:spPr>
        <p:txBody>
          <a:bodyPr wrap="square" lIns="0" rIns="0" tIns="0" bIns="0" anchor="t">
            <a:spAutoFit/>
          </a:bodyPr>
          <a:lstStyle/>
          <a:p>
            <a:pPr algn="r"/>
            <a:r>
              <a:rPr sz="1000" b="0" i="0">
                <a:solidFill>
                  <a:srgbClr val="6E6E6E"/>
                </a:solidFill>
                <a:latin typeface="Calibri"/>
              </a:rPr>
              <a:t>12 / 28</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A1A1A"/>
        </a:solidFill>
        <a:effectLst/>
      </p:bgPr>
    </p:bg>
    <p:spTree>
      <p:nvGrpSpPr>
        <p:cNvPr id="1" name=""/>
        <p:cNvGrpSpPr/>
        <p:nvPr/>
      </p:nvGrpSpPr>
      <p:grpSpPr/>
      <p:sp>
        <p:nvSpPr>
          <p:cNvPr id="2" name="Rectangle 1"/>
          <p:cNvSpPr/>
          <p:nvPr/>
        </p:nvSpPr>
        <p:spPr>
          <a:xfrm>
            <a:off x="7315200" y="0"/>
            <a:ext cx="4876495" cy="6858000"/>
          </a:xfrm>
          <a:prstGeom prst="rect">
            <a:avLst/>
          </a:prstGeom>
          <a:solidFill>
            <a:srgbClr val="2A060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02920" y="2194560"/>
            <a:ext cx="10058400" cy="365760"/>
          </a:xfrm>
          <a:prstGeom prst="rect">
            <a:avLst/>
          </a:prstGeom>
          <a:noFill/>
        </p:spPr>
        <p:txBody>
          <a:bodyPr wrap="square" lIns="0" rIns="0" tIns="0" bIns="0" anchor="t">
            <a:spAutoFit/>
          </a:bodyPr>
          <a:lstStyle/>
          <a:p>
            <a:pPr algn="l"/>
            <a:r>
              <a:rPr sz="1400" b="1" i="0">
                <a:solidFill>
                  <a:srgbClr val="F5D130"/>
                </a:solidFill>
                <a:latin typeface="Calibri"/>
              </a:rPr>
              <a:t>MODULE 3 · 10 MINUTES</a:t>
            </a:r>
          </a:p>
        </p:txBody>
      </p:sp>
      <p:sp>
        <p:nvSpPr>
          <p:cNvPr id="4" name="TextBox 3"/>
          <p:cNvSpPr txBox="1"/>
          <p:nvPr/>
        </p:nvSpPr>
        <p:spPr>
          <a:xfrm>
            <a:off x="502920" y="2697480"/>
            <a:ext cx="10515600" cy="2011680"/>
          </a:xfrm>
          <a:prstGeom prst="rect">
            <a:avLst/>
          </a:prstGeom>
          <a:noFill/>
        </p:spPr>
        <p:txBody>
          <a:bodyPr wrap="square" lIns="0" rIns="0" tIns="0" bIns="0" anchor="t">
            <a:spAutoFit/>
          </a:bodyPr>
          <a:lstStyle/>
          <a:p>
            <a:pPr algn="l">
              <a:lnSpc>
                <a:spcPct val="105000"/>
              </a:lnSpc>
            </a:pPr>
            <a:r>
              <a:rPr sz="5200" b="1" i="0">
                <a:solidFill>
                  <a:srgbClr val="FFFFFF"/>
                </a:solidFill>
                <a:latin typeface="Calibri"/>
              </a:rPr>
              <a:t>Evaluating AI-assisted output</a:t>
            </a:r>
          </a:p>
        </p:txBody>
      </p:sp>
      <p:sp>
        <p:nvSpPr>
          <p:cNvPr id="5" name="TextBox 4"/>
          <p:cNvSpPr txBox="1"/>
          <p:nvPr/>
        </p:nvSpPr>
        <p:spPr>
          <a:xfrm>
            <a:off x="502920" y="5029200"/>
            <a:ext cx="10058400" cy="914400"/>
          </a:xfrm>
          <a:prstGeom prst="rect">
            <a:avLst/>
          </a:prstGeom>
          <a:noFill/>
        </p:spPr>
        <p:txBody>
          <a:bodyPr wrap="square" lIns="0" rIns="0" tIns="0" bIns="0" anchor="t">
            <a:spAutoFit/>
          </a:bodyPr>
          <a:lstStyle/>
          <a:p>
            <a:pPr algn="l">
              <a:lnSpc>
                <a:spcPct val="135000"/>
              </a:lnSpc>
            </a:pPr>
            <a:r>
              <a:rPr sz="1800" b="0" i="0">
                <a:solidFill>
                  <a:srgbClr val="CCCCCC"/>
                </a:solidFill>
                <a:latin typeface="Calibri"/>
              </a:rPr>
              <a:t>Four questions · two practice scenarios · the standard you already use.</a:t>
            </a:r>
          </a:p>
        </p:txBody>
      </p:sp>
      <p:sp>
        <p:nvSpPr>
          <p:cNvPr id="6" name="Rectangle 5"/>
          <p:cNvSpPr/>
          <p:nvPr/>
        </p:nvSpPr>
        <p:spPr>
          <a:xfrm>
            <a:off x="0" y="6739128"/>
            <a:ext cx="12191695" cy="11887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8F7F5"/>
        </a:solidFill>
        <a:effectLst/>
      </p:bgPr>
    </p:bg>
    <p:spTree>
      <p:nvGrpSpPr>
        <p:cNvPr id="1" name=""/>
        <p:cNvGrpSpPr/>
        <p:nvPr/>
      </p:nvGrpSpPr>
      <p:grpSpPr/>
      <p:sp>
        <p:nvSpPr>
          <p:cNvPr id="2" name="Rectangle 1"/>
          <p:cNvSpPr/>
          <p:nvPr/>
        </p:nvSpPr>
        <p:spPr>
          <a:xfrm>
            <a:off x="0" y="0"/>
            <a:ext cx="8534186"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914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02920" y="530352"/>
            <a:ext cx="3310128" cy="310896"/>
          </a:xfrm>
          <a:prstGeom prst="roundRect">
            <a:avLst>
              <a:gd name="adj" fmla="val 50000"/>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4A4A4A"/>
                </a:solidFill>
                <a:latin typeface="Calibri"/>
              </a:rPr>
              <a:t>MODULE 3 · THE FRAMEWORK</a:t>
            </a:r>
          </a:p>
        </p:txBody>
      </p:sp>
      <p:sp>
        <p:nvSpPr>
          <p:cNvPr id="5" name="TextBox 4"/>
          <p:cNvSpPr txBox="1"/>
          <p:nvPr/>
        </p:nvSpPr>
        <p:spPr>
          <a:xfrm>
            <a:off x="4087368" y="475488"/>
            <a:ext cx="7601407" cy="555752"/>
          </a:xfrm>
          <a:prstGeom prst="rect">
            <a:avLst/>
          </a:prstGeom>
          <a:noFill/>
        </p:spPr>
        <p:txBody>
          <a:bodyPr wrap="square" lIns="0" rIns="0" tIns="0" bIns="0" anchor="ctr">
            <a:spAutoFit/>
          </a:bodyPr>
          <a:lstStyle/>
          <a:p>
            <a:pPr algn="l"/>
            <a:r>
              <a:rPr sz="2800" b="1" i="0">
                <a:solidFill>
                  <a:srgbClr val="1A1A1A"/>
                </a:solidFill>
                <a:latin typeface="Calibri"/>
              </a:rPr>
              <a:t>Four questions — every time</a:t>
            </a:r>
          </a:p>
        </p:txBody>
      </p:sp>
      <p:sp>
        <p:nvSpPr>
          <p:cNvPr id="6" name="Rectangle 5"/>
          <p:cNvSpPr/>
          <p:nvPr/>
        </p:nvSpPr>
        <p:spPr>
          <a:xfrm>
            <a:off x="502920" y="1140968"/>
            <a:ext cx="11185855" cy="12700"/>
          </a:xfrm>
          <a:prstGeom prst="rect">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Oval 6"/>
          <p:cNvSpPr/>
          <p:nvPr/>
        </p:nvSpPr>
        <p:spPr>
          <a:xfrm>
            <a:off x="502920" y="1433576"/>
            <a:ext cx="502920" cy="502920"/>
          </a:xfrm>
          <a:prstGeom prst="ellipse">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800" b="1">
                <a:solidFill>
                  <a:srgbClr val="FFFFFF"/>
                </a:solidFill>
                <a:latin typeface="Calibri"/>
              </a:rPr>
              <a:t>1</a:t>
            </a:r>
          </a:p>
        </p:txBody>
      </p:sp>
      <p:sp>
        <p:nvSpPr>
          <p:cNvPr id="8" name="TextBox 7"/>
          <p:cNvSpPr txBox="1"/>
          <p:nvPr/>
        </p:nvSpPr>
        <p:spPr>
          <a:xfrm>
            <a:off x="1280160" y="1387856"/>
            <a:ext cx="10408615" cy="457200"/>
          </a:xfrm>
          <a:prstGeom prst="rect">
            <a:avLst/>
          </a:prstGeom>
          <a:noFill/>
        </p:spPr>
        <p:txBody>
          <a:bodyPr wrap="square" lIns="0" rIns="0" tIns="0" bIns="0">
            <a:spAutoFit/>
          </a:bodyPr>
          <a:lstStyle/>
          <a:p>
            <a:pPr algn="l">
              <a:lnSpc>
                <a:spcPct val="120000"/>
              </a:lnSpc>
            </a:pPr>
            <a:r>
              <a:rPr sz="1600" b="1" i="0">
                <a:solidFill>
                  <a:srgbClr val="1A1A1A"/>
                </a:solidFill>
                <a:latin typeface="Calibri"/>
              </a:rPr>
              <a:t>Does it work?</a:t>
            </a:r>
          </a:p>
        </p:txBody>
      </p:sp>
      <p:sp>
        <p:nvSpPr>
          <p:cNvPr id="9" name="TextBox 8"/>
          <p:cNvSpPr txBox="1"/>
          <p:nvPr/>
        </p:nvSpPr>
        <p:spPr>
          <a:xfrm>
            <a:off x="1280160" y="1799336"/>
            <a:ext cx="10408615" cy="521716"/>
          </a:xfrm>
          <a:prstGeom prst="rect">
            <a:avLst/>
          </a:prstGeom>
          <a:noFill/>
        </p:spPr>
        <p:txBody>
          <a:bodyPr wrap="square" lIns="0" rIns="0" tIns="0" bIns="0">
            <a:spAutoFit/>
          </a:bodyPr>
          <a:lstStyle/>
          <a:p>
            <a:pPr algn="l">
              <a:lnSpc>
                <a:spcPct val="135000"/>
              </a:lnSpc>
            </a:pPr>
            <a:r>
              <a:rPr sz="1300" b="0" i="0">
                <a:solidFill>
                  <a:srgbClr val="4A4A4A"/>
                </a:solidFill>
                <a:latin typeface="Calibri"/>
              </a:rPr>
              <a:t>Can you demonstrate it doing what it claims to do — live, end to end?</a:t>
            </a:r>
          </a:p>
        </p:txBody>
      </p:sp>
      <p:sp>
        <p:nvSpPr>
          <p:cNvPr id="10" name="Oval 9"/>
          <p:cNvSpPr/>
          <p:nvPr/>
        </p:nvSpPr>
        <p:spPr>
          <a:xfrm>
            <a:off x="502920" y="2412492"/>
            <a:ext cx="502920" cy="502920"/>
          </a:xfrm>
          <a:prstGeom prst="ellipse">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800" b="1">
                <a:solidFill>
                  <a:srgbClr val="FFFFFF"/>
                </a:solidFill>
                <a:latin typeface="Calibri"/>
              </a:rPr>
              <a:t>2</a:t>
            </a:r>
          </a:p>
        </p:txBody>
      </p:sp>
      <p:sp>
        <p:nvSpPr>
          <p:cNvPr id="11" name="TextBox 10"/>
          <p:cNvSpPr txBox="1"/>
          <p:nvPr/>
        </p:nvSpPr>
        <p:spPr>
          <a:xfrm>
            <a:off x="1280160" y="2366772"/>
            <a:ext cx="10408615" cy="457200"/>
          </a:xfrm>
          <a:prstGeom prst="rect">
            <a:avLst/>
          </a:prstGeom>
          <a:noFill/>
        </p:spPr>
        <p:txBody>
          <a:bodyPr wrap="square" lIns="0" rIns="0" tIns="0" bIns="0">
            <a:spAutoFit/>
          </a:bodyPr>
          <a:lstStyle/>
          <a:p>
            <a:pPr algn="l">
              <a:lnSpc>
                <a:spcPct val="120000"/>
              </a:lnSpc>
            </a:pPr>
            <a:r>
              <a:rPr sz="1600" b="1" i="0">
                <a:solidFill>
                  <a:srgbClr val="1A1A1A"/>
                </a:solidFill>
                <a:latin typeface="Calibri"/>
              </a:rPr>
              <a:t>Is the output accurate?</a:t>
            </a:r>
          </a:p>
        </p:txBody>
      </p:sp>
      <p:sp>
        <p:nvSpPr>
          <p:cNvPr id="12" name="TextBox 11"/>
          <p:cNvSpPr txBox="1"/>
          <p:nvPr/>
        </p:nvSpPr>
        <p:spPr>
          <a:xfrm>
            <a:off x="1280160" y="2778252"/>
            <a:ext cx="10408615" cy="521716"/>
          </a:xfrm>
          <a:prstGeom prst="rect">
            <a:avLst/>
          </a:prstGeom>
          <a:noFill/>
        </p:spPr>
        <p:txBody>
          <a:bodyPr wrap="square" lIns="0" rIns="0" tIns="0" bIns="0">
            <a:spAutoFit/>
          </a:bodyPr>
          <a:lstStyle/>
          <a:p>
            <a:pPr algn="l">
              <a:lnSpc>
                <a:spcPct val="135000"/>
              </a:lnSpc>
            </a:pPr>
            <a:r>
              <a:rPr sz="1300" b="0" i="0">
                <a:solidFill>
                  <a:srgbClr val="4A4A4A"/>
                </a:solidFill>
                <a:latin typeface="Calibri"/>
              </a:rPr>
              <a:t>Are facts, references, citations, numbers, and dates verifiable against source material?</a:t>
            </a:r>
          </a:p>
        </p:txBody>
      </p:sp>
      <p:sp>
        <p:nvSpPr>
          <p:cNvPr id="13" name="Oval 12"/>
          <p:cNvSpPr/>
          <p:nvPr/>
        </p:nvSpPr>
        <p:spPr>
          <a:xfrm>
            <a:off x="502920" y="3391408"/>
            <a:ext cx="502920" cy="502920"/>
          </a:xfrm>
          <a:prstGeom prst="ellipse">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800" b="1">
                <a:solidFill>
                  <a:srgbClr val="FFFFFF"/>
                </a:solidFill>
                <a:latin typeface="Calibri"/>
              </a:rPr>
              <a:t>3</a:t>
            </a:r>
          </a:p>
        </p:txBody>
      </p:sp>
      <p:sp>
        <p:nvSpPr>
          <p:cNvPr id="14" name="TextBox 13"/>
          <p:cNvSpPr txBox="1"/>
          <p:nvPr/>
        </p:nvSpPr>
        <p:spPr>
          <a:xfrm>
            <a:off x="1280160" y="3345688"/>
            <a:ext cx="10408615" cy="457200"/>
          </a:xfrm>
          <a:prstGeom prst="rect">
            <a:avLst/>
          </a:prstGeom>
          <a:noFill/>
        </p:spPr>
        <p:txBody>
          <a:bodyPr wrap="square" lIns="0" rIns="0" tIns="0" bIns="0">
            <a:spAutoFit/>
          </a:bodyPr>
          <a:lstStyle/>
          <a:p>
            <a:pPr algn="l">
              <a:lnSpc>
                <a:spcPct val="120000"/>
              </a:lnSpc>
            </a:pPr>
            <a:r>
              <a:rPr sz="1600" b="1" i="0">
                <a:solidFill>
                  <a:srgbClr val="1A1A1A"/>
                </a:solidFill>
                <a:latin typeface="Calibri"/>
              </a:rPr>
              <a:t>Does it follow the SOP?</a:t>
            </a:r>
          </a:p>
        </p:txBody>
      </p:sp>
      <p:sp>
        <p:nvSpPr>
          <p:cNvPr id="15" name="TextBox 14"/>
          <p:cNvSpPr txBox="1"/>
          <p:nvPr/>
        </p:nvSpPr>
        <p:spPr>
          <a:xfrm>
            <a:off x="1280160" y="3757168"/>
            <a:ext cx="10408615" cy="521716"/>
          </a:xfrm>
          <a:prstGeom prst="rect">
            <a:avLst/>
          </a:prstGeom>
          <a:noFill/>
        </p:spPr>
        <p:txBody>
          <a:bodyPr wrap="square" lIns="0" rIns="0" tIns="0" bIns="0">
            <a:spAutoFit/>
          </a:bodyPr>
          <a:lstStyle/>
          <a:p>
            <a:pPr algn="l">
              <a:lnSpc>
                <a:spcPct val="135000"/>
              </a:lnSpc>
            </a:pPr>
            <a:r>
              <a:rPr sz="1300" b="0" i="0">
                <a:solidFill>
                  <a:srgbClr val="4A4A4A"/>
                </a:solidFill>
                <a:latin typeface="Calibri"/>
              </a:rPr>
              <a:t>Has it gone through the proper review path (peer, SME, security as required)?</a:t>
            </a:r>
          </a:p>
        </p:txBody>
      </p:sp>
      <p:sp>
        <p:nvSpPr>
          <p:cNvPr id="16" name="Oval 15"/>
          <p:cNvSpPr/>
          <p:nvPr/>
        </p:nvSpPr>
        <p:spPr>
          <a:xfrm>
            <a:off x="502920" y="4370324"/>
            <a:ext cx="502920" cy="502920"/>
          </a:xfrm>
          <a:prstGeom prst="ellipse">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800" b="1">
                <a:solidFill>
                  <a:srgbClr val="FFFFFF"/>
                </a:solidFill>
                <a:latin typeface="Calibri"/>
              </a:rPr>
              <a:t>4</a:t>
            </a:r>
          </a:p>
        </p:txBody>
      </p:sp>
      <p:sp>
        <p:nvSpPr>
          <p:cNvPr id="17" name="TextBox 16"/>
          <p:cNvSpPr txBox="1"/>
          <p:nvPr/>
        </p:nvSpPr>
        <p:spPr>
          <a:xfrm>
            <a:off x="1280160" y="4324604"/>
            <a:ext cx="10408615" cy="457200"/>
          </a:xfrm>
          <a:prstGeom prst="rect">
            <a:avLst/>
          </a:prstGeom>
          <a:noFill/>
        </p:spPr>
        <p:txBody>
          <a:bodyPr wrap="square" lIns="0" rIns="0" tIns="0" bIns="0">
            <a:spAutoFit/>
          </a:bodyPr>
          <a:lstStyle/>
          <a:p>
            <a:pPr algn="l">
              <a:lnSpc>
                <a:spcPct val="120000"/>
              </a:lnSpc>
            </a:pPr>
            <a:r>
              <a:rPr sz="1600" b="1" i="0">
                <a:solidFill>
                  <a:srgbClr val="1A1A1A"/>
                </a:solidFill>
                <a:latin typeface="Calibri"/>
              </a:rPr>
              <a:t>Does it save time?</a:t>
            </a:r>
          </a:p>
        </p:txBody>
      </p:sp>
      <p:sp>
        <p:nvSpPr>
          <p:cNvPr id="18" name="TextBox 17"/>
          <p:cNvSpPr txBox="1"/>
          <p:nvPr/>
        </p:nvSpPr>
        <p:spPr>
          <a:xfrm>
            <a:off x="1280160" y="4736084"/>
            <a:ext cx="10408615" cy="521716"/>
          </a:xfrm>
          <a:prstGeom prst="rect">
            <a:avLst/>
          </a:prstGeom>
          <a:noFill/>
        </p:spPr>
        <p:txBody>
          <a:bodyPr wrap="square" lIns="0" rIns="0" tIns="0" bIns="0">
            <a:spAutoFit/>
          </a:bodyPr>
          <a:lstStyle/>
          <a:p>
            <a:pPr algn="l">
              <a:lnSpc>
                <a:spcPct val="135000"/>
              </a:lnSpc>
            </a:pPr>
            <a:r>
              <a:rPr sz="1300" b="0" i="0">
                <a:solidFill>
                  <a:srgbClr val="4A4A4A"/>
                </a:solidFill>
                <a:latin typeface="Calibri"/>
              </a:rPr>
              <a:t>Is there a credible before/after comparison — and is the QA time reasonable for the gain?</a:t>
            </a:r>
          </a:p>
        </p:txBody>
      </p:sp>
      <p:sp>
        <p:nvSpPr>
          <p:cNvPr id="19" name="TextBox 18"/>
          <p:cNvSpPr txBox="1"/>
          <p:nvPr/>
        </p:nvSpPr>
        <p:spPr>
          <a:xfrm>
            <a:off x="502920" y="5440680"/>
            <a:ext cx="11185855" cy="640080"/>
          </a:xfrm>
          <a:prstGeom prst="rect">
            <a:avLst/>
          </a:prstGeom>
          <a:noFill/>
        </p:spPr>
        <p:txBody>
          <a:bodyPr wrap="square" lIns="0" rIns="0" tIns="0" bIns="0">
            <a:spAutoFit/>
          </a:bodyPr>
          <a:lstStyle/>
          <a:p>
            <a:pPr algn="l">
              <a:lnSpc>
                <a:spcPct val="135000"/>
              </a:lnSpc>
            </a:pPr>
            <a:r>
              <a:rPr sz="1250" b="0" i="0">
                <a:solidFill>
                  <a:srgbClr val="1A1A1A"/>
                </a:solidFill>
                <a:latin typeface="Calibri"/>
              </a:rPr>
              <a:t>You do </a:t>
            </a:r>
            <a:r>
              <a:rPr sz="1250" b="0" i="1">
                <a:solidFill>
                  <a:srgbClr val="1A1A1A"/>
                </a:solidFill>
                <a:latin typeface="Calibri"/>
              </a:rPr>
              <a:t>not</a:t>
            </a:r>
            <a:r>
              <a:rPr sz="1250" b="0" i="0">
                <a:solidFill>
                  <a:srgbClr val="1A1A1A"/>
                </a:solidFill>
                <a:latin typeface="Calibri"/>
              </a:rPr>
              <a:t> need to evaluate </a:t>
            </a:r>
            <a:r>
              <a:rPr sz="1250" b="0" i="1">
                <a:solidFill>
                  <a:srgbClr val="1A1A1A"/>
                </a:solidFill>
                <a:latin typeface="Calibri"/>
              </a:rPr>
              <a:t>how</a:t>
            </a:r>
            <a:r>
              <a:rPr sz="1250" b="0" i="0">
                <a:solidFill>
                  <a:srgbClr val="1A1A1A"/>
                </a:solidFill>
                <a:latin typeface="Calibri"/>
              </a:rPr>
              <a:t> AI produced it. The same standards as any work product apply: </a:t>
            </a:r>
            <a:r>
              <a:rPr sz="1250" b="1" i="0">
                <a:solidFill>
                  <a:srgbClr val="1A1A1A"/>
                </a:solidFill>
                <a:latin typeface="Calibri"/>
              </a:rPr>
              <a:t>if a Marine handed this to you without mentioning AI, would you sign it?</a:t>
            </a:r>
          </a:p>
        </p:txBody>
      </p:sp>
      <p:sp>
        <p:nvSpPr>
          <p:cNvPr id="20" name="Rectangle 19"/>
          <p:cNvSpPr/>
          <p:nvPr/>
        </p:nvSpPr>
        <p:spPr>
          <a:xfrm>
            <a:off x="502920" y="6483096"/>
            <a:ext cx="54864" cy="16459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30936" y="6446520"/>
            <a:ext cx="7315200" cy="292608"/>
          </a:xfrm>
          <a:prstGeom prst="rect">
            <a:avLst/>
          </a:prstGeom>
          <a:noFill/>
        </p:spPr>
        <p:txBody>
          <a:bodyPr wrap="square" lIns="0" rIns="0" tIns="0" bIns="0" anchor="t">
            <a:spAutoFit/>
          </a:bodyPr>
          <a:lstStyle/>
          <a:p>
            <a:pPr algn="l"/>
            <a:r>
              <a:rPr sz="1000" b="0" i="0">
                <a:solidFill>
                  <a:srgbClr val="6E6E6E"/>
                </a:solidFill>
                <a:latin typeface="Calibri"/>
              </a:rPr>
              <a:t>Module 3 · Evaluating output</a:t>
            </a:r>
          </a:p>
        </p:txBody>
      </p:sp>
      <p:sp>
        <p:nvSpPr>
          <p:cNvPr id="22" name="TextBox 21"/>
          <p:cNvSpPr txBox="1"/>
          <p:nvPr/>
        </p:nvSpPr>
        <p:spPr>
          <a:xfrm>
            <a:off x="9859975" y="6446520"/>
            <a:ext cx="1828800" cy="292608"/>
          </a:xfrm>
          <a:prstGeom prst="rect">
            <a:avLst/>
          </a:prstGeom>
          <a:noFill/>
        </p:spPr>
        <p:txBody>
          <a:bodyPr wrap="square" lIns="0" rIns="0" tIns="0" bIns="0" anchor="t">
            <a:spAutoFit/>
          </a:bodyPr>
          <a:lstStyle/>
          <a:p>
            <a:pPr algn="r"/>
            <a:r>
              <a:rPr sz="1000" b="0" i="0">
                <a:solidFill>
                  <a:srgbClr val="6E6E6E"/>
                </a:solidFill>
                <a:latin typeface="Calibri"/>
              </a:rPr>
              <a:t>14 / 28</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8F7F5"/>
        </a:solidFill>
        <a:effectLst/>
      </p:bgPr>
    </p:bg>
    <p:spTree>
      <p:nvGrpSpPr>
        <p:cNvPr id="1" name=""/>
        <p:cNvGrpSpPr/>
        <p:nvPr/>
      </p:nvGrpSpPr>
      <p:grpSpPr/>
      <p:sp>
        <p:nvSpPr>
          <p:cNvPr id="2" name="Rectangle 1"/>
          <p:cNvSpPr/>
          <p:nvPr/>
        </p:nvSpPr>
        <p:spPr>
          <a:xfrm>
            <a:off x="0" y="0"/>
            <a:ext cx="8534186"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914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02920" y="530352"/>
            <a:ext cx="2953512" cy="310896"/>
          </a:xfrm>
          <a:prstGeom prst="roundRect">
            <a:avLst>
              <a:gd name="adj" fmla="val 50000"/>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1A1A1A"/>
                </a:solidFill>
                <a:latin typeface="Calibri"/>
              </a:rPr>
              <a:t>EXERCISE A · SCENARIO</a:t>
            </a:r>
          </a:p>
        </p:txBody>
      </p:sp>
      <p:sp>
        <p:nvSpPr>
          <p:cNvPr id="5" name="TextBox 4"/>
          <p:cNvSpPr txBox="1"/>
          <p:nvPr/>
        </p:nvSpPr>
        <p:spPr>
          <a:xfrm>
            <a:off x="3730752" y="475488"/>
            <a:ext cx="7958023" cy="555752"/>
          </a:xfrm>
          <a:prstGeom prst="rect">
            <a:avLst/>
          </a:prstGeom>
          <a:noFill/>
        </p:spPr>
        <p:txBody>
          <a:bodyPr wrap="square" lIns="0" rIns="0" tIns="0" bIns="0" anchor="ctr">
            <a:spAutoFit/>
          </a:bodyPr>
          <a:lstStyle/>
          <a:p>
            <a:pPr algn="l"/>
            <a:r>
              <a:rPr sz="2800" b="1" i="0">
                <a:solidFill>
                  <a:srgbClr val="1A1A1A"/>
                </a:solidFill>
                <a:latin typeface="Calibri"/>
              </a:rPr>
              <a:t>AI-generated leave policy summary</a:t>
            </a:r>
          </a:p>
        </p:txBody>
      </p:sp>
      <p:sp>
        <p:nvSpPr>
          <p:cNvPr id="6" name="Rectangle 5"/>
          <p:cNvSpPr/>
          <p:nvPr/>
        </p:nvSpPr>
        <p:spPr>
          <a:xfrm>
            <a:off x="502920" y="1140968"/>
            <a:ext cx="11185855" cy="12700"/>
          </a:xfrm>
          <a:prstGeom prst="rect">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02920" y="1433576"/>
            <a:ext cx="11185855" cy="2194560"/>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02920" y="1433576"/>
            <a:ext cx="91440" cy="219456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1662176"/>
            <a:ext cx="10637215" cy="320040"/>
          </a:xfrm>
          <a:prstGeom prst="rect">
            <a:avLst/>
          </a:prstGeom>
          <a:noFill/>
        </p:spPr>
        <p:txBody>
          <a:bodyPr wrap="square" lIns="0" rIns="0" tIns="0" bIns="0" anchor="t">
            <a:spAutoFit/>
          </a:bodyPr>
          <a:lstStyle/>
          <a:p>
            <a:pPr algn="l"/>
            <a:r>
              <a:rPr sz="1100" b="1" i="0">
                <a:solidFill>
                  <a:srgbClr val="D4B11A"/>
                </a:solidFill>
                <a:latin typeface="Calibri"/>
              </a:rPr>
              <a:t>SCENARIO</a:t>
            </a:r>
          </a:p>
        </p:txBody>
      </p:sp>
      <p:sp>
        <p:nvSpPr>
          <p:cNvPr id="10" name="TextBox 9"/>
          <p:cNvSpPr txBox="1"/>
          <p:nvPr/>
        </p:nvSpPr>
        <p:spPr>
          <a:xfrm>
            <a:off x="777240" y="2073656"/>
            <a:ext cx="10637215" cy="1463040"/>
          </a:xfrm>
          <a:prstGeom prst="rect">
            <a:avLst/>
          </a:prstGeom>
          <a:noFill/>
        </p:spPr>
        <p:txBody>
          <a:bodyPr wrap="square" lIns="0" rIns="0" tIns="0" bIns="0">
            <a:spAutoFit/>
          </a:bodyPr>
          <a:lstStyle/>
          <a:p>
            <a:pPr algn="l">
              <a:lnSpc>
                <a:spcPct val="140000"/>
              </a:lnSpc>
            </a:pPr>
            <a:r>
              <a:rPr sz="1500" b="0" i="0">
                <a:solidFill>
                  <a:srgbClr val="1A1A1A"/>
                </a:solidFill>
                <a:latin typeface="Calibri"/>
              </a:rPr>
              <a:t>A Marine presents you with a one-page summary of leave policy for Emergency Leave Authorization. The summary is clear, well-formatted, and cites </a:t>
            </a:r>
            <a:r>
              <a:rPr sz="1500" b="1" i="0">
                <a:solidFill>
                  <a:srgbClr val="1A1A1A"/>
                </a:solidFill>
                <a:latin typeface="Calibri"/>
              </a:rPr>
              <a:t>MCO P1050.3K</a:t>
            </a:r>
            <a:r>
              <a:rPr sz="1500" b="0" i="0">
                <a:solidFill>
                  <a:srgbClr val="1A1A1A"/>
                </a:solidFill>
                <a:latin typeface="Calibri"/>
              </a:rPr>
              <a:t>. The Marine tells you it was generated using ChatGPT and reviewed for accuracy. They want to distribute it to the section.</a:t>
            </a:r>
          </a:p>
        </p:txBody>
      </p:sp>
      <p:sp>
        <p:nvSpPr>
          <p:cNvPr id="11" name="Rectangle 10"/>
          <p:cNvSpPr/>
          <p:nvPr/>
        </p:nvSpPr>
        <p:spPr>
          <a:xfrm>
            <a:off x="502920" y="3902456"/>
            <a:ext cx="11185855" cy="128016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77240" y="4131056"/>
            <a:ext cx="10637215" cy="320040"/>
          </a:xfrm>
          <a:prstGeom prst="rect">
            <a:avLst/>
          </a:prstGeom>
          <a:noFill/>
        </p:spPr>
        <p:txBody>
          <a:bodyPr wrap="square" lIns="0" rIns="0" tIns="0" bIns="0" anchor="t">
            <a:spAutoFit/>
          </a:bodyPr>
          <a:lstStyle/>
          <a:p>
            <a:pPr algn="l"/>
            <a:r>
              <a:rPr sz="1000" b="1" i="0">
                <a:solidFill>
                  <a:srgbClr val="F5D130"/>
                </a:solidFill>
                <a:latin typeface="Calibri"/>
              </a:rPr>
              <a:t>YOUR MOVE</a:t>
            </a:r>
          </a:p>
        </p:txBody>
      </p:sp>
      <p:sp>
        <p:nvSpPr>
          <p:cNvPr id="13" name="TextBox 12"/>
          <p:cNvSpPr txBox="1"/>
          <p:nvPr/>
        </p:nvSpPr>
        <p:spPr>
          <a:xfrm>
            <a:off x="777240" y="4496816"/>
            <a:ext cx="10637215" cy="640080"/>
          </a:xfrm>
          <a:prstGeom prst="rect">
            <a:avLst/>
          </a:prstGeom>
          <a:noFill/>
        </p:spPr>
        <p:txBody>
          <a:bodyPr wrap="square" lIns="0" rIns="0" tIns="0" bIns="0" anchor="t">
            <a:spAutoFit/>
          </a:bodyPr>
          <a:lstStyle/>
          <a:p>
            <a:pPr algn="l">
              <a:lnSpc>
                <a:spcPct val="140000"/>
              </a:lnSpc>
            </a:pPr>
            <a:r>
              <a:rPr sz="1400" b="0" i="0">
                <a:solidFill>
                  <a:srgbClr val="FFFFFF"/>
                </a:solidFill>
                <a:latin typeface="Calibri"/>
              </a:rPr>
              <a:t>What do you ask first? What gets the green light? What earns a "not yet"?</a:t>
            </a:r>
          </a:p>
        </p:txBody>
      </p:sp>
      <p:sp>
        <p:nvSpPr>
          <p:cNvPr id="14" name="Rectangle 13"/>
          <p:cNvSpPr/>
          <p:nvPr/>
        </p:nvSpPr>
        <p:spPr>
          <a:xfrm>
            <a:off x="502920" y="6483096"/>
            <a:ext cx="54864" cy="16459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30936" y="6446520"/>
            <a:ext cx="7315200" cy="292608"/>
          </a:xfrm>
          <a:prstGeom prst="rect">
            <a:avLst/>
          </a:prstGeom>
          <a:noFill/>
        </p:spPr>
        <p:txBody>
          <a:bodyPr wrap="square" lIns="0" rIns="0" tIns="0" bIns="0" anchor="t">
            <a:spAutoFit/>
          </a:bodyPr>
          <a:lstStyle/>
          <a:p>
            <a:pPr algn="l"/>
            <a:r>
              <a:rPr sz="1000" b="0" i="0">
                <a:solidFill>
                  <a:srgbClr val="6E6E6E"/>
                </a:solidFill>
                <a:latin typeface="Calibri"/>
              </a:rPr>
              <a:t>Module 3 · Exercise A</a:t>
            </a:r>
          </a:p>
        </p:txBody>
      </p:sp>
      <p:sp>
        <p:nvSpPr>
          <p:cNvPr id="16" name="TextBox 15"/>
          <p:cNvSpPr txBox="1"/>
          <p:nvPr/>
        </p:nvSpPr>
        <p:spPr>
          <a:xfrm>
            <a:off x="9859975" y="6446520"/>
            <a:ext cx="1828800" cy="292608"/>
          </a:xfrm>
          <a:prstGeom prst="rect">
            <a:avLst/>
          </a:prstGeom>
          <a:noFill/>
        </p:spPr>
        <p:txBody>
          <a:bodyPr wrap="square" lIns="0" rIns="0" tIns="0" bIns="0" anchor="t">
            <a:spAutoFit/>
          </a:bodyPr>
          <a:lstStyle/>
          <a:p>
            <a:pPr algn="r"/>
            <a:r>
              <a:rPr sz="1000" b="0" i="0">
                <a:solidFill>
                  <a:srgbClr val="6E6E6E"/>
                </a:solidFill>
                <a:latin typeface="Calibri"/>
              </a:rPr>
              <a:t>15 / 28</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8F7F5"/>
        </a:solidFill>
        <a:effectLst/>
      </p:bgPr>
    </p:bg>
    <p:spTree>
      <p:nvGrpSpPr>
        <p:cNvPr id="1" name=""/>
        <p:cNvGrpSpPr/>
        <p:nvPr/>
      </p:nvGrpSpPr>
      <p:grpSpPr/>
      <p:sp>
        <p:nvSpPr>
          <p:cNvPr id="2" name="Rectangle 1"/>
          <p:cNvSpPr/>
          <p:nvPr/>
        </p:nvSpPr>
        <p:spPr>
          <a:xfrm>
            <a:off x="0" y="0"/>
            <a:ext cx="8534186"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914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02920" y="530352"/>
            <a:ext cx="2834640" cy="310896"/>
          </a:xfrm>
          <a:prstGeom prst="roundRect">
            <a:avLst>
              <a:gd name="adj" fmla="val 50000"/>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4A4A4A"/>
                </a:solidFill>
                <a:latin typeface="Calibri"/>
              </a:rPr>
              <a:t>EXERCISE A · DEBRIEF</a:t>
            </a:r>
          </a:p>
        </p:txBody>
      </p:sp>
      <p:sp>
        <p:nvSpPr>
          <p:cNvPr id="5" name="TextBox 4"/>
          <p:cNvSpPr txBox="1"/>
          <p:nvPr/>
        </p:nvSpPr>
        <p:spPr>
          <a:xfrm>
            <a:off x="3611880" y="475488"/>
            <a:ext cx="8076895" cy="555752"/>
          </a:xfrm>
          <a:prstGeom prst="rect">
            <a:avLst/>
          </a:prstGeom>
          <a:noFill/>
        </p:spPr>
        <p:txBody>
          <a:bodyPr wrap="square" lIns="0" rIns="0" tIns="0" bIns="0" anchor="ctr">
            <a:spAutoFit/>
          </a:bodyPr>
          <a:lstStyle/>
          <a:p>
            <a:pPr algn="l"/>
            <a:r>
              <a:rPr sz="2800" b="1" i="0">
                <a:solidFill>
                  <a:srgbClr val="1A1A1A"/>
                </a:solidFill>
                <a:latin typeface="Calibri"/>
              </a:rPr>
              <a:t>What a strong supervisor asks</a:t>
            </a:r>
          </a:p>
        </p:txBody>
      </p:sp>
      <p:sp>
        <p:nvSpPr>
          <p:cNvPr id="6" name="Rectangle 5"/>
          <p:cNvSpPr/>
          <p:nvPr/>
        </p:nvSpPr>
        <p:spPr>
          <a:xfrm>
            <a:off x="502920" y="1140968"/>
            <a:ext cx="11185855" cy="12700"/>
          </a:xfrm>
          <a:prstGeom prst="rect">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02920" y="1342136"/>
            <a:ext cx="5410047" cy="5012944"/>
          </a:xfrm>
          <a:prstGeom prst="rect">
            <a:avLst/>
          </a:prstGeom>
          <a:noFill/>
        </p:spPr>
        <p:txBody>
          <a:bodyPr wrap="square" lIns="0" rIns="0" tIns="0" bIns="0">
            <a:spAutoFit/>
          </a:bodyPr>
          <a:lstStyle/>
          <a:p>
            <a:pPr algn="l">
              <a:lnSpc>
                <a:spcPct val="130000"/>
              </a:lnSpc>
              <a:spcAft>
                <a:spcPts val="1000"/>
              </a:spcAft>
            </a:pPr>
            <a:r>
              <a:rPr sz="1147" b="1">
                <a:solidFill>
                  <a:srgbClr val="CC0000"/>
                </a:solidFill>
                <a:latin typeface="Calibri"/>
              </a:rPr>
              <a:t>■  </a:t>
            </a:r>
            <a:r>
              <a:rPr sz="1350" b="1" i="0">
                <a:solidFill>
                  <a:srgbClr val="1A1A1A"/>
                </a:solidFill>
                <a:latin typeface="Calibri"/>
              </a:rPr>
              <a:t>Can you verify the MCO citation?</a:t>
            </a:r>
            <a:r>
              <a:rPr sz="1350" b="0" i="0">
                <a:solidFill>
                  <a:srgbClr val="1A1A1A"/>
                </a:solidFill>
                <a:latin typeface="Calibri"/>
              </a:rPr>
              <a:t> Pull up the actual order. Does the summary match?</a:t>
            </a:r>
          </a:p>
          <a:p>
            <a:pPr algn="l">
              <a:lnSpc>
                <a:spcPct val="130000"/>
              </a:lnSpc>
              <a:spcAft>
                <a:spcPts val="1000"/>
              </a:spcAft>
            </a:pPr>
            <a:r>
              <a:rPr sz="1147" b="1">
                <a:solidFill>
                  <a:srgbClr val="CC0000"/>
                </a:solidFill>
                <a:latin typeface="Calibri"/>
              </a:rPr>
              <a:t>■  </a:t>
            </a:r>
            <a:r>
              <a:rPr sz="1350" b="1" i="0">
                <a:solidFill>
                  <a:srgbClr val="1A1A1A"/>
                </a:solidFill>
                <a:latin typeface="Calibri"/>
              </a:rPr>
              <a:t>What did you give the AI as input?</a:t>
            </a:r>
            <a:r>
              <a:rPr sz="1350" b="0" i="0">
                <a:solidFill>
                  <a:srgbClr val="1A1A1A"/>
                </a:solidFill>
                <a:latin typeface="Calibri"/>
              </a:rPr>
              <a:t> Full MCO text, or general questions? Context quality drives output quality.</a:t>
            </a:r>
          </a:p>
          <a:p>
            <a:pPr algn="l">
              <a:lnSpc>
                <a:spcPct val="130000"/>
              </a:lnSpc>
              <a:spcAft>
                <a:spcPts val="1000"/>
              </a:spcAft>
            </a:pPr>
            <a:r>
              <a:rPr sz="1147" b="1">
                <a:solidFill>
                  <a:srgbClr val="CC0000"/>
                </a:solidFill>
                <a:latin typeface="Calibri"/>
              </a:rPr>
              <a:t>■  </a:t>
            </a:r>
            <a:r>
              <a:rPr sz="1350" b="1" i="0">
                <a:solidFill>
                  <a:srgbClr val="1A1A1A"/>
                </a:solidFill>
                <a:latin typeface="Calibri"/>
              </a:rPr>
              <a:t>Who reviewed this for accuracy?</a:t>
            </a:r>
            <a:r>
              <a:rPr sz="1350" b="0" i="0">
                <a:solidFill>
                  <a:srgbClr val="1A1A1A"/>
                </a:solidFill>
                <a:latin typeface="Calibri"/>
              </a:rPr>
              <a:t> AI-generated policy needs SME verification — not just proofreading.</a:t>
            </a:r>
          </a:p>
          <a:p>
            <a:pPr algn="l">
              <a:lnSpc>
                <a:spcPct val="130000"/>
              </a:lnSpc>
              <a:spcAft>
                <a:spcPts val="1000"/>
              </a:spcAft>
            </a:pPr>
            <a:r>
              <a:rPr sz="1147" b="1">
                <a:solidFill>
                  <a:srgbClr val="CC0000"/>
                </a:solidFill>
                <a:latin typeface="Calibri"/>
              </a:rPr>
              <a:t>■  </a:t>
            </a:r>
            <a:r>
              <a:rPr sz="1350" b="1" i="0">
                <a:solidFill>
                  <a:srgbClr val="1A1A1A"/>
                </a:solidFill>
                <a:latin typeface="Calibri"/>
              </a:rPr>
              <a:t>What's the update path?</a:t>
            </a:r>
            <a:r>
              <a:rPr sz="1350" b="0" i="0">
                <a:solidFill>
                  <a:srgbClr val="1A1A1A"/>
                </a:solidFill>
                <a:latin typeface="Calibri"/>
              </a:rPr>
              <a:t> If policy changes, who refreshes this — or do outdated summaries circulate forever?</a:t>
            </a:r>
          </a:p>
        </p:txBody>
      </p:sp>
      <p:sp>
        <p:nvSpPr>
          <p:cNvPr id="8" name="Rectangle 7"/>
          <p:cNvSpPr/>
          <p:nvPr/>
        </p:nvSpPr>
        <p:spPr>
          <a:xfrm>
            <a:off x="6278727" y="1799336"/>
            <a:ext cx="5410047" cy="4098544"/>
          </a:xfrm>
          <a:prstGeom prst="rect">
            <a:avLst/>
          </a:prstGeom>
          <a:solidFill>
            <a:srgbClr val="E8F0F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6278727" y="1799336"/>
            <a:ext cx="91440" cy="4098544"/>
          </a:xfrm>
          <a:prstGeom prst="rect">
            <a:avLst/>
          </a:prstGeom>
          <a:solidFill>
            <a:srgbClr val="4285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644487" y="2073656"/>
            <a:ext cx="4861407" cy="457200"/>
          </a:xfrm>
          <a:prstGeom prst="rect">
            <a:avLst/>
          </a:prstGeom>
          <a:noFill/>
        </p:spPr>
        <p:txBody>
          <a:bodyPr wrap="square" lIns="0" rIns="0" tIns="0" bIns="0" anchor="t">
            <a:spAutoFit/>
          </a:bodyPr>
          <a:lstStyle/>
          <a:p>
            <a:pPr algn="l"/>
            <a:r>
              <a:rPr sz="1800" b="1" i="0">
                <a:solidFill>
                  <a:srgbClr val="1A1A1A"/>
                </a:solidFill>
                <a:latin typeface="Calibri"/>
              </a:rPr>
              <a:t>The principle</a:t>
            </a:r>
          </a:p>
        </p:txBody>
      </p:sp>
      <p:sp>
        <p:nvSpPr>
          <p:cNvPr id="11" name="TextBox 10"/>
          <p:cNvSpPr txBox="1"/>
          <p:nvPr/>
        </p:nvSpPr>
        <p:spPr>
          <a:xfrm>
            <a:off x="6644487" y="2668016"/>
            <a:ext cx="4861407" cy="3001264"/>
          </a:xfrm>
          <a:prstGeom prst="rect">
            <a:avLst/>
          </a:prstGeom>
          <a:noFill/>
        </p:spPr>
        <p:txBody>
          <a:bodyPr wrap="square" lIns="0" rIns="0" tIns="0" bIns="0">
            <a:spAutoFit/>
          </a:bodyPr>
          <a:lstStyle/>
          <a:p>
            <a:pPr algn="l">
              <a:lnSpc>
                <a:spcPct val="145000"/>
              </a:lnSpc>
            </a:pPr>
            <a:r>
              <a:rPr sz="1350" b="0" i="0">
                <a:solidFill>
                  <a:srgbClr val="1A1A1A"/>
                </a:solidFill>
                <a:latin typeface="Calibri"/>
              </a:rPr>
              <a:t>The Marine did the right thing — they brought it to you. Your job is to verify the </a:t>
            </a:r>
            <a:r>
              <a:rPr sz="1350" b="0" i="1">
                <a:solidFill>
                  <a:srgbClr val="1A1A1A"/>
                </a:solidFill>
                <a:latin typeface="Calibri"/>
              </a:rPr>
              <a:t>output</a:t>
            </a:r>
            <a:r>
              <a:rPr sz="1350" b="0" i="0">
                <a:solidFill>
                  <a:srgbClr val="1A1A1A"/>
                </a:solidFill>
                <a:latin typeface="Calibri"/>
              </a:rPr>
              <a:t> and the </a:t>
            </a:r>
            <a:r>
              <a:rPr sz="1350" b="0" i="1">
                <a:solidFill>
                  <a:srgbClr val="1A1A1A"/>
                </a:solidFill>
                <a:latin typeface="Calibri"/>
              </a:rPr>
              <a:t>process</a:t>
            </a:r>
            <a:r>
              <a:rPr sz="1350" b="0" i="0">
                <a:solidFill>
                  <a:srgbClr val="1A1A1A"/>
                </a:solidFill>
                <a:latin typeface="Calibri"/>
              </a:rPr>
              <a:t>, not interrogate the tool. Approve, ask for SME sign-off, or send it back with a specific gap.</a:t>
            </a:r>
          </a:p>
        </p:txBody>
      </p:sp>
      <p:sp>
        <p:nvSpPr>
          <p:cNvPr id="12" name="Rectangle 11"/>
          <p:cNvSpPr/>
          <p:nvPr/>
        </p:nvSpPr>
        <p:spPr>
          <a:xfrm>
            <a:off x="502920" y="6483096"/>
            <a:ext cx="54864" cy="16459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30936" y="6446520"/>
            <a:ext cx="7315200" cy="292608"/>
          </a:xfrm>
          <a:prstGeom prst="rect">
            <a:avLst/>
          </a:prstGeom>
          <a:noFill/>
        </p:spPr>
        <p:txBody>
          <a:bodyPr wrap="square" lIns="0" rIns="0" tIns="0" bIns="0" anchor="t">
            <a:spAutoFit/>
          </a:bodyPr>
          <a:lstStyle/>
          <a:p>
            <a:pPr algn="l"/>
            <a:r>
              <a:rPr sz="1000" b="0" i="0">
                <a:solidFill>
                  <a:srgbClr val="6E6E6E"/>
                </a:solidFill>
                <a:latin typeface="Calibri"/>
              </a:rPr>
              <a:t>Module 3 · Exercise A debrief</a:t>
            </a:r>
          </a:p>
        </p:txBody>
      </p:sp>
      <p:sp>
        <p:nvSpPr>
          <p:cNvPr id="14" name="TextBox 13"/>
          <p:cNvSpPr txBox="1"/>
          <p:nvPr/>
        </p:nvSpPr>
        <p:spPr>
          <a:xfrm>
            <a:off x="9859975" y="6446520"/>
            <a:ext cx="1828800" cy="292608"/>
          </a:xfrm>
          <a:prstGeom prst="rect">
            <a:avLst/>
          </a:prstGeom>
          <a:noFill/>
        </p:spPr>
        <p:txBody>
          <a:bodyPr wrap="square" lIns="0" rIns="0" tIns="0" bIns="0" anchor="t">
            <a:spAutoFit/>
          </a:bodyPr>
          <a:lstStyle/>
          <a:p>
            <a:pPr algn="r"/>
            <a:r>
              <a:rPr sz="1000" b="0" i="0">
                <a:solidFill>
                  <a:srgbClr val="6E6E6E"/>
                </a:solidFill>
                <a:latin typeface="Calibri"/>
              </a:rPr>
              <a:t>16 / 28</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8F7F5"/>
        </a:solidFill>
        <a:effectLst/>
      </p:bgPr>
    </p:bg>
    <p:spTree>
      <p:nvGrpSpPr>
        <p:cNvPr id="1" name=""/>
        <p:cNvGrpSpPr/>
        <p:nvPr/>
      </p:nvGrpSpPr>
      <p:grpSpPr/>
      <p:sp>
        <p:nvSpPr>
          <p:cNvPr id="2" name="Rectangle 1"/>
          <p:cNvSpPr/>
          <p:nvPr/>
        </p:nvSpPr>
        <p:spPr>
          <a:xfrm>
            <a:off x="0" y="0"/>
            <a:ext cx="8534186"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914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02920" y="530352"/>
            <a:ext cx="2953512" cy="310896"/>
          </a:xfrm>
          <a:prstGeom prst="roundRect">
            <a:avLst>
              <a:gd name="adj" fmla="val 50000"/>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1A1A1A"/>
                </a:solidFill>
                <a:latin typeface="Calibri"/>
              </a:rPr>
              <a:t>EXERCISE B · SCENARIO</a:t>
            </a:r>
          </a:p>
        </p:txBody>
      </p:sp>
      <p:sp>
        <p:nvSpPr>
          <p:cNvPr id="5" name="TextBox 4"/>
          <p:cNvSpPr txBox="1"/>
          <p:nvPr/>
        </p:nvSpPr>
        <p:spPr>
          <a:xfrm>
            <a:off x="3730752" y="475488"/>
            <a:ext cx="7958023" cy="555752"/>
          </a:xfrm>
          <a:prstGeom prst="rect">
            <a:avLst/>
          </a:prstGeom>
          <a:noFill/>
        </p:spPr>
        <p:txBody>
          <a:bodyPr wrap="square" lIns="0" rIns="0" tIns="0" bIns="0" anchor="ctr">
            <a:spAutoFit/>
          </a:bodyPr>
          <a:lstStyle/>
          <a:p>
            <a:pPr algn="l"/>
            <a:r>
              <a:rPr sz="2800" b="1" i="0">
                <a:solidFill>
                  <a:srgbClr val="1A1A1A"/>
                </a:solidFill>
                <a:latin typeface="Calibri"/>
              </a:rPr>
              <a:t>Automated reporting tool</a:t>
            </a:r>
          </a:p>
        </p:txBody>
      </p:sp>
      <p:sp>
        <p:nvSpPr>
          <p:cNvPr id="6" name="Rectangle 5"/>
          <p:cNvSpPr/>
          <p:nvPr/>
        </p:nvSpPr>
        <p:spPr>
          <a:xfrm>
            <a:off x="502920" y="1140968"/>
            <a:ext cx="11185855" cy="12700"/>
          </a:xfrm>
          <a:prstGeom prst="rect">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02920" y="1433576"/>
            <a:ext cx="11185855" cy="2194560"/>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02920" y="1433576"/>
            <a:ext cx="91440" cy="219456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1662176"/>
            <a:ext cx="10637215" cy="320040"/>
          </a:xfrm>
          <a:prstGeom prst="rect">
            <a:avLst/>
          </a:prstGeom>
          <a:noFill/>
        </p:spPr>
        <p:txBody>
          <a:bodyPr wrap="square" lIns="0" rIns="0" tIns="0" bIns="0" anchor="t">
            <a:spAutoFit/>
          </a:bodyPr>
          <a:lstStyle/>
          <a:p>
            <a:pPr algn="l"/>
            <a:r>
              <a:rPr sz="1100" b="1" i="0">
                <a:solidFill>
                  <a:srgbClr val="D4B11A"/>
                </a:solidFill>
                <a:latin typeface="Calibri"/>
              </a:rPr>
              <a:t>SCENARIO</a:t>
            </a:r>
          </a:p>
        </p:txBody>
      </p:sp>
      <p:sp>
        <p:nvSpPr>
          <p:cNvPr id="10" name="TextBox 9"/>
          <p:cNvSpPr txBox="1"/>
          <p:nvPr/>
        </p:nvSpPr>
        <p:spPr>
          <a:xfrm>
            <a:off x="777240" y="2073656"/>
            <a:ext cx="10637215" cy="1463040"/>
          </a:xfrm>
          <a:prstGeom prst="rect">
            <a:avLst/>
          </a:prstGeom>
          <a:noFill/>
        </p:spPr>
        <p:txBody>
          <a:bodyPr wrap="square" lIns="0" rIns="0" tIns="0" bIns="0">
            <a:spAutoFit/>
          </a:bodyPr>
          <a:lstStyle/>
          <a:p>
            <a:pPr algn="l">
              <a:lnSpc>
                <a:spcPct val="140000"/>
              </a:lnSpc>
            </a:pPr>
            <a:r>
              <a:rPr sz="1500" b="0" i="0">
                <a:solidFill>
                  <a:srgbClr val="1A1A1A"/>
                </a:solidFill>
                <a:latin typeface="Calibri"/>
              </a:rPr>
              <a:t>A Marine built a Python script that pulls data from a shared spreadsheet and auto-generates the weekly operations summary. </a:t>
            </a:r>
            <a:r>
              <a:rPr sz="1500" b="1" i="0">
                <a:solidFill>
                  <a:srgbClr val="1A1A1A"/>
                </a:solidFill>
                <a:latin typeface="Calibri"/>
              </a:rPr>
              <a:t>It runs in 30 seconds. The manual process took 90 minutes.</a:t>
            </a:r>
            <a:r>
              <a:rPr sz="1500" b="0" i="0">
                <a:solidFill>
                  <a:srgbClr val="1A1A1A"/>
                </a:solidFill>
                <a:latin typeface="Calibri"/>
              </a:rPr>
              <a:t> The Marine wants approval to use it for official reporting.</a:t>
            </a:r>
          </a:p>
        </p:txBody>
      </p:sp>
      <p:sp>
        <p:nvSpPr>
          <p:cNvPr id="11" name="Rectangle 10"/>
          <p:cNvSpPr/>
          <p:nvPr/>
        </p:nvSpPr>
        <p:spPr>
          <a:xfrm>
            <a:off x="502920" y="3902456"/>
            <a:ext cx="11185855" cy="128016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77240" y="4131056"/>
            <a:ext cx="10637215" cy="320040"/>
          </a:xfrm>
          <a:prstGeom prst="rect">
            <a:avLst/>
          </a:prstGeom>
          <a:noFill/>
        </p:spPr>
        <p:txBody>
          <a:bodyPr wrap="square" lIns="0" rIns="0" tIns="0" bIns="0" anchor="t">
            <a:spAutoFit/>
          </a:bodyPr>
          <a:lstStyle/>
          <a:p>
            <a:pPr algn="l"/>
            <a:r>
              <a:rPr sz="1000" b="1" i="0">
                <a:solidFill>
                  <a:srgbClr val="F5D130"/>
                </a:solidFill>
                <a:latin typeface="Calibri"/>
              </a:rPr>
              <a:t>YOUR MOVE</a:t>
            </a:r>
          </a:p>
        </p:txBody>
      </p:sp>
      <p:sp>
        <p:nvSpPr>
          <p:cNvPr id="13" name="TextBox 12"/>
          <p:cNvSpPr txBox="1"/>
          <p:nvPr/>
        </p:nvSpPr>
        <p:spPr>
          <a:xfrm>
            <a:off x="777240" y="4496816"/>
            <a:ext cx="10637215" cy="640080"/>
          </a:xfrm>
          <a:prstGeom prst="rect">
            <a:avLst/>
          </a:prstGeom>
          <a:noFill/>
        </p:spPr>
        <p:txBody>
          <a:bodyPr wrap="square" lIns="0" rIns="0" tIns="0" bIns="0" anchor="t">
            <a:spAutoFit/>
          </a:bodyPr>
          <a:lstStyle/>
          <a:p>
            <a:pPr algn="l">
              <a:lnSpc>
                <a:spcPct val="140000"/>
              </a:lnSpc>
            </a:pPr>
            <a:r>
              <a:rPr sz="1400" b="0" i="0">
                <a:solidFill>
                  <a:srgbClr val="FFFFFF"/>
                </a:solidFill>
                <a:latin typeface="Calibri"/>
              </a:rPr>
              <a:t>The time savings are real. The risk is also real. Which questions go first?</a:t>
            </a:r>
          </a:p>
        </p:txBody>
      </p:sp>
      <p:sp>
        <p:nvSpPr>
          <p:cNvPr id="14" name="Rectangle 13"/>
          <p:cNvSpPr/>
          <p:nvPr/>
        </p:nvSpPr>
        <p:spPr>
          <a:xfrm>
            <a:off x="502920" y="6483096"/>
            <a:ext cx="54864" cy="16459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30936" y="6446520"/>
            <a:ext cx="7315200" cy="292608"/>
          </a:xfrm>
          <a:prstGeom prst="rect">
            <a:avLst/>
          </a:prstGeom>
          <a:noFill/>
        </p:spPr>
        <p:txBody>
          <a:bodyPr wrap="square" lIns="0" rIns="0" tIns="0" bIns="0" anchor="t">
            <a:spAutoFit/>
          </a:bodyPr>
          <a:lstStyle/>
          <a:p>
            <a:pPr algn="l"/>
            <a:r>
              <a:rPr sz="1000" b="0" i="0">
                <a:solidFill>
                  <a:srgbClr val="6E6E6E"/>
                </a:solidFill>
                <a:latin typeface="Calibri"/>
              </a:rPr>
              <a:t>Module 3 · Exercise B</a:t>
            </a:r>
          </a:p>
        </p:txBody>
      </p:sp>
      <p:sp>
        <p:nvSpPr>
          <p:cNvPr id="16" name="TextBox 15"/>
          <p:cNvSpPr txBox="1"/>
          <p:nvPr/>
        </p:nvSpPr>
        <p:spPr>
          <a:xfrm>
            <a:off x="9859975" y="6446520"/>
            <a:ext cx="1828800" cy="292608"/>
          </a:xfrm>
          <a:prstGeom prst="rect">
            <a:avLst/>
          </a:prstGeom>
          <a:noFill/>
        </p:spPr>
        <p:txBody>
          <a:bodyPr wrap="square" lIns="0" rIns="0" tIns="0" bIns="0" anchor="t">
            <a:spAutoFit/>
          </a:bodyPr>
          <a:lstStyle/>
          <a:p>
            <a:pPr algn="r"/>
            <a:r>
              <a:rPr sz="1000" b="0" i="0">
                <a:solidFill>
                  <a:srgbClr val="6E6E6E"/>
                </a:solidFill>
                <a:latin typeface="Calibri"/>
              </a:rPr>
              <a:t>17 / 28</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8F7F5"/>
        </a:solidFill>
        <a:effectLst/>
      </p:bgPr>
    </p:bg>
    <p:spTree>
      <p:nvGrpSpPr>
        <p:cNvPr id="1" name=""/>
        <p:cNvGrpSpPr/>
        <p:nvPr/>
      </p:nvGrpSpPr>
      <p:grpSpPr/>
      <p:sp>
        <p:nvSpPr>
          <p:cNvPr id="2" name="Rectangle 1"/>
          <p:cNvSpPr/>
          <p:nvPr/>
        </p:nvSpPr>
        <p:spPr>
          <a:xfrm>
            <a:off x="0" y="0"/>
            <a:ext cx="8534186"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914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02920" y="530352"/>
            <a:ext cx="2834640" cy="310896"/>
          </a:xfrm>
          <a:prstGeom prst="roundRect">
            <a:avLst>
              <a:gd name="adj" fmla="val 50000"/>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4A4A4A"/>
                </a:solidFill>
                <a:latin typeface="Calibri"/>
              </a:rPr>
              <a:t>EXERCISE B · DEBRIEF</a:t>
            </a:r>
          </a:p>
        </p:txBody>
      </p:sp>
      <p:sp>
        <p:nvSpPr>
          <p:cNvPr id="5" name="TextBox 4"/>
          <p:cNvSpPr txBox="1"/>
          <p:nvPr/>
        </p:nvSpPr>
        <p:spPr>
          <a:xfrm>
            <a:off x="3611880" y="475488"/>
            <a:ext cx="8076895" cy="555752"/>
          </a:xfrm>
          <a:prstGeom prst="rect">
            <a:avLst/>
          </a:prstGeom>
          <a:noFill/>
        </p:spPr>
        <p:txBody>
          <a:bodyPr wrap="square" lIns="0" rIns="0" tIns="0" bIns="0" anchor="ctr">
            <a:spAutoFit/>
          </a:bodyPr>
          <a:lstStyle/>
          <a:p>
            <a:pPr algn="l"/>
            <a:r>
              <a:rPr sz="2800" b="1" i="0">
                <a:solidFill>
                  <a:srgbClr val="1A1A1A"/>
                </a:solidFill>
                <a:latin typeface="Calibri"/>
              </a:rPr>
              <a:t>What a strong supervisor asks</a:t>
            </a:r>
          </a:p>
        </p:txBody>
      </p:sp>
      <p:sp>
        <p:nvSpPr>
          <p:cNvPr id="6" name="Rectangle 5"/>
          <p:cNvSpPr/>
          <p:nvPr/>
        </p:nvSpPr>
        <p:spPr>
          <a:xfrm>
            <a:off x="502920" y="1140968"/>
            <a:ext cx="11185855" cy="12700"/>
          </a:xfrm>
          <a:prstGeom prst="rect">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02920" y="1342136"/>
            <a:ext cx="5410047" cy="5012944"/>
          </a:xfrm>
          <a:prstGeom prst="rect">
            <a:avLst/>
          </a:prstGeom>
          <a:noFill/>
        </p:spPr>
        <p:txBody>
          <a:bodyPr wrap="square" lIns="0" rIns="0" tIns="0" bIns="0">
            <a:spAutoFit/>
          </a:bodyPr>
          <a:lstStyle/>
          <a:p>
            <a:pPr algn="l">
              <a:lnSpc>
                <a:spcPct val="130000"/>
              </a:lnSpc>
              <a:spcAft>
                <a:spcPts val="1000"/>
              </a:spcAft>
            </a:pPr>
            <a:r>
              <a:rPr sz="1147" b="1">
                <a:solidFill>
                  <a:srgbClr val="CC0000"/>
                </a:solidFill>
                <a:latin typeface="Calibri"/>
              </a:rPr>
              <a:t>■  </a:t>
            </a:r>
            <a:r>
              <a:rPr sz="1350" b="1" i="0">
                <a:solidFill>
                  <a:srgbClr val="1A1A1A"/>
                </a:solidFill>
                <a:latin typeface="Calibri"/>
              </a:rPr>
              <a:t>Can you demonstrate it with live data?</a:t>
            </a:r>
            <a:r>
              <a:rPr sz="1350" b="0" i="0">
                <a:solidFill>
                  <a:srgbClr val="1A1A1A"/>
                </a:solidFill>
                <a:latin typeface="Calibri"/>
              </a:rPr>
              <a:t> Show input, process, output. Walk through one full cycle in front of me.</a:t>
            </a:r>
          </a:p>
          <a:p>
            <a:pPr algn="l">
              <a:lnSpc>
                <a:spcPct val="130000"/>
              </a:lnSpc>
              <a:spcAft>
                <a:spcPts val="1000"/>
              </a:spcAft>
            </a:pPr>
            <a:r>
              <a:rPr sz="1147" b="1">
                <a:solidFill>
                  <a:srgbClr val="CC0000"/>
                </a:solidFill>
                <a:latin typeface="Calibri"/>
              </a:rPr>
              <a:t>■  </a:t>
            </a:r>
            <a:r>
              <a:rPr sz="1350" b="1" i="0">
                <a:solidFill>
                  <a:srgbClr val="1A1A1A"/>
                </a:solidFill>
                <a:latin typeface="Calibri"/>
              </a:rPr>
              <a:t>What happens when input data is malformed?</a:t>
            </a:r>
            <a:r>
              <a:rPr sz="1350" b="0" i="0">
                <a:solidFill>
                  <a:srgbClr val="1A1A1A"/>
                </a:solidFill>
                <a:latin typeface="Calibri"/>
              </a:rPr>
              <a:t> Does it fail gracefully — or does it generate confident, incorrect reports?</a:t>
            </a:r>
          </a:p>
          <a:p>
            <a:pPr algn="l">
              <a:lnSpc>
                <a:spcPct val="130000"/>
              </a:lnSpc>
              <a:spcAft>
                <a:spcPts val="1000"/>
              </a:spcAft>
            </a:pPr>
            <a:r>
              <a:rPr sz="1147" b="1">
                <a:solidFill>
                  <a:srgbClr val="CC0000"/>
                </a:solidFill>
                <a:latin typeface="Calibri"/>
              </a:rPr>
              <a:t>■  </a:t>
            </a:r>
            <a:r>
              <a:rPr sz="1350" b="1" i="0">
                <a:solidFill>
                  <a:srgbClr val="1A1A1A"/>
                </a:solidFill>
                <a:latin typeface="Calibri"/>
              </a:rPr>
              <a:t>Who else has reviewed this code?</a:t>
            </a:r>
            <a:r>
              <a:rPr sz="1350" b="0" i="0">
                <a:solidFill>
                  <a:srgbClr val="1A1A1A"/>
                </a:solidFill>
                <a:latin typeface="Calibri"/>
              </a:rPr>
              <a:t> Per the EDD SOP, automation tools need peer review and security review before operational use.</a:t>
            </a:r>
          </a:p>
          <a:p>
            <a:pPr algn="l">
              <a:lnSpc>
                <a:spcPct val="130000"/>
              </a:lnSpc>
              <a:spcAft>
                <a:spcPts val="1000"/>
              </a:spcAft>
            </a:pPr>
            <a:r>
              <a:rPr sz="1147" b="1">
                <a:solidFill>
                  <a:srgbClr val="CC0000"/>
                </a:solidFill>
                <a:latin typeface="Calibri"/>
              </a:rPr>
              <a:t>■  </a:t>
            </a:r>
            <a:r>
              <a:rPr sz="1350" b="1" i="0">
                <a:solidFill>
                  <a:srgbClr val="1A1A1A"/>
                </a:solidFill>
                <a:latin typeface="Calibri"/>
              </a:rPr>
              <a:t>How do we verify accuracy each week?</a:t>
            </a:r>
            <a:r>
              <a:rPr sz="1350" b="0" i="0">
                <a:solidFill>
                  <a:srgbClr val="1A1A1A"/>
                </a:solidFill>
                <a:latin typeface="Calibri"/>
              </a:rPr>
              <a:t> Sampling checks, output validation — what's the ongoing QA?</a:t>
            </a:r>
          </a:p>
        </p:txBody>
      </p:sp>
      <p:sp>
        <p:nvSpPr>
          <p:cNvPr id="8" name="Rectangle 7"/>
          <p:cNvSpPr/>
          <p:nvPr/>
        </p:nvSpPr>
        <p:spPr>
          <a:xfrm>
            <a:off x="6278727" y="1799336"/>
            <a:ext cx="5410047" cy="4098544"/>
          </a:xfrm>
          <a:prstGeom prst="rect">
            <a:avLst/>
          </a:prstGeom>
          <a:solidFill>
            <a:srgbClr val="FFFFFF"/>
          </a:solidFill>
          <a:ln w="6350">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6278727" y="1799336"/>
            <a:ext cx="91440" cy="409854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644487" y="2073656"/>
            <a:ext cx="4861407" cy="457200"/>
          </a:xfrm>
          <a:prstGeom prst="rect">
            <a:avLst/>
          </a:prstGeom>
          <a:noFill/>
        </p:spPr>
        <p:txBody>
          <a:bodyPr wrap="square" lIns="0" rIns="0" tIns="0" bIns="0" anchor="t">
            <a:spAutoFit/>
          </a:bodyPr>
          <a:lstStyle/>
          <a:p>
            <a:pPr algn="l"/>
            <a:r>
              <a:rPr sz="1800" b="1" i="0">
                <a:solidFill>
                  <a:srgbClr val="1A1A1A"/>
                </a:solidFill>
                <a:latin typeface="Calibri"/>
              </a:rPr>
              <a:t>The trap</a:t>
            </a:r>
          </a:p>
        </p:txBody>
      </p:sp>
      <p:sp>
        <p:nvSpPr>
          <p:cNvPr id="11" name="TextBox 10"/>
          <p:cNvSpPr txBox="1"/>
          <p:nvPr/>
        </p:nvSpPr>
        <p:spPr>
          <a:xfrm>
            <a:off x="6644487" y="2668016"/>
            <a:ext cx="4861407" cy="3001264"/>
          </a:xfrm>
          <a:prstGeom prst="rect">
            <a:avLst/>
          </a:prstGeom>
          <a:noFill/>
        </p:spPr>
        <p:txBody>
          <a:bodyPr wrap="square" lIns="0" rIns="0" tIns="0" bIns="0">
            <a:spAutoFit/>
          </a:bodyPr>
          <a:lstStyle/>
          <a:p>
            <a:pPr algn="l">
              <a:lnSpc>
                <a:spcPct val="145000"/>
              </a:lnSpc>
            </a:pPr>
            <a:r>
              <a:rPr sz="1350" b="0" i="0">
                <a:solidFill>
                  <a:srgbClr val="1A1A1A"/>
                </a:solidFill>
                <a:latin typeface="Calibri"/>
              </a:rPr>
              <a:t>"It saves 89 minutes" is not a Yes. It's a reason to take the four questions </a:t>
            </a:r>
            <a:r>
              <a:rPr sz="1350" b="0" i="1">
                <a:solidFill>
                  <a:srgbClr val="1A1A1A"/>
                </a:solidFill>
                <a:latin typeface="Calibri"/>
              </a:rPr>
              <a:t>more</a:t>
            </a:r>
            <a:r>
              <a:rPr sz="1350" b="0" i="0">
                <a:solidFill>
                  <a:srgbClr val="1A1A1A"/>
                </a:solidFill>
                <a:latin typeface="Calibri"/>
              </a:rPr>
              <a:t> seriously, not fewer. The most dangerous AI-assisted work is the kind that's obviously valuable.</a:t>
            </a:r>
          </a:p>
        </p:txBody>
      </p:sp>
      <p:sp>
        <p:nvSpPr>
          <p:cNvPr id="12" name="Rectangle 11"/>
          <p:cNvSpPr/>
          <p:nvPr/>
        </p:nvSpPr>
        <p:spPr>
          <a:xfrm>
            <a:off x="502920" y="6483096"/>
            <a:ext cx="54864" cy="16459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30936" y="6446520"/>
            <a:ext cx="7315200" cy="292608"/>
          </a:xfrm>
          <a:prstGeom prst="rect">
            <a:avLst/>
          </a:prstGeom>
          <a:noFill/>
        </p:spPr>
        <p:txBody>
          <a:bodyPr wrap="square" lIns="0" rIns="0" tIns="0" bIns="0" anchor="t">
            <a:spAutoFit/>
          </a:bodyPr>
          <a:lstStyle/>
          <a:p>
            <a:pPr algn="l"/>
            <a:r>
              <a:rPr sz="1000" b="0" i="0">
                <a:solidFill>
                  <a:srgbClr val="6E6E6E"/>
                </a:solidFill>
                <a:latin typeface="Calibri"/>
              </a:rPr>
              <a:t>Module 3 · Exercise B debrief</a:t>
            </a:r>
          </a:p>
        </p:txBody>
      </p:sp>
      <p:sp>
        <p:nvSpPr>
          <p:cNvPr id="14" name="TextBox 13"/>
          <p:cNvSpPr txBox="1"/>
          <p:nvPr/>
        </p:nvSpPr>
        <p:spPr>
          <a:xfrm>
            <a:off x="9859975" y="6446520"/>
            <a:ext cx="1828800" cy="292608"/>
          </a:xfrm>
          <a:prstGeom prst="rect">
            <a:avLst/>
          </a:prstGeom>
          <a:noFill/>
        </p:spPr>
        <p:txBody>
          <a:bodyPr wrap="square" lIns="0" rIns="0" tIns="0" bIns="0" anchor="t">
            <a:spAutoFit/>
          </a:bodyPr>
          <a:lstStyle/>
          <a:p>
            <a:pPr algn="r"/>
            <a:r>
              <a:rPr sz="1000" b="0" i="0">
                <a:solidFill>
                  <a:srgbClr val="6E6E6E"/>
                </a:solidFill>
                <a:latin typeface="Calibri"/>
              </a:rPr>
              <a:t>18 / 28</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1A1A1A"/>
        </a:solidFill>
        <a:effectLst/>
      </p:bgPr>
    </p:bg>
    <p:spTree>
      <p:nvGrpSpPr>
        <p:cNvPr id="1" name=""/>
        <p:cNvGrpSpPr/>
        <p:nvPr/>
      </p:nvGrpSpPr>
      <p:grpSpPr/>
      <p:sp>
        <p:nvSpPr>
          <p:cNvPr id="2" name="Rectangle 1"/>
          <p:cNvSpPr/>
          <p:nvPr/>
        </p:nvSpPr>
        <p:spPr>
          <a:xfrm>
            <a:off x="7315200" y="0"/>
            <a:ext cx="4876495" cy="6858000"/>
          </a:xfrm>
          <a:prstGeom prst="rect">
            <a:avLst/>
          </a:prstGeom>
          <a:solidFill>
            <a:srgbClr val="2A060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02920" y="2194560"/>
            <a:ext cx="10058400" cy="365760"/>
          </a:xfrm>
          <a:prstGeom prst="rect">
            <a:avLst/>
          </a:prstGeom>
          <a:noFill/>
        </p:spPr>
        <p:txBody>
          <a:bodyPr wrap="square" lIns="0" rIns="0" tIns="0" bIns="0" anchor="t">
            <a:spAutoFit/>
          </a:bodyPr>
          <a:lstStyle/>
          <a:p>
            <a:pPr algn="l"/>
            <a:r>
              <a:rPr sz="1400" b="1" i="0">
                <a:solidFill>
                  <a:srgbClr val="F5D130"/>
                </a:solidFill>
                <a:latin typeface="Calibri"/>
              </a:rPr>
              <a:t>MODULE 4 · 5 MINUTES</a:t>
            </a:r>
          </a:p>
        </p:txBody>
      </p:sp>
      <p:sp>
        <p:nvSpPr>
          <p:cNvPr id="4" name="TextBox 3"/>
          <p:cNvSpPr txBox="1"/>
          <p:nvPr/>
        </p:nvSpPr>
        <p:spPr>
          <a:xfrm>
            <a:off x="502920" y="2697480"/>
            <a:ext cx="10515600" cy="2011680"/>
          </a:xfrm>
          <a:prstGeom prst="rect">
            <a:avLst/>
          </a:prstGeom>
          <a:noFill/>
        </p:spPr>
        <p:txBody>
          <a:bodyPr wrap="square" lIns="0" rIns="0" tIns="0" bIns="0" anchor="t">
            <a:spAutoFit/>
          </a:bodyPr>
          <a:lstStyle/>
          <a:p>
            <a:pPr algn="l">
              <a:lnSpc>
                <a:spcPct val="105000"/>
              </a:lnSpc>
            </a:pPr>
            <a:r>
              <a:rPr sz="5200" b="1" i="0">
                <a:solidFill>
                  <a:srgbClr val="FFFFFF"/>
                </a:solidFill>
                <a:latin typeface="Calibri"/>
              </a:rPr>
              <a:t>The apprentice problem</a:t>
            </a:r>
          </a:p>
        </p:txBody>
      </p:sp>
      <p:sp>
        <p:nvSpPr>
          <p:cNvPr id="5" name="TextBox 4"/>
          <p:cNvSpPr txBox="1"/>
          <p:nvPr/>
        </p:nvSpPr>
        <p:spPr>
          <a:xfrm>
            <a:off x="502920" y="5029200"/>
            <a:ext cx="10058400" cy="914400"/>
          </a:xfrm>
          <a:prstGeom prst="rect">
            <a:avLst/>
          </a:prstGeom>
          <a:noFill/>
        </p:spPr>
        <p:txBody>
          <a:bodyPr wrap="square" lIns="0" rIns="0" tIns="0" bIns="0" anchor="t">
            <a:spAutoFit/>
          </a:bodyPr>
          <a:lstStyle/>
          <a:p>
            <a:pPr algn="l">
              <a:lnSpc>
                <a:spcPct val="135000"/>
              </a:lnSpc>
            </a:pPr>
            <a:r>
              <a:rPr sz="1800" b="0" i="0">
                <a:solidFill>
                  <a:srgbClr val="CCCCCC"/>
                </a:solidFill>
                <a:latin typeface="Calibri"/>
              </a:rPr>
              <a:t>The risk you can't see this year — and that no one else will catch.</a:t>
            </a:r>
          </a:p>
        </p:txBody>
      </p:sp>
      <p:sp>
        <p:nvSpPr>
          <p:cNvPr id="6" name="Rectangle 5"/>
          <p:cNvSpPr/>
          <p:nvPr/>
        </p:nvSpPr>
        <p:spPr>
          <a:xfrm>
            <a:off x="0" y="6739128"/>
            <a:ext cx="12191695" cy="11887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8F7F5"/>
        </a:solidFill>
        <a:effectLst/>
      </p:bgPr>
    </p:bg>
    <p:spTree>
      <p:nvGrpSpPr>
        <p:cNvPr id="1" name=""/>
        <p:cNvGrpSpPr/>
        <p:nvPr/>
      </p:nvGrpSpPr>
      <p:grpSpPr/>
      <p:sp>
        <p:nvSpPr>
          <p:cNvPr id="2" name="Rectangle 1"/>
          <p:cNvSpPr/>
          <p:nvPr/>
        </p:nvSpPr>
        <p:spPr>
          <a:xfrm>
            <a:off x="0" y="0"/>
            <a:ext cx="8534186"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914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02920" y="530352"/>
            <a:ext cx="2121408" cy="310896"/>
          </a:xfrm>
          <a:prstGeom prst="roundRect">
            <a:avLst>
              <a:gd name="adj" fmla="val 50000"/>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FFFFFF"/>
                </a:solidFill>
                <a:latin typeface="Calibri"/>
              </a:rPr>
              <a:t>AUDIENCE SHIFT</a:t>
            </a:r>
          </a:p>
        </p:txBody>
      </p:sp>
      <p:sp>
        <p:nvSpPr>
          <p:cNvPr id="5" name="TextBox 4"/>
          <p:cNvSpPr txBox="1"/>
          <p:nvPr/>
        </p:nvSpPr>
        <p:spPr>
          <a:xfrm>
            <a:off x="2898648" y="475488"/>
            <a:ext cx="8790127" cy="555752"/>
          </a:xfrm>
          <a:prstGeom prst="rect">
            <a:avLst/>
          </a:prstGeom>
          <a:noFill/>
        </p:spPr>
        <p:txBody>
          <a:bodyPr wrap="square" lIns="0" rIns="0" tIns="0" bIns="0" anchor="ctr">
            <a:spAutoFit/>
          </a:bodyPr>
          <a:lstStyle/>
          <a:p>
            <a:pPr algn="l"/>
            <a:r>
              <a:rPr sz="2800" b="1" i="0">
                <a:solidFill>
                  <a:srgbClr val="1A1A1A"/>
                </a:solidFill>
                <a:latin typeface="Calibri"/>
              </a:rPr>
              <a:t>Who this week is for</a:t>
            </a:r>
          </a:p>
        </p:txBody>
      </p:sp>
      <p:sp>
        <p:nvSpPr>
          <p:cNvPr id="6" name="Rectangle 5"/>
          <p:cNvSpPr/>
          <p:nvPr/>
        </p:nvSpPr>
        <p:spPr>
          <a:xfrm>
            <a:off x="502920" y="1140968"/>
            <a:ext cx="11185855" cy="12700"/>
          </a:xfrm>
          <a:prstGeom prst="rect">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02920" y="1250696"/>
            <a:ext cx="5455767" cy="5104384"/>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02920" y="1250696"/>
            <a:ext cx="5455767" cy="64008"/>
          </a:xfrm>
          <a:prstGeom prst="rect">
            <a:avLst/>
          </a:prstGeom>
          <a:solidFill>
            <a:srgbClr val="6E6E6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1525016"/>
            <a:ext cx="4907127" cy="274320"/>
          </a:xfrm>
          <a:prstGeom prst="rect">
            <a:avLst/>
          </a:prstGeom>
          <a:noFill/>
        </p:spPr>
        <p:txBody>
          <a:bodyPr wrap="square" lIns="0" rIns="0" tIns="0" bIns="0" anchor="t">
            <a:spAutoFit/>
          </a:bodyPr>
          <a:lstStyle/>
          <a:p>
            <a:pPr algn="l"/>
            <a:r>
              <a:rPr sz="1000" b="1" i="0">
                <a:solidFill>
                  <a:srgbClr val="6E6E6E"/>
                </a:solidFill>
                <a:latin typeface="Calibri"/>
              </a:rPr>
              <a:t>WEEKS 1–4 · BUILDERS</a:t>
            </a:r>
          </a:p>
        </p:txBody>
      </p:sp>
      <p:sp>
        <p:nvSpPr>
          <p:cNvPr id="10" name="TextBox 9"/>
          <p:cNvSpPr txBox="1"/>
          <p:nvPr/>
        </p:nvSpPr>
        <p:spPr>
          <a:xfrm>
            <a:off x="777240" y="1845056"/>
            <a:ext cx="4907127" cy="1097280"/>
          </a:xfrm>
          <a:prstGeom prst="rect">
            <a:avLst/>
          </a:prstGeom>
          <a:noFill/>
        </p:spPr>
        <p:txBody>
          <a:bodyPr wrap="square" lIns="0" rIns="0" tIns="0" bIns="0">
            <a:spAutoFit/>
          </a:bodyPr>
          <a:lstStyle/>
          <a:p>
            <a:pPr algn="l">
              <a:lnSpc>
                <a:spcPct val="115000"/>
              </a:lnSpc>
            </a:pPr>
            <a:r>
              <a:rPr sz="2000" b="1" i="0">
                <a:solidFill>
                  <a:srgbClr val="1A1A1A"/>
                </a:solidFill>
                <a:latin typeface="Calibri"/>
              </a:rPr>
              <a:t>Marines learning to use AI and build tools</a:t>
            </a:r>
          </a:p>
        </p:txBody>
      </p:sp>
      <p:sp>
        <p:nvSpPr>
          <p:cNvPr id="11" name="TextBox 10"/>
          <p:cNvSpPr txBox="1"/>
          <p:nvPr/>
        </p:nvSpPr>
        <p:spPr>
          <a:xfrm>
            <a:off x="777240" y="3125216"/>
            <a:ext cx="4907127" cy="3184144"/>
          </a:xfrm>
          <a:prstGeom prst="rect">
            <a:avLst/>
          </a:prstGeom>
          <a:noFill/>
        </p:spPr>
        <p:txBody>
          <a:bodyPr wrap="square" lIns="0" rIns="0" tIns="0" bIns="0">
            <a:spAutoFit/>
          </a:bodyPr>
          <a:lstStyle/>
          <a:p>
            <a:pPr algn="l">
              <a:lnSpc>
                <a:spcPct val="125000"/>
              </a:lnSpc>
              <a:spcAft>
                <a:spcPts val="800"/>
              </a:spcAft>
            </a:pPr>
            <a:r>
              <a:rPr sz="1190" b="1">
                <a:solidFill>
                  <a:srgbClr val="CC0000"/>
                </a:solidFill>
                <a:latin typeface="Calibri"/>
              </a:rPr>
              <a:t>■  </a:t>
            </a:r>
            <a:r>
              <a:rPr sz="1400" b="0" i="0">
                <a:solidFill>
                  <a:srgbClr val="4A4A4A"/>
                </a:solidFill>
                <a:latin typeface="Calibri"/>
              </a:rPr>
              <a:t>Fluency, prototyping, Power Platform, advanced workshops</a:t>
            </a:r>
          </a:p>
          <a:p>
            <a:pPr algn="l">
              <a:lnSpc>
                <a:spcPct val="125000"/>
              </a:lnSpc>
              <a:spcAft>
                <a:spcPts val="800"/>
              </a:spcAft>
            </a:pPr>
            <a:r>
              <a:rPr sz="1190" b="1">
                <a:solidFill>
                  <a:srgbClr val="CC0000"/>
                </a:solidFill>
                <a:latin typeface="Calibri"/>
              </a:rPr>
              <a:t>■  </a:t>
            </a:r>
            <a:r>
              <a:rPr sz="1400" b="0" i="0">
                <a:solidFill>
                  <a:srgbClr val="4A4A4A"/>
                </a:solidFill>
                <a:latin typeface="Calibri"/>
              </a:rPr>
              <a:t>Hands-on by design — students were the workers</a:t>
            </a:r>
          </a:p>
          <a:p>
            <a:pPr algn="l">
              <a:lnSpc>
                <a:spcPct val="125000"/>
              </a:lnSpc>
              <a:spcAft>
                <a:spcPts val="800"/>
              </a:spcAft>
            </a:pPr>
            <a:r>
              <a:rPr sz="1190" b="1">
                <a:solidFill>
                  <a:srgbClr val="CC0000"/>
                </a:solidFill>
                <a:latin typeface="Calibri"/>
              </a:rPr>
              <a:t>■  </a:t>
            </a:r>
            <a:r>
              <a:rPr sz="1400" b="0" i="0">
                <a:solidFill>
                  <a:srgbClr val="4A4A4A"/>
                </a:solidFill>
                <a:latin typeface="Calibri"/>
              </a:rPr>
              <a:t>Time was spent </a:t>
            </a:r>
            <a:r>
              <a:rPr sz="1400" b="0" i="1">
                <a:solidFill>
                  <a:srgbClr val="4A4A4A"/>
                </a:solidFill>
                <a:latin typeface="Calibri"/>
              </a:rPr>
              <a:t>building</a:t>
            </a:r>
          </a:p>
        </p:txBody>
      </p:sp>
      <p:sp>
        <p:nvSpPr>
          <p:cNvPr id="12" name="Rectangle 11"/>
          <p:cNvSpPr/>
          <p:nvPr/>
        </p:nvSpPr>
        <p:spPr>
          <a:xfrm>
            <a:off x="6233007" y="1250696"/>
            <a:ext cx="5455767" cy="5104384"/>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6233007" y="1250696"/>
            <a:ext cx="5455767"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507327" y="1525016"/>
            <a:ext cx="4907127" cy="274320"/>
          </a:xfrm>
          <a:prstGeom prst="rect">
            <a:avLst/>
          </a:prstGeom>
          <a:noFill/>
        </p:spPr>
        <p:txBody>
          <a:bodyPr wrap="square" lIns="0" rIns="0" tIns="0" bIns="0" anchor="t">
            <a:spAutoFit/>
          </a:bodyPr>
          <a:lstStyle/>
          <a:p>
            <a:pPr algn="l"/>
            <a:r>
              <a:rPr sz="1000" b="1" i="0">
                <a:solidFill>
                  <a:srgbClr val="6E6E6E"/>
                </a:solidFill>
                <a:latin typeface="Calibri"/>
              </a:rPr>
              <a:t>WEEK 5 · LEADERSHIP</a:t>
            </a:r>
          </a:p>
        </p:txBody>
      </p:sp>
      <p:sp>
        <p:nvSpPr>
          <p:cNvPr id="15" name="TextBox 14"/>
          <p:cNvSpPr txBox="1"/>
          <p:nvPr/>
        </p:nvSpPr>
        <p:spPr>
          <a:xfrm>
            <a:off x="6507327" y="1845056"/>
            <a:ext cx="4907127" cy="1097280"/>
          </a:xfrm>
          <a:prstGeom prst="rect">
            <a:avLst/>
          </a:prstGeom>
          <a:noFill/>
        </p:spPr>
        <p:txBody>
          <a:bodyPr wrap="square" lIns="0" rIns="0" tIns="0" bIns="0">
            <a:spAutoFit/>
          </a:bodyPr>
          <a:lstStyle/>
          <a:p>
            <a:pPr algn="l">
              <a:lnSpc>
                <a:spcPct val="115000"/>
              </a:lnSpc>
            </a:pPr>
            <a:r>
              <a:rPr sz="2000" b="1" i="0">
                <a:solidFill>
                  <a:srgbClr val="1A1A1A"/>
                </a:solidFill>
                <a:latin typeface="Calibri"/>
              </a:rPr>
              <a:t>Supervisors and decision-makers</a:t>
            </a:r>
          </a:p>
        </p:txBody>
      </p:sp>
      <p:sp>
        <p:nvSpPr>
          <p:cNvPr id="16" name="TextBox 15"/>
          <p:cNvSpPr txBox="1"/>
          <p:nvPr/>
        </p:nvSpPr>
        <p:spPr>
          <a:xfrm>
            <a:off x="6507327" y="3125216"/>
            <a:ext cx="4907127" cy="3184144"/>
          </a:xfrm>
          <a:prstGeom prst="rect">
            <a:avLst/>
          </a:prstGeom>
          <a:noFill/>
        </p:spPr>
        <p:txBody>
          <a:bodyPr wrap="square" lIns="0" rIns="0" tIns="0" bIns="0">
            <a:spAutoFit/>
          </a:bodyPr>
          <a:lstStyle/>
          <a:p>
            <a:pPr algn="l">
              <a:lnSpc>
                <a:spcPct val="125000"/>
              </a:lnSpc>
              <a:spcAft>
                <a:spcPts val="800"/>
              </a:spcAft>
            </a:pPr>
            <a:r>
              <a:rPr sz="1190" b="1">
                <a:solidFill>
                  <a:srgbClr val="CC0000"/>
                </a:solidFill>
                <a:latin typeface="Calibri"/>
              </a:rPr>
              <a:t>■  </a:t>
            </a:r>
            <a:r>
              <a:rPr sz="1400" b="0" i="0">
                <a:solidFill>
                  <a:srgbClr val="4A4A4A"/>
                </a:solidFill>
                <a:latin typeface="Calibri"/>
              </a:rPr>
              <a:t>Section leaders, OICs, SNCOs, civilians who approve work</a:t>
            </a:r>
          </a:p>
          <a:p>
            <a:pPr algn="l">
              <a:lnSpc>
                <a:spcPct val="125000"/>
              </a:lnSpc>
              <a:spcAft>
                <a:spcPts val="800"/>
              </a:spcAft>
            </a:pPr>
            <a:r>
              <a:rPr sz="1190" b="1">
                <a:solidFill>
                  <a:srgbClr val="CC0000"/>
                </a:solidFill>
                <a:latin typeface="Calibri"/>
              </a:rPr>
              <a:t>■  </a:t>
            </a:r>
            <a:r>
              <a:rPr sz="1400" b="0" i="0">
                <a:solidFill>
                  <a:srgbClr val="4A4A4A"/>
                </a:solidFill>
                <a:latin typeface="Calibri"/>
              </a:rPr>
              <a:t>You don't need to build — you need to </a:t>
            </a:r>
            <a:r>
              <a:rPr sz="1400" b="0" i="1">
                <a:solidFill>
                  <a:srgbClr val="4A4A4A"/>
                </a:solidFill>
                <a:latin typeface="Calibri"/>
              </a:rPr>
              <a:t>evaluate</a:t>
            </a:r>
            <a:r>
              <a:rPr sz="1400" b="0" i="0">
                <a:solidFill>
                  <a:srgbClr val="4A4A4A"/>
                </a:solidFill>
                <a:latin typeface="Calibri"/>
              </a:rPr>
              <a:t> and </a:t>
            </a:r>
            <a:r>
              <a:rPr sz="1400" b="0" i="1">
                <a:solidFill>
                  <a:srgbClr val="4A4A4A"/>
                </a:solidFill>
                <a:latin typeface="Calibri"/>
              </a:rPr>
              <a:t>permit</a:t>
            </a:r>
          </a:p>
          <a:p>
            <a:pPr algn="l">
              <a:lnSpc>
                <a:spcPct val="125000"/>
              </a:lnSpc>
              <a:spcAft>
                <a:spcPts val="800"/>
              </a:spcAft>
            </a:pPr>
            <a:r>
              <a:rPr sz="1190" b="1">
                <a:solidFill>
                  <a:srgbClr val="CC0000"/>
                </a:solidFill>
                <a:latin typeface="Calibri"/>
              </a:rPr>
              <a:t>■  </a:t>
            </a:r>
            <a:r>
              <a:rPr sz="1400" b="0" i="0">
                <a:solidFill>
                  <a:srgbClr val="4A4A4A"/>
                </a:solidFill>
                <a:latin typeface="Calibri"/>
              </a:rPr>
              <a:t>Time is spent on culture, judgment, and three decision exercises</a:t>
            </a:r>
          </a:p>
        </p:txBody>
      </p:sp>
      <p:sp>
        <p:nvSpPr>
          <p:cNvPr id="17" name="Rectangle 16"/>
          <p:cNvSpPr/>
          <p:nvPr/>
        </p:nvSpPr>
        <p:spPr>
          <a:xfrm>
            <a:off x="502920" y="6483096"/>
            <a:ext cx="54864" cy="16459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30936" y="6446520"/>
            <a:ext cx="7315200" cy="292608"/>
          </a:xfrm>
          <a:prstGeom prst="rect">
            <a:avLst/>
          </a:prstGeom>
          <a:noFill/>
        </p:spPr>
        <p:txBody>
          <a:bodyPr wrap="square" lIns="0" rIns="0" tIns="0" bIns="0" anchor="t">
            <a:spAutoFit/>
          </a:bodyPr>
          <a:lstStyle/>
          <a:p>
            <a:pPr algn="l"/>
            <a:r>
              <a:rPr sz="1000" b="0" i="0">
                <a:solidFill>
                  <a:srgbClr val="6E6E6E"/>
                </a:solidFill>
                <a:latin typeface="Calibri"/>
              </a:rPr>
              <a:t>Week 5 · Supervisor Orientation</a:t>
            </a:r>
          </a:p>
        </p:txBody>
      </p:sp>
      <p:sp>
        <p:nvSpPr>
          <p:cNvPr id="19" name="TextBox 18"/>
          <p:cNvSpPr txBox="1"/>
          <p:nvPr/>
        </p:nvSpPr>
        <p:spPr>
          <a:xfrm>
            <a:off x="9859975" y="6446520"/>
            <a:ext cx="1828800" cy="292608"/>
          </a:xfrm>
          <a:prstGeom prst="rect">
            <a:avLst/>
          </a:prstGeom>
          <a:noFill/>
        </p:spPr>
        <p:txBody>
          <a:bodyPr wrap="square" lIns="0" rIns="0" tIns="0" bIns="0" anchor="t">
            <a:spAutoFit/>
          </a:bodyPr>
          <a:lstStyle/>
          <a:p>
            <a:pPr algn="r"/>
            <a:r>
              <a:rPr sz="1000" b="0" i="0">
                <a:solidFill>
                  <a:srgbClr val="6E6E6E"/>
                </a:solidFill>
                <a:latin typeface="Calibri"/>
              </a:rPr>
              <a:t>2 / 28</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8F7F5"/>
        </a:solidFill>
        <a:effectLst/>
      </p:bgPr>
    </p:bg>
    <p:spTree>
      <p:nvGrpSpPr>
        <p:cNvPr id="1" name=""/>
        <p:cNvGrpSpPr/>
        <p:nvPr/>
      </p:nvGrpSpPr>
      <p:grpSpPr/>
      <p:sp>
        <p:nvSpPr>
          <p:cNvPr id="2" name="Rectangle 1"/>
          <p:cNvSpPr/>
          <p:nvPr/>
        </p:nvSpPr>
        <p:spPr>
          <a:xfrm>
            <a:off x="0" y="0"/>
            <a:ext cx="8534186"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914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02920" y="530352"/>
            <a:ext cx="1764792" cy="310896"/>
          </a:xfrm>
          <a:prstGeom prst="roundRect">
            <a:avLst>
              <a:gd name="adj" fmla="val 50000"/>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FFFFFF"/>
                </a:solidFill>
                <a:latin typeface="Calibri"/>
              </a:rPr>
              <a:t>CENTERPIECE</a:t>
            </a:r>
          </a:p>
        </p:txBody>
      </p:sp>
      <p:sp>
        <p:nvSpPr>
          <p:cNvPr id="5" name="TextBox 4"/>
          <p:cNvSpPr txBox="1"/>
          <p:nvPr/>
        </p:nvSpPr>
        <p:spPr>
          <a:xfrm>
            <a:off x="2542032" y="475488"/>
            <a:ext cx="9146743" cy="555752"/>
          </a:xfrm>
          <a:prstGeom prst="rect">
            <a:avLst/>
          </a:prstGeom>
          <a:noFill/>
        </p:spPr>
        <p:txBody>
          <a:bodyPr wrap="square" lIns="0" rIns="0" tIns="0" bIns="0" anchor="ctr">
            <a:spAutoFit/>
          </a:bodyPr>
          <a:lstStyle/>
          <a:p>
            <a:pPr algn="l"/>
            <a:r>
              <a:rPr sz="2800" b="1" i="0">
                <a:solidFill>
                  <a:srgbClr val="1A1A1A"/>
                </a:solidFill>
                <a:latin typeface="Calibri"/>
              </a:rPr>
              <a:t>Architects who never laid a brick</a:t>
            </a:r>
          </a:p>
        </p:txBody>
      </p:sp>
      <p:sp>
        <p:nvSpPr>
          <p:cNvPr id="6" name="Rectangle 5"/>
          <p:cNvSpPr/>
          <p:nvPr/>
        </p:nvSpPr>
        <p:spPr>
          <a:xfrm>
            <a:off x="502920" y="1140968"/>
            <a:ext cx="11185855" cy="12700"/>
          </a:xfrm>
          <a:prstGeom prst="rect">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02920" y="1342136"/>
            <a:ext cx="5951052" cy="4921504"/>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976376"/>
            <a:ext cx="1828800" cy="1828800"/>
          </a:xfrm>
          <a:prstGeom prst="rect">
            <a:avLst/>
          </a:prstGeom>
          <a:noFill/>
        </p:spPr>
        <p:txBody>
          <a:bodyPr wrap="square" lIns="0" rIns="0" tIns="0" bIns="0" anchor="t">
            <a:spAutoFit/>
          </a:bodyPr>
          <a:lstStyle/>
          <a:p>
            <a:pPr algn="l"/>
            <a:r>
              <a:rPr sz="11000" b="1" i="0">
                <a:solidFill>
                  <a:srgbClr val="CC0000"/>
                </a:solidFill>
                <a:latin typeface="Georgia"/>
              </a:rPr>
              <a:t>“</a:t>
            </a:r>
          </a:p>
        </p:txBody>
      </p:sp>
      <p:sp>
        <p:nvSpPr>
          <p:cNvPr id="9" name="TextBox 8"/>
          <p:cNvSpPr txBox="1"/>
          <p:nvPr/>
        </p:nvSpPr>
        <p:spPr>
          <a:xfrm>
            <a:off x="914400" y="2027936"/>
            <a:ext cx="5128092" cy="3184144"/>
          </a:xfrm>
          <a:prstGeom prst="rect">
            <a:avLst/>
          </a:prstGeom>
          <a:noFill/>
        </p:spPr>
        <p:txBody>
          <a:bodyPr wrap="square" lIns="0" rIns="0" tIns="0" bIns="0">
            <a:spAutoFit/>
          </a:bodyPr>
          <a:lstStyle/>
          <a:p>
            <a:pPr algn="l">
              <a:lnSpc>
                <a:spcPct val="120000"/>
              </a:lnSpc>
            </a:pPr>
            <a:r>
              <a:rPr sz="2400" b="1" i="0">
                <a:solidFill>
                  <a:srgbClr val="FFFFFF"/>
                </a:solidFill>
                <a:latin typeface="Calibri"/>
              </a:rPr>
              <a:t>"That training pipeline that was always implicit has broken — and it has to be reconstructed."</a:t>
            </a:r>
          </a:p>
        </p:txBody>
      </p:sp>
      <p:sp>
        <p:nvSpPr>
          <p:cNvPr id="10" name="TextBox 9"/>
          <p:cNvSpPr txBox="1"/>
          <p:nvPr/>
        </p:nvSpPr>
        <p:spPr>
          <a:xfrm>
            <a:off x="914400" y="5760720"/>
            <a:ext cx="5128092" cy="365760"/>
          </a:xfrm>
          <a:prstGeom prst="rect">
            <a:avLst/>
          </a:prstGeom>
          <a:noFill/>
        </p:spPr>
        <p:txBody>
          <a:bodyPr wrap="square" lIns="0" rIns="0" tIns="0" bIns="0" anchor="t">
            <a:spAutoFit/>
          </a:bodyPr>
          <a:lstStyle/>
          <a:p>
            <a:pPr algn="l"/>
            <a:r>
              <a:rPr sz="1000" b="0" i="0">
                <a:solidFill>
                  <a:srgbClr val="F5D130"/>
                </a:solidFill>
                <a:latin typeface="Calibri"/>
              </a:rPr>
              <a:t>— ETHAN MOLLICK · WHARTON, 2025</a:t>
            </a:r>
          </a:p>
        </p:txBody>
      </p:sp>
      <p:sp>
        <p:nvSpPr>
          <p:cNvPr id="11" name="Rectangle 10"/>
          <p:cNvSpPr/>
          <p:nvPr/>
        </p:nvSpPr>
        <p:spPr>
          <a:xfrm>
            <a:off x="6819732" y="1342136"/>
            <a:ext cx="4869042" cy="1457621"/>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6819732" y="1342136"/>
            <a:ext cx="64008" cy="1457621"/>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094052" y="1570736"/>
            <a:ext cx="2194560" cy="822960"/>
          </a:xfrm>
          <a:prstGeom prst="rect">
            <a:avLst/>
          </a:prstGeom>
          <a:noFill/>
        </p:spPr>
        <p:txBody>
          <a:bodyPr wrap="square" lIns="0" rIns="0" tIns="0" bIns="0" anchor="t">
            <a:spAutoFit/>
          </a:bodyPr>
          <a:lstStyle/>
          <a:p>
            <a:pPr algn="l"/>
            <a:r>
              <a:rPr sz="3000" b="1" i="0">
                <a:solidFill>
                  <a:srgbClr val="CC0000"/>
                </a:solidFill>
                <a:latin typeface="Calibri"/>
              </a:rPr>
              <a:t>−35%</a:t>
            </a:r>
          </a:p>
        </p:txBody>
      </p:sp>
      <p:sp>
        <p:nvSpPr>
          <p:cNvPr id="14" name="TextBox 13"/>
          <p:cNvSpPr txBox="1"/>
          <p:nvPr/>
        </p:nvSpPr>
        <p:spPr>
          <a:xfrm>
            <a:off x="9380052" y="1616456"/>
            <a:ext cx="2217282" cy="1000421"/>
          </a:xfrm>
          <a:prstGeom prst="rect">
            <a:avLst/>
          </a:prstGeom>
          <a:noFill/>
        </p:spPr>
        <p:txBody>
          <a:bodyPr wrap="square" lIns="0" rIns="0" tIns="0" bIns="0">
            <a:spAutoFit/>
          </a:bodyPr>
          <a:lstStyle/>
          <a:p>
            <a:pPr algn="l">
              <a:lnSpc>
                <a:spcPct val="135000"/>
              </a:lnSpc>
            </a:pPr>
            <a:r>
              <a:rPr sz="1250" b="0" i="0">
                <a:solidFill>
                  <a:srgbClr val="4A4A4A"/>
                </a:solidFill>
                <a:latin typeface="Calibri"/>
              </a:rPr>
              <a:t>Entry-level job postings in AI-exposed occupations </a:t>
            </a:r>
            <a:r>
              <a:rPr sz="1250" b="0" i="1">
                <a:solidFill>
                  <a:srgbClr val="4A4A4A"/>
                </a:solidFill>
                <a:latin typeface="Calibri"/>
              </a:rPr>
              <a:t>(Jan 2023 → Jun 2025)</a:t>
            </a:r>
          </a:p>
        </p:txBody>
      </p:sp>
      <p:sp>
        <p:nvSpPr>
          <p:cNvPr id="15" name="Rectangle 14"/>
          <p:cNvSpPr/>
          <p:nvPr/>
        </p:nvSpPr>
        <p:spPr>
          <a:xfrm>
            <a:off x="6819732" y="2982637"/>
            <a:ext cx="4869042" cy="1457621"/>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6819732" y="2982637"/>
            <a:ext cx="64008" cy="1457621"/>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7094052" y="3211237"/>
            <a:ext cx="2194560" cy="822960"/>
          </a:xfrm>
          <a:prstGeom prst="rect">
            <a:avLst/>
          </a:prstGeom>
          <a:noFill/>
        </p:spPr>
        <p:txBody>
          <a:bodyPr wrap="square" lIns="0" rIns="0" tIns="0" bIns="0" anchor="t">
            <a:spAutoFit/>
          </a:bodyPr>
          <a:lstStyle/>
          <a:p>
            <a:pPr algn="l"/>
            <a:r>
              <a:rPr sz="3000" b="1" i="0">
                <a:solidFill>
                  <a:srgbClr val="CC0000"/>
                </a:solidFill>
                <a:latin typeface="Calibri"/>
              </a:rPr>
              <a:t>−13%</a:t>
            </a:r>
          </a:p>
        </p:txBody>
      </p:sp>
      <p:sp>
        <p:nvSpPr>
          <p:cNvPr id="18" name="TextBox 17"/>
          <p:cNvSpPr txBox="1"/>
          <p:nvPr/>
        </p:nvSpPr>
        <p:spPr>
          <a:xfrm>
            <a:off x="9380052" y="3256957"/>
            <a:ext cx="2217282" cy="1000421"/>
          </a:xfrm>
          <a:prstGeom prst="rect">
            <a:avLst/>
          </a:prstGeom>
          <a:noFill/>
        </p:spPr>
        <p:txBody>
          <a:bodyPr wrap="square" lIns="0" rIns="0" tIns="0" bIns="0">
            <a:spAutoFit/>
          </a:bodyPr>
          <a:lstStyle/>
          <a:p>
            <a:pPr algn="l">
              <a:lnSpc>
                <a:spcPct val="135000"/>
              </a:lnSpc>
            </a:pPr>
            <a:r>
              <a:rPr sz="1250" b="0" i="0">
                <a:solidFill>
                  <a:srgbClr val="4A4A4A"/>
                </a:solidFill>
                <a:latin typeface="Calibri"/>
              </a:rPr>
              <a:t>Employment among workers age 22–25 in those fields</a:t>
            </a:r>
          </a:p>
        </p:txBody>
      </p:sp>
      <p:sp>
        <p:nvSpPr>
          <p:cNvPr id="19" name="Rectangle 18"/>
          <p:cNvSpPr/>
          <p:nvPr/>
        </p:nvSpPr>
        <p:spPr>
          <a:xfrm>
            <a:off x="6819732" y="4623138"/>
            <a:ext cx="4869042" cy="1457621"/>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6819732" y="4623138"/>
            <a:ext cx="64008" cy="1457621"/>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7094052" y="4851738"/>
            <a:ext cx="2194560" cy="822960"/>
          </a:xfrm>
          <a:prstGeom prst="rect">
            <a:avLst/>
          </a:prstGeom>
          <a:noFill/>
        </p:spPr>
        <p:txBody>
          <a:bodyPr wrap="square" lIns="0" rIns="0" tIns="0" bIns="0" anchor="t">
            <a:spAutoFit/>
          </a:bodyPr>
          <a:lstStyle/>
          <a:p>
            <a:pPr algn="l"/>
            <a:r>
              <a:rPr sz="3000" b="1" i="0">
                <a:solidFill>
                  <a:srgbClr val="CC0000"/>
                </a:solidFill>
                <a:latin typeface="Calibri"/>
              </a:rPr>
              <a:t>5–10 yrs</a:t>
            </a:r>
          </a:p>
        </p:txBody>
      </p:sp>
      <p:sp>
        <p:nvSpPr>
          <p:cNvPr id="22" name="TextBox 21"/>
          <p:cNvSpPr txBox="1"/>
          <p:nvPr/>
        </p:nvSpPr>
        <p:spPr>
          <a:xfrm>
            <a:off x="9380052" y="4897458"/>
            <a:ext cx="2217282" cy="1000421"/>
          </a:xfrm>
          <a:prstGeom prst="rect">
            <a:avLst/>
          </a:prstGeom>
          <a:noFill/>
        </p:spPr>
        <p:txBody>
          <a:bodyPr wrap="square" lIns="0" rIns="0" tIns="0" bIns="0">
            <a:spAutoFit/>
          </a:bodyPr>
          <a:lstStyle/>
          <a:p>
            <a:pPr algn="l">
              <a:lnSpc>
                <a:spcPct val="135000"/>
              </a:lnSpc>
            </a:pPr>
            <a:r>
              <a:rPr sz="1250" b="0" i="0">
                <a:solidFill>
                  <a:srgbClr val="4A4A4A"/>
                </a:solidFill>
                <a:latin typeface="Calibri"/>
              </a:rPr>
              <a:t>until organizations that cut junior roles face an expertise shortage they cannot hire out of</a:t>
            </a:r>
          </a:p>
        </p:txBody>
      </p:sp>
      <p:sp>
        <p:nvSpPr>
          <p:cNvPr id="23" name="Rectangle 22"/>
          <p:cNvSpPr/>
          <p:nvPr/>
        </p:nvSpPr>
        <p:spPr>
          <a:xfrm>
            <a:off x="502920" y="6483096"/>
            <a:ext cx="54864" cy="16459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30936" y="6446520"/>
            <a:ext cx="7315200" cy="292608"/>
          </a:xfrm>
          <a:prstGeom prst="rect">
            <a:avLst/>
          </a:prstGeom>
          <a:noFill/>
        </p:spPr>
        <p:txBody>
          <a:bodyPr wrap="square" lIns="0" rIns="0" tIns="0" bIns="0" anchor="t">
            <a:spAutoFit/>
          </a:bodyPr>
          <a:lstStyle/>
          <a:p>
            <a:pPr algn="l"/>
            <a:r>
              <a:rPr sz="1000" b="0" i="0">
                <a:solidFill>
                  <a:srgbClr val="6E6E6E"/>
                </a:solidFill>
                <a:latin typeface="Calibri"/>
              </a:rPr>
              <a:t>Module 4 · The apprentice problem</a:t>
            </a:r>
          </a:p>
        </p:txBody>
      </p:sp>
      <p:sp>
        <p:nvSpPr>
          <p:cNvPr id="25" name="TextBox 24"/>
          <p:cNvSpPr txBox="1"/>
          <p:nvPr/>
        </p:nvSpPr>
        <p:spPr>
          <a:xfrm>
            <a:off x="9859975" y="6446520"/>
            <a:ext cx="1828800" cy="292608"/>
          </a:xfrm>
          <a:prstGeom prst="rect">
            <a:avLst/>
          </a:prstGeom>
          <a:noFill/>
        </p:spPr>
        <p:txBody>
          <a:bodyPr wrap="square" lIns="0" rIns="0" tIns="0" bIns="0" anchor="t">
            <a:spAutoFit/>
          </a:bodyPr>
          <a:lstStyle/>
          <a:p>
            <a:pPr algn="r"/>
            <a:r>
              <a:rPr sz="1000" b="0" i="0">
                <a:solidFill>
                  <a:srgbClr val="6E6E6E"/>
                </a:solidFill>
                <a:latin typeface="Calibri"/>
              </a:rPr>
              <a:t>20 / 28</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bg>
      <p:bgPr>
        <a:solidFill>
          <a:srgbClr val="F8F7F5"/>
        </a:solidFill>
        <a:effectLst/>
      </p:bgPr>
    </p:bg>
    <p:spTree>
      <p:nvGrpSpPr>
        <p:cNvPr id="1" name=""/>
        <p:cNvGrpSpPr/>
        <p:nvPr/>
      </p:nvGrpSpPr>
      <p:grpSpPr/>
      <p:sp>
        <p:nvSpPr>
          <p:cNvPr id="2" name="Rectangle 1"/>
          <p:cNvSpPr/>
          <p:nvPr/>
        </p:nvSpPr>
        <p:spPr>
          <a:xfrm>
            <a:off x="0" y="0"/>
            <a:ext cx="8534186"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914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02920" y="530352"/>
            <a:ext cx="3191256" cy="310896"/>
          </a:xfrm>
          <a:prstGeom prst="roundRect">
            <a:avLst>
              <a:gd name="adj" fmla="val 50000"/>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4A4A4A"/>
                </a:solidFill>
                <a:latin typeface="Calibri"/>
              </a:rPr>
              <a:t>MODULE 4 · THE PROTOCOL</a:t>
            </a:r>
          </a:p>
        </p:txBody>
      </p:sp>
      <p:sp>
        <p:nvSpPr>
          <p:cNvPr id="5" name="TextBox 4"/>
          <p:cNvSpPr txBox="1"/>
          <p:nvPr/>
        </p:nvSpPr>
        <p:spPr>
          <a:xfrm>
            <a:off x="3968496" y="475488"/>
            <a:ext cx="7720279" cy="946912"/>
          </a:xfrm>
          <a:prstGeom prst="rect">
            <a:avLst/>
          </a:prstGeom>
          <a:noFill/>
        </p:spPr>
        <p:txBody>
          <a:bodyPr wrap="square" lIns="0" rIns="0" tIns="0" bIns="0" anchor="t">
            <a:spAutoFit/>
          </a:bodyPr>
          <a:lstStyle/>
          <a:p>
            <a:pPr algn="l"/>
            <a:r>
              <a:rPr sz="2800" b="1" i="0">
                <a:solidFill>
                  <a:srgbClr val="1A1A1A"/>
                </a:solidFill>
                <a:latin typeface="Calibri"/>
              </a:rPr>
              <a:t>Three supervision checks for junior development</a:t>
            </a:r>
          </a:p>
        </p:txBody>
      </p:sp>
      <p:sp>
        <p:nvSpPr>
          <p:cNvPr id="6" name="Rectangle 5"/>
          <p:cNvSpPr/>
          <p:nvPr/>
        </p:nvSpPr>
        <p:spPr>
          <a:xfrm>
            <a:off x="502920" y="1532128"/>
            <a:ext cx="11185855" cy="12700"/>
          </a:xfrm>
          <a:prstGeom prst="rect">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Oval 6"/>
          <p:cNvSpPr/>
          <p:nvPr/>
        </p:nvSpPr>
        <p:spPr>
          <a:xfrm>
            <a:off x="502920" y="1824736"/>
            <a:ext cx="502920" cy="502920"/>
          </a:xfrm>
          <a:prstGeom prst="ellipse">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800" b="1">
                <a:solidFill>
                  <a:srgbClr val="FFFFFF"/>
                </a:solidFill>
                <a:latin typeface="Calibri"/>
              </a:rPr>
              <a:t>1</a:t>
            </a:r>
          </a:p>
        </p:txBody>
      </p:sp>
      <p:sp>
        <p:nvSpPr>
          <p:cNvPr id="8" name="TextBox 7"/>
          <p:cNvSpPr txBox="1"/>
          <p:nvPr/>
        </p:nvSpPr>
        <p:spPr>
          <a:xfrm>
            <a:off x="1280160" y="1779016"/>
            <a:ext cx="10408615" cy="457200"/>
          </a:xfrm>
          <a:prstGeom prst="rect">
            <a:avLst/>
          </a:prstGeom>
          <a:noFill/>
        </p:spPr>
        <p:txBody>
          <a:bodyPr wrap="square" lIns="0" rIns="0" tIns="0" bIns="0">
            <a:spAutoFit/>
          </a:bodyPr>
          <a:lstStyle/>
          <a:p>
            <a:pPr algn="l">
              <a:lnSpc>
                <a:spcPct val="120000"/>
              </a:lnSpc>
            </a:pPr>
            <a:r>
              <a:rPr sz="1600" b="1" i="0">
                <a:solidFill>
                  <a:srgbClr val="1A1A1A"/>
                </a:solidFill>
                <a:latin typeface="Calibri"/>
              </a:rPr>
              <a:t>Can the Marine explain the output without referencing AI?</a:t>
            </a:r>
          </a:p>
        </p:txBody>
      </p:sp>
      <p:sp>
        <p:nvSpPr>
          <p:cNvPr id="9" name="TextBox 8"/>
          <p:cNvSpPr txBox="1"/>
          <p:nvPr/>
        </p:nvSpPr>
        <p:spPr>
          <a:xfrm>
            <a:off x="1280160" y="2190496"/>
            <a:ext cx="10408615" cy="717634"/>
          </a:xfrm>
          <a:prstGeom prst="rect">
            <a:avLst/>
          </a:prstGeom>
          <a:noFill/>
        </p:spPr>
        <p:txBody>
          <a:bodyPr wrap="square" lIns="0" rIns="0" tIns="0" bIns="0">
            <a:spAutoFit/>
          </a:bodyPr>
          <a:lstStyle/>
          <a:p>
            <a:pPr algn="l">
              <a:lnSpc>
                <a:spcPct val="135000"/>
              </a:lnSpc>
            </a:pPr>
            <a:r>
              <a:rPr sz="1300" b="0" i="0">
                <a:solidFill>
                  <a:srgbClr val="4A4A4A"/>
                </a:solidFill>
                <a:latin typeface="Calibri"/>
              </a:rPr>
              <a:t>If they can't walk you through the logic, they didn't learn — they copied.</a:t>
            </a:r>
          </a:p>
        </p:txBody>
      </p:sp>
      <p:sp>
        <p:nvSpPr>
          <p:cNvPr id="10" name="Oval 9"/>
          <p:cNvSpPr/>
          <p:nvPr/>
        </p:nvSpPr>
        <p:spPr>
          <a:xfrm>
            <a:off x="502920" y="2999570"/>
            <a:ext cx="502920" cy="502920"/>
          </a:xfrm>
          <a:prstGeom prst="ellipse">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800" b="1">
                <a:solidFill>
                  <a:srgbClr val="FFFFFF"/>
                </a:solidFill>
                <a:latin typeface="Calibri"/>
              </a:rPr>
              <a:t>2</a:t>
            </a:r>
          </a:p>
        </p:txBody>
      </p:sp>
      <p:sp>
        <p:nvSpPr>
          <p:cNvPr id="11" name="TextBox 10"/>
          <p:cNvSpPr txBox="1"/>
          <p:nvPr/>
        </p:nvSpPr>
        <p:spPr>
          <a:xfrm>
            <a:off x="1280160" y="2953850"/>
            <a:ext cx="10408615" cy="457200"/>
          </a:xfrm>
          <a:prstGeom prst="rect">
            <a:avLst/>
          </a:prstGeom>
          <a:noFill/>
        </p:spPr>
        <p:txBody>
          <a:bodyPr wrap="square" lIns="0" rIns="0" tIns="0" bIns="0">
            <a:spAutoFit/>
          </a:bodyPr>
          <a:lstStyle/>
          <a:p>
            <a:pPr algn="l">
              <a:lnSpc>
                <a:spcPct val="120000"/>
              </a:lnSpc>
            </a:pPr>
            <a:r>
              <a:rPr sz="1600" b="1" i="0">
                <a:solidFill>
                  <a:srgbClr val="1A1A1A"/>
                </a:solidFill>
                <a:latin typeface="Calibri"/>
              </a:rPr>
              <a:t>Require periodic tasks completed without AI.</a:t>
            </a:r>
          </a:p>
        </p:txBody>
      </p:sp>
      <p:sp>
        <p:nvSpPr>
          <p:cNvPr id="12" name="TextBox 11"/>
          <p:cNvSpPr txBox="1"/>
          <p:nvPr/>
        </p:nvSpPr>
        <p:spPr>
          <a:xfrm>
            <a:off x="1280160" y="3365330"/>
            <a:ext cx="10408615" cy="717634"/>
          </a:xfrm>
          <a:prstGeom prst="rect">
            <a:avLst/>
          </a:prstGeom>
          <a:noFill/>
        </p:spPr>
        <p:txBody>
          <a:bodyPr wrap="square" lIns="0" rIns="0" tIns="0" bIns="0">
            <a:spAutoFit/>
          </a:bodyPr>
          <a:lstStyle/>
          <a:p>
            <a:pPr algn="l">
              <a:lnSpc>
                <a:spcPct val="135000"/>
              </a:lnSpc>
            </a:pPr>
            <a:r>
              <a:rPr sz="1300" b="0" i="0">
                <a:solidFill>
                  <a:srgbClr val="4A4A4A"/>
                </a:solidFill>
                <a:latin typeface="Calibri"/>
              </a:rPr>
              <a:t>Preserves baseline competency. If the tool disappears, can they still operate?</a:t>
            </a:r>
          </a:p>
        </p:txBody>
      </p:sp>
      <p:sp>
        <p:nvSpPr>
          <p:cNvPr id="13" name="Oval 12"/>
          <p:cNvSpPr/>
          <p:nvPr/>
        </p:nvSpPr>
        <p:spPr>
          <a:xfrm>
            <a:off x="502920" y="4174405"/>
            <a:ext cx="502920" cy="502920"/>
          </a:xfrm>
          <a:prstGeom prst="ellipse">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800" b="1">
                <a:solidFill>
                  <a:srgbClr val="FFFFFF"/>
                </a:solidFill>
                <a:latin typeface="Calibri"/>
              </a:rPr>
              <a:t>3</a:t>
            </a:r>
          </a:p>
        </p:txBody>
      </p:sp>
      <p:sp>
        <p:nvSpPr>
          <p:cNvPr id="14" name="TextBox 13"/>
          <p:cNvSpPr txBox="1"/>
          <p:nvPr/>
        </p:nvSpPr>
        <p:spPr>
          <a:xfrm>
            <a:off x="1280160" y="4128685"/>
            <a:ext cx="10408615" cy="457200"/>
          </a:xfrm>
          <a:prstGeom prst="rect">
            <a:avLst/>
          </a:prstGeom>
          <a:noFill/>
        </p:spPr>
        <p:txBody>
          <a:bodyPr wrap="square" lIns="0" rIns="0" tIns="0" bIns="0">
            <a:spAutoFit/>
          </a:bodyPr>
          <a:lstStyle/>
          <a:p>
            <a:pPr algn="l">
              <a:lnSpc>
                <a:spcPct val="120000"/>
              </a:lnSpc>
            </a:pPr>
            <a:r>
              <a:rPr sz="1600" b="1" i="0">
                <a:solidFill>
                  <a:srgbClr val="1A1A1A"/>
                </a:solidFill>
                <a:latin typeface="Calibri"/>
              </a:rPr>
              <a:t>Use AI output as a teaching tool.</a:t>
            </a:r>
          </a:p>
        </p:txBody>
      </p:sp>
      <p:sp>
        <p:nvSpPr>
          <p:cNvPr id="15" name="TextBox 14"/>
          <p:cNvSpPr txBox="1"/>
          <p:nvPr/>
        </p:nvSpPr>
        <p:spPr>
          <a:xfrm>
            <a:off x="1280160" y="4540165"/>
            <a:ext cx="10408615" cy="717634"/>
          </a:xfrm>
          <a:prstGeom prst="rect">
            <a:avLst/>
          </a:prstGeom>
          <a:noFill/>
        </p:spPr>
        <p:txBody>
          <a:bodyPr wrap="square" lIns="0" rIns="0" tIns="0" bIns="0">
            <a:spAutoFit/>
          </a:bodyPr>
          <a:lstStyle/>
          <a:p>
            <a:pPr algn="l">
              <a:lnSpc>
                <a:spcPct val="135000"/>
              </a:lnSpc>
            </a:pPr>
            <a:r>
              <a:rPr sz="1300" b="0" i="0">
                <a:solidFill>
                  <a:srgbClr val="4A4A4A"/>
                </a:solidFill>
                <a:latin typeface="Calibri"/>
              </a:rPr>
              <a:t>"Is this correct? How would you verify it? What would happen if this number were wrong?" That's where judgment is built.</a:t>
            </a:r>
          </a:p>
        </p:txBody>
      </p:sp>
      <p:sp>
        <p:nvSpPr>
          <p:cNvPr id="16" name="TextBox 15"/>
          <p:cNvSpPr txBox="1"/>
          <p:nvPr/>
        </p:nvSpPr>
        <p:spPr>
          <a:xfrm>
            <a:off x="502920" y="5440680"/>
            <a:ext cx="11185855" cy="640080"/>
          </a:xfrm>
          <a:prstGeom prst="rect">
            <a:avLst/>
          </a:prstGeom>
          <a:noFill/>
        </p:spPr>
        <p:txBody>
          <a:bodyPr wrap="square" lIns="0" rIns="0" tIns="0" bIns="0">
            <a:spAutoFit/>
          </a:bodyPr>
          <a:lstStyle/>
          <a:p>
            <a:pPr algn="l">
              <a:lnSpc>
                <a:spcPct val="135000"/>
              </a:lnSpc>
            </a:pPr>
            <a:r>
              <a:rPr sz="1400" b="1" i="0">
                <a:solidFill>
                  <a:srgbClr val="1A1A1A"/>
                </a:solidFill>
                <a:latin typeface="Calibri"/>
              </a:rPr>
              <a:t>Goal:</a:t>
            </a:r>
            <a:r>
              <a:rPr sz="1400" b="0" i="0">
                <a:solidFill>
                  <a:srgbClr val="1A1A1A"/>
                </a:solidFill>
                <a:latin typeface="Calibri"/>
              </a:rPr>
              <a:t> AI-augmented Marines, </a:t>
            </a:r>
            <a:r>
              <a:rPr sz="1400" b="0" i="1">
                <a:solidFill>
                  <a:srgbClr val="1A1A1A"/>
                </a:solidFill>
                <a:latin typeface="Calibri"/>
              </a:rPr>
              <a:t>not</a:t>
            </a:r>
            <a:r>
              <a:rPr sz="1400" b="0" i="0">
                <a:solidFill>
                  <a:srgbClr val="1A1A1A"/>
                </a:solidFill>
                <a:latin typeface="Calibri"/>
              </a:rPr>
              <a:t> AI-dependent ones.</a:t>
            </a:r>
          </a:p>
        </p:txBody>
      </p:sp>
      <p:sp>
        <p:nvSpPr>
          <p:cNvPr id="17" name="Rectangle 16"/>
          <p:cNvSpPr/>
          <p:nvPr/>
        </p:nvSpPr>
        <p:spPr>
          <a:xfrm>
            <a:off x="502920" y="6483096"/>
            <a:ext cx="54864" cy="16459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30936" y="6446520"/>
            <a:ext cx="7315200" cy="292608"/>
          </a:xfrm>
          <a:prstGeom prst="rect">
            <a:avLst/>
          </a:prstGeom>
          <a:noFill/>
        </p:spPr>
        <p:txBody>
          <a:bodyPr wrap="square" lIns="0" rIns="0" tIns="0" bIns="0" anchor="t">
            <a:spAutoFit/>
          </a:bodyPr>
          <a:lstStyle/>
          <a:p>
            <a:pPr algn="l"/>
            <a:r>
              <a:rPr sz="1000" b="0" i="0">
                <a:solidFill>
                  <a:srgbClr val="6E6E6E"/>
                </a:solidFill>
                <a:latin typeface="Calibri"/>
              </a:rPr>
              <a:t>Module 4 · The apprentice problem</a:t>
            </a:r>
          </a:p>
        </p:txBody>
      </p:sp>
      <p:sp>
        <p:nvSpPr>
          <p:cNvPr id="19" name="TextBox 18"/>
          <p:cNvSpPr txBox="1"/>
          <p:nvPr/>
        </p:nvSpPr>
        <p:spPr>
          <a:xfrm>
            <a:off x="9859975" y="6446520"/>
            <a:ext cx="1828800" cy="292608"/>
          </a:xfrm>
          <a:prstGeom prst="rect">
            <a:avLst/>
          </a:prstGeom>
          <a:noFill/>
        </p:spPr>
        <p:txBody>
          <a:bodyPr wrap="square" lIns="0" rIns="0" tIns="0" bIns="0" anchor="t">
            <a:spAutoFit/>
          </a:bodyPr>
          <a:lstStyle/>
          <a:p>
            <a:pPr algn="r"/>
            <a:r>
              <a:rPr sz="1000" b="0" i="0">
                <a:solidFill>
                  <a:srgbClr val="6E6E6E"/>
                </a:solidFill>
                <a:latin typeface="Calibri"/>
              </a:rPr>
              <a:t>21 / 28</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8F7F5"/>
        </a:solidFill>
        <a:effectLst/>
      </p:bgPr>
    </p:bg>
    <p:spTree>
      <p:nvGrpSpPr>
        <p:cNvPr id="1" name=""/>
        <p:cNvGrpSpPr/>
        <p:nvPr/>
      </p:nvGrpSpPr>
      <p:grpSpPr/>
      <p:sp>
        <p:nvSpPr>
          <p:cNvPr id="2" name="Rectangle 1"/>
          <p:cNvSpPr/>
          <p:nvPr/>
        </p:nvSpPr>
        <p:spPr>
          <a:xfrm>
            <a:off x="0" y="0"/>
            <a:ext cx="8534186"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914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02920" y="530352"/>
            <a:ext cx="3785616" cy="310896"/>
          </a:xfrm>
          <a:prstGeom prst="roundRect">
            <a:avLst>
              <a:gd name="adj" fmla="val 50000"/>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1A1A1A"/>
                </a:solidFill>
                <a:latin typeface="Calibri"/>
              </a:rPr>
              <a:t>EXERCISE C · APPRENTICE RISK</a:t>
            </a:r>
          </a:p>
        </p:txBody>
      </p:sp>
      <p:sp>
        <p:nvSpPr>
          <p:cNvPr id="5" name="TextBox 4"/>
          <p:cNvSpPr txBox="1"/>
          <p:nvPr/>
        </p:nvSpPr>
        <p:spPr>
          <a:xfrm>
            <a:off x="4562856" y="475488"/>
            <a:ext cx="7125919" cy="555752"/>
          </a:xfrm>
          <a:prstGeom prst="rect">
            <a:avLst/>
          </a:prstGeom>
          <a:noFill/>
        </p:spPr>
        <p:txBody>
          <a:bodyPr wrap="square" lIns="0" rIns="0" tIns="0" bIns="0" anchor="ctr">
            <a:spAutoFit/>
          </a:bodyPr>
          <a:lstStyle/>
          <a:p>
            <a:pPr algn="l"/>
            <a:r>
              <a:rPr sz="2800" b="1" i="0">
                <a:solidFill>
                  <a:srgbClr val="1A1A1A"/>
                </a:solidFill>
                <a:latin typeface="Calibri"/>
              </a:rPr>
              <a:t>Spot the apprentice risk</a:t>
            </a:r>
          </a:p>
        </p:txBody>
      </p:sp>
      <p:sp>
        <p:nvSpPr>
          <p:cNvPr id="6" name="Rectangle 5"/>
          <p:cNvSpPr/>
          <p:nvPr/>
        </p:nvSpPr>
        <p:spPr>
          <a:xfrm>
            <a:off x="502920" y="1140968"/>
            <a:ext cx="11185855" cy="12700"/>
          </a:xfrm>
          <a:prstGeom prst="rect">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02920" y="1387856"/>
            <a:ext cx="11185855" cy="1463040"/>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02920" y="1387856"/>
            <a:ext cx="91440" cy="14630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1552448"/>
            <a:ext cx="10637215" cy="274320"/>
          </a:xfrm>
          <a:prstGeom prst="rect">
            <a:avLst/>
          </a:prstGeom>
          <a:noFill/>
        </p:spPr>
        <p:txBody>
          <a:bodyPr wrap="square" lIns="0" rIns="0" tIns="0" bIns="0" anchor="t">
            <a:spAutoFit/>
          </a:bodyPr>
          <a:lstStyle/>
          <a:p>
            <a:pPr algn="l"/>
            <a:r>
              <a:rPr sz="1000" b="1" i="0">
                <a:solidFill>
                  <a:srgbClr val="D4B11A"/>
                </a:solidFill>
                <a:latin typeface="Calibri"/>
              </a:rPr>
              <a:t>SCENARIO · JOINT DISCUSSION</a:t>
            </a:r>
          </a:p>
        </p:txBody>
      </p:sp>
      <p:sp>
        <p:nvSpPr>
          <p:cNvPr id="10" name="TextBox 9"/>
          <p:cNvSpPr txBox="1"/>
          <p:nvPr/>
        </p:nvSpPr>
        <p:spPr>
          <a:xfrm>
            <a:off x="777240" y="1890776"/>
            <a:ext cx="10637215" cy="914400"/>
          </a:xfrm>
          <a:prstGeom prst="rect">
            <a:avLst/>
          </a:prstGeom>
          <a:noFill/>
        </p:spPr>
        <p:txBody>
          <a:bodyPr wrap="square" lIns="0" rIns="0" tIns="0" bIns="0">
            <a:spAutoFit/>
          </a:bodyPr>
          <a:lstStyle/>
          <a:p>
            <a:pPr algn="l">
              <a:lnSpc>
                <a:spcPct val="140000"/>
              </a:lnSpc>
            </a:pPr>
            <a:r>
              <a:rPr sz="1300" b="0" i="0">
                <a:solidFill>
                  <a:srgbClr val="1A1A1A"/>
                </a:solidFill>
                <a:latin typeface="Calibri"/>
              </a:rPr>
              <a:t>A new SgtSec NCO is assigned to draft initial counseling statements for three junior Marines. They use ChatGPT to produce all three drafts in under five minutes. The drafts are technically correct. They sign and submit them. Their supervisor approves them without comment.</a:t>
            </a:r>
          </a:p>
        </p:txBody>
      </p:sp>
      <p:sp>
        <p:nvSpPr>
          <p:cNvPr id="11" name="TextBox 10"/>
          <p:cNvSpPr txBox="1"/>
          <p:nvPr/>
        </p:nvSpPr>
        <p:spPr>
          <a:xfrm>
            <a:off x="502920" y="3125216"/>
            <a:ext cx="5410047" cy="365760"/>
          </a:xfrm>
          <a:prstGeom prst="rect">
            <a:avLst/>
          </a:prstGeom>
          <a:noFill/>
        </p:spPr>
        <p:txBody>
          <a:bodyPr wrap="square" lIns="0" rIns="0" tIns="0" bIns="0" anchor="t">
            <a:spAutoFit/>
          </a:bodyPr>
          <a:lstStyle/>
          <a:p>
            <a:pPr algn="l"/>
            <a:r>
              <a:rPr sz="1400" b="1" i="0">
                <a:solidFill>
                  <a:srgbClr val="5C0000"/>
                </a:solidFill>
                <a:latin typeface="Calibri"/>
              </a:rPr>
              <a:t>What was lost</a:t>
            </a:r>
          </a:p>
        </p:txBody>
      </p:sp>
      <p:sp>
        <p:nvSpPr>
          <p:cNvPr id="12" name="TextBox 11"/>
          <p:cNvSpPr txBox="1"/>
          <p:nvPr/>
        </p:nvSpPr>
        <p:spPr>
          <a:xfrm>
            <a:off x="502920" y="3536696"/>
            <a:ext cx="5410047" cy="2772664"/>
          </a:xfrm>
          <a:prstGeom prst="rect">
            <a:avLst/>
          </a:prstGeom>
          <a:noFill/>
        </p:spPr>
        <p:txBody>
          <a:bodyPr wrap="square" lIns="0" rIns="0" tIns="0" bIns="0">
            <a:spAutoFit/>
          </a:bodyPr>
          <a:lstStyle/>
          <a:p>
            <a:pPr algn="l">
              <a:lnSpc>
                <a:spcPct val="130000"/>
              </a:lnSpc>
              <a:spcAft>
                <a:spcPts val="600"/>
              </a:spcAft>
            </a:pPr>
            <a:r>
              <a:rPr sz="1062" b="1">
                <a:solidFill>
                  <a:srgbClr val="CC0000"/>
                </a:solidFill>
                <a:latin typeface="Calibri"/>
              </a:rPr>
              <a:t>■  </a:t>
            </a:r>
            <a:r>
              <a:rPr sz="1250" b="0" i="0">
                <a:solidFill>
                  <a:srgbClr val="1A1A1A"/>
                </a:solidFill>
                <a:latin typeface="Calibri"/>
              </a:rPr>
              <a:t>The new NCO never wrestled with how to characterize a Marine's performance.</a:t>
            </a:r>
          </a:p>
          <a:p>
            <a:pPr algn="l">
              <a:lnSpc>
                <a:spcPct val="130000"/>
              </a:lnSpc>
              <a:spcAft>
                <a:spcPts val="600"/>
              </a:spcAft>
            </a:pPr>
            <a:r>
              <a:rPr sz="1062" b="1">
                <a:solidFill>
                  <a:srgbClr val="CC0000"/>
                </a:solidFill>
                <a:latin typeface="Calibri"/>
              </a:rPr>
              <a:t>■  </a:t>
            </a:r>
            <a:r>
              <a:rPr sz="1250" b="0" i="0">
                <a:solidFill>
                  <a:srgbClr val="1A1A1A"/>
                </a:solidFill>
                <a:latin typeface="Calibri"/>
              </a:rPr>
              <a:t>They didn't develop the language a counseling statement actually requires.</a:t>
            </a:r>
          </a:p>
          <a:p>
            <a:pPr algn="l">
              <a:lnSpc>
                <a:spcPct val="130000"/>
              </a:lnSpc>
              <a:spcAft>
                <a:spcPts val="600"/>
              </a:spcAft>
            </a:pPr>
            <a:r>
              <a:rPr sz="1062" b="1">
                <a:solidFill>
                  <a:srgbClr val="CC0000"/>
                </a:solidFill>
                <a:latin typeface="Calibri"/>
              </a:rPr>
              <a:t>■  </a:t>
            </a:r>
            <a:r>
              <a:rPr sz="1250" b="0" i="0">
                <a:solidFill>
                  <a:srgbClr val="1A1A1A"/>
                </a:solidFill>
                <a:latin typeface="Calibri"/>
              </a:rPr>
              <a:t>They learned that AI handles people work — and that the supervisor doesn't notice.</a:t>
            </a:r>
          </a:p>
        </p:txBody>
      </p:sp>
      <p:sp>
        <p:nvSpPr>
          <p:cNvPr id="13" name="TextBox 12"/>
          <p:cNvSpPr txBox="1"/>
          <p:nvPr/>
        </p:nvSpPr>
        <p:spPr>
          <a:xfrm>
            <a:off x="6278727" y="3125216"/>
            <a:ext cx="5410047" cy="365760"/>
          </a:xfrm>
          <a:prstGeom prst="rect">
            <a:avLst/>
          </a:prstGeom>
          <a:noFill/>
        </p:spPr>
        <p:txBody>
          <a:bodyPr wrap="square" lIns="0" rIns="0" tIns="0" bIns="0" anchor="t">
            <a:spAutoFit/>
          </a:bodyPr>
          <a:lstStyle/>
          <a:p>
            <a:pPr algn="l"/>
            <a:r>
              <a:rPr sz="1400" b="1" i="0">
                <a:solidFill>
                  <a:srgbClr val="0D652D"/>
                </a:solidFill>
                <a:latin typeface="Calibri"/>
              </a:rPr>
              <a:t>What a permission-culture supervisor does</a:t>
            </a:r>
          </a:p>
        </p:txBody>
      </p:sp>
      <p:sp>
        <p:nvSpPr>
          <p:cNvPr id="14" name="TextBox 13"/>
          <p:cNvSpPr txBox="1"/>
          <p:nvPr/>
        </p:nvSpPr>
        <p:spPr>
          <a:xfrm>
            <a:off x="6278727" y="3536696"/>
            <a:ext cx="5410047" cy="2772664"/>
          </a:xfrm>
          <a:prstGeom prst="rect">
            <a:avLst/>
          </a:prstGeom>
          <a:noFill/>
        </p:spPr>
        <p:txBody>
          <a:bodyPr wrap="square" lIns="0" rIns="0" tIns="0" bIns="0">
            <a:spAutoFit/>
          </a:bodyPr>
          <a:lstStyle/>
          <a:p>
            <a:pPr algn="l">
              <a:lnSpc>
                <a:spcPct val="130000"/>
              </a:lnSpc>
              <a:spcAft>
                <a:spcPts val="600"/>
              </a:spcAft>
            </a:pPr>
            <a:r>
              <a:rPr sz="1062" b="1">
                <a:solidFill>
                  <a:srgbClr val="CC0000"/>
                </a:solidFill>
                <a:latin typeface="Calibri"/>
              </a:rPr>
              <a:t>■  </a:t>
            </a:r>
            <a:r>
              <a:rPr sz="1250" b="0" i="0">
                <a:solidFill>
                  <a:srgbClr val="1A1A1A"/>
                </a:solidFill>
                <a:latin typeface="Calibri"/>
              </a:rPr>
              <a:t>Approves AI for the </a:t>
            </a:r>
            <a:r>
              <a:rPr sz="1250" b="0" i="1">
                <a:solidFill>
                  <a:srgbClr val="1A1A1A"/>
                </a:solidFill>
                <a:latin typeface="Calibri"/>
              </a:rPr>
              <a:t>format and structure</a:t>
            </a:r>
            <a:r>
              <a:rPr sz="1250" b="0" i="0">
                <a:solidFill>
                  <a:srgbClr val="1A1A1A"/>
                </a:solidFill>
                <a:latin typeface="Calibri"/>
              </a:rPr>
              <a:t>, not the judgment.</a:t>
            </a:r>
          </a:p>
          <a:p>
            <a:pPr algn="l">
              <a:lnSpc>
                <a:spcPct val="130000"/>
              </a:lnSpc>
              <a:spcAft>
                <a:spcPts val="600"/>
              </a:spcAft>
            </a:pPr>
            <a:r>
              <a:rPr sz="1062" b="1">
                <a:solidFill>
                  <a:srgbClr val="CC0000"/>
                </a:solidFill>
                <a:latin typeface="Calibri"/>
              </a:rPr>
              <a:t>■  </a:t>
            </a:r>
            <a:r>
              <a:rPr sz="1250" b="0" i="0">
                <a:solidFill>
                  <a:srgbClr val="1A1A1A"/>
                </a:solidFill>
                <a:latin typeface="Calibri"/>
              </a:rPr>
              <a:t>Requires the NCO to write the assessment paragraphs from scratch.</a:t>
            </a:r>
          </a:p>
          <a:p>
            <a:pPr algn="l">
              <a:lnSpc>
                <a:spcPct val="130000"/>
              </a:lnSpc>
              <a:spcAft>
                <a:spcPts val="600"/>
              </a:spcAft>
            </a:pPr>
            <a:r>
              <a:rPr sz="1062" b="1">
                <a:solidFill>
                  <a:srgbClr val="CC0000"/>
                </a:solidFill>
                <a:latin typeface="Calibri"/>
              </a:rPr>
              <a:t>■  </a:t>
            </a:r>
            <a:r>
              <a:rPr sz="1250" b="0" i="0">
                <a:solidFill>
                  <a:srgbClr val="1A1A1A"/>
                </a:solidFill>
                <a:latin typeface="Calibri"/>
              </a:rPr>
              <a:t>Reviews together: "What did the AI miss about this Marine?"</a:t>
            </a:r>
          </a:p>
        </p:txBody>
      </p:sp>
      <p:sp>
        <p:nvSpPr>
          <p:cNvPr id="15" name="Rectangle 14"/>
          <p:cNvSpPr/>
          <p:nvPr/>
        </p:nvSpPr>
        <p:spPr>
          <a:xfrm>
            <a:off x="502920" y="6483096"/>
            <a:ext cx="54864" cy="16459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30936" y="6446520"/>
            <a:ext cx="7315200" cy="292608"/>
          </a:xfrm>
          <a:prstGeom prst="rect">
            <a:avLst/>
          </a:prstGeom>
          <a:noFill/>
        </p:spPr>
        <p:txBody>
          <a:bodyPr wrap="square" lIns="0" rIns="0" tIns="0" bIns="0" anchor="t">
            <a:spAutoFit/>
          </a:bodyPr>
          <a:lstStyle/>
          <a:p>
            <a:pPr algn="l"/>
            <a:r>
              <a:rPr sz="1000" b="0" i="0">
                <a:solidFill>
                  <a:srgbClr val="6E6E6E"/>
                </a:solidFill>
                <a:latin typeface="Calibri"/>
              </a:rPr>
              <a:t>Module 4 · Exercise C</a:t>
            </a:r>
          </a:p>
        </p:txBody>
      </p:sp>
      <p:sp>
        <p:nvSpPr>
          <p:cNvPr id="17" name="TextBox 16"/>
          <p:cNvSpPr txBox="1"/>
          <p:nvPr/>
        </p:nvSpPr>
        <p:spPr>
          <a:xfrm>
            <a:off x="9859975" y="6446520"/>
            <a:ext cx="1828800" cy="292608"/>
          </a:xfrm>
          <a:prstGeom prst="rect">
            <a:avLst/>
          </a:prstGeom>
          <a:noFill/>
        </p:spPr>
        <p:txBody>
          <a:bodyPr wrap="square" lIns="0" rIns="0" tIns="0" bIns="0" anchor="t">
            <a:spAutoFit/>
          </a:bodyPr>
          <a:lstStyle/>
          <a:p>
            <a:pPr algn="r"/>
            <a:r>
              <a:rPr sz="1000" b="0" i="0">
                <a:solidFill>
                  <a:srgbClr val="6E6E6E"/>
                </a:solidFill>
                <a:latin typeface="Calibri"/>
              </a:rPr>
              <a:t>22 / 28</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bg>
      <p:bgPr>
        <a:solidFill>
          <a:srgbClr val="1A1A1A"/>
        </a:solidFill>
        <a:effectLst/>
      </p:bgPr>
    </p:bg>
    <p:spTree>
      <p:nvGrpSpPr>
        <p:cNvPr id="1" name=""/>
        <p:cNvGrpSpPr/>
        <p:nvPr/>
      </p:nvGrpSpPr>
      <p:grpSpPr/>
      <p:sp>
        <p:nvSpPr>
          <p:cNvPr id="2" name="Rectangle 1"/>
          <p:cNvSpPr/>
          <p:nvPr/>
        </p:nvSpPr>
        <p:spPr>
          <a:xfrm>
            <a:off x="7315200" y="0"/>
            <a:ext cx="4876495" cy="6858000"/>
          </a:xfrm>
          <a:prstGeom prst="rect">
            <a:avLst/>
          </a:prstGeom>
          <a:solidFill>
            <a:srgbClr val="2A060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02920" y="2194560"/>
            <a:ext cx="10058400" cy="365760"/>
          </a:xfrm>
          <a:prstGeom prst="rect">
            <a:avLst/>
          </a:prstGeom>
          <a:noFill/>
        </p:spPr>
        <p:txBody>
          <a:bodyPr wrap="square" lIns="0" rIns="0" tIns="0" bIns="0" anchor="t">
            <a:spAutoFit/>
          </a:bodyPr>
          <a:lstStyle/>
          <a:p>
            <a:pPr algn="l"/>
            <a:r>
              <a:rPr sz="1400" b="1" i="0">
                <a:solidFill>
                  <a:srgbClr val="F5D130"/>
                </a:solidFill>
                <a:latin typeface="Calibri"/>
              </a:rPr>
              <a:t>MODULE 5 · 5 MINUTES</a:t>
            </a:r>
          </a:p>
        </p:txBody>
      </p:sp>
      <p:sp>
        <p:nvSpPr>
          <p:cNvPr id="4" name="TextBox 3"/>
          <p:cNvSpPr txBox="1"/>
          <p:nvPr/>
        </p:nvSpPr>
        <p:spPr>
          <a:xfrm>
            <a:off x="502920" y="2697480"/>
            <a:ext cx="10515600" cy="2011680"/>
          </a:xfrm>
          <a:prstGeom prst="rect">
            <a:avLst/>
          </a:prstGeom>
          <a:noFill/>
        </p:spPr>
        <p:txBody>
          <a:bodyPr wrap="square" lIns="0" rIns="0" tIns="0" bIns="0" anchor="t">
            <a:spAutoFit/>
          </a:bodyPr>
          <a:lstStyle/>
          <a:p>
            <a:pPr algn="l">
              <a:lnSpc>
                <a:spcPct val="105000"/>
              </a:lnSpc>
            </a:pPr>
            <a:r>
              <a:rPr sz="5200" b="1" i="0">
                <a:solidFill>
                  <a:srgbClr val="FFFFFF"/>
                </a:solidFill>
                <a:latin typeface="Calibri"/>
              </a:rPr>
              <a:t>Quick reference &amp; commit</a:t>
            </a:r>
          </a:p>
        </p:txBody>
      </p:sp>
      <p:sp>
        <p:nvSpPr>
          <p:cNvPr id="5" name="TextBox 4"/>
          <p:cNvSpPr txBox="1"/>
          <p:nvPr/>
        </p:nvSpPr>
        <p:spPr>
          <a:xfrm>
            <a:off x="502920" y="5029200"/>
            <a:ext cx="10058400" cy="914400"/>
          </a:xfrm>
          <a:prstGeom prst="rect">
            <a:avLst/>
          </a:prstGeom>
          <a:noFill/>
        </p:spPr>
        <p:txBody>
          <a:bodyPr wrap="square" lIns="0" rIns="0" tIns="0" bIns="0" anchor="t">
            <a:spAutoFit/>
          </a:bodyPr>
          <a:lstStyle/>
          <a:p>
            <a:pPr algn="l">
              <a:lnSpc>
                <a:spcPct val="135000"/>
              </a:lnSpc>
            </a:pPr>
            <a:r>
              <a:rPr sz="1800" b="0" i="0">
                <a:solidFill>
                  <a:srgbClr val="CCCCCC"/>
                </a:solidFill>
                <a:latin typeface="Calibri"/>
              </a:rPr>
              <a:t>A card for your screen · the tools · further reading · Week 6 preview · the ask.</a:t>
            </a:r>
          </a:p>
        </p:txBody>
      </p:sp>
      <p:sp>
        <p:nvSpPr>
          <p:cNvPr id="6" name="Rectangle 5"/>
          <p:cNvSpPr/>
          <p:nvPr/>
        </p:nvSpPr>
        <p:spPr>
          <a:xfrm>
            <a:off x="0" y="6739128"/>
            <a:ext cx="12191695" cy="11887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F8F7F5"/>
        </a:solidFill>
        <a:effectLst/>
      </p:bgPr>
    </p:bg>
    <p:spTree>
      <p:nvGrpSpPr>
        <p:cNvPr id="1" name=""/>
        <p:cNvGrpSpPr/>
        <p:nvPr/>
      </p:nvGrpSpPr>
      <p:grpSpPr/>
      <p:sp>
        <p:nvSpPr>
          <p:cNvPr id="2" name="Rectangle 1"/>
          <p:cNvSpPr/>
          <p:nvPr/>
        </p:nvSpPr>
        <p:spPr>
          <a:xfrm>
            <a:off x="0" y="0"/>
            <a:ext cx="8534186"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914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02920" y="530352"/>
            <a:ext cx="4142232" cy="310896"/>
          </a:xfrm>
          <a:prstGeom prst="roundRect">
            <a:avLst>
              <a:gd name="adj" fmla="val 50000"/>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1A1A1A"/>
                </a:solidFill>
                <a:latin typeface="Calibri"/>
              </a:rPr>
              <a:t>TAKE A SCREENSHOT OF THIS SLIDE</a:t>
            </a:r>
          </a:p>
        </p:txBody>
      </p:sp>
      <p:sp>
        <p:nvSpPr>
          <p:cNvPr id="5" name="TextBox 4"/>
          <p:cNvSpPr txBox="1"/>
          <p:nvPr/>
        </p:nvSpPr>
        <p:spPr>
          <a:xfrm>
            <a:off x="4919472" y="475488"/>
            <a:ext cx="6769303" cy="946912"/>
          </a:xfrm>
          <a:prstGeom prst="rect">
            <a:avLst/>
          </a:prstGeom>
          <a:noFill/>
        </p:spPr>
        <p:txBody>
          <a:bodyPr wrap="square" lIns="0" rIns="0" tIns="0" bIns="0" anchor="t">
            <a:spAutoFit/>
          </a:bodyPr>
          <a:lstStyle/>
          <a:p>
            <a:pPr algn="l"/>
            <a:r>
              <a:rPr sz="2800" b="1" i="0">
                <a:solidFill>
                  <a:srgbClr val="1A1A1A"/>
                </a:solidFill>
                <a:latin typeface="Calibri"/>
              </a:rPr>
              <a:t>Supervisor quick reference: AI-assisted work</a:t>
            </a:r>
          </a:p>
        </p:txBody>
      </p:sp>
      <p:sp>
        <p:nvSpPr>
          <p:cNvPr id="6" name="Rectangle 5"/>
          <p:cNvSpPr/>
          <p:nvPr/>
        </p:nvSpPr>
        <p:spPr>
          <a:xfrm>
            <a:off x="502920" y="1532128"/>
            <a:ext cx="11185855" cy="12700"/>
          </a:xfrm>
          <a:prstGeom prst="rect">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02920" y="1641856"/>
            <a:ext cx="3606698" cy="4210304"/>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02920" y="1641856"/>
            <a:ext cx="3606698"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31520" y="1916176"/>
            <a:ext cx="3149498" cy="365760"/>
          </a:xfrm>
          <a:prstGeom prst="rect">
            <a:avLst/>
          </a:prstGeom>
          <a:noFill/>
        </p:spPr>
        <p:txBody>
          <a:bodyPr wrap="square" lIns="0" rIns="0" tIns="0" bIns="0" anchor="t">
            <a:spAutoFit/>
          </a:bodyPr>
          <a:lstStyle/>
          <a:p>
            <a:pPr algn="l"/>
            <a:r>
              <a:rPr sz="1200" b="1" i="0">
                <a:solidFill>
                  <a:srgbClr val="5C0000"/>
                </a:solidFill>
                <a:latin typeface="Calibri"/>
              </a:rPr>
              <a:t>3 QUESTIONS BEFORE YOU APPROVE</a:t>
            </a:r>
          </a:p>
        </p:txBody>
      </p:sp>
      <p:sp>
        <p:nvSpPr>
          <p:cNvPr id="10" name="TextBox 9"/>
          <p:cNvSpPr txBox="1"/>
          <p:nvPr/>
        </p:nvSpPr>
        <p:spPr>
          <a:xfrm>
            <a:off x="731520" y="2419096"/>
            <a:ext cx="3149498" cy="3295904"/>
          </a:xfrm>
          <a:prstGeom prst="rect">
            <a:avLst/>
          </a:prstGeom>
          <a:noFill/>
        </p:spPr>
        <p:txBody>
          <a:bodyPr wrap="square" lIns="0" rIns="0" tIns="0" bIns="0">
            <a:spAutoFit/>
          </a:bodyPr>
          <a:lstStyle/>
          <a:p>
            <a:pPr algn="l">
              <a:lnSpc>
                <a:spcPct val="130000"/>
              </a:lnSpc>
              <a:spcAft>
                <a:spcPts val="600"/>
              </a:spcAft>
            </a:pPr>
            <a:r>
              <a:rPr sz="1019" b="1">
                <a:solidFill>
                  <a:srgbClr val="CC0000"/>
                </a:solidFill>
                <a:latin typeface="Calibri"/>
              </a:rPr>
              <a:t>■  </a:t>
            </a:r>
            <a:r>
              <a:rPr sz="1200" b="1" i="0">
                <a:solidFill>
                  <a:srgbClr val="1A1A1A"/>
                </a:solidFill>
                <a:latin typeface="Calibri"/>
              </a:rPr>
              <a:t>Demonstrate it.</a:t>
            </a:r>
            <a:r>
              <a:rPr sz="1200" b="0" i="0">
                <a:solidFill>
                  <a:srgbClr val="1A1A1A"/>
                </a:solidFill>
                <a:latin typeface="Calibri"/>
              </a:rPr>
              <a:t> Live demo with real inputs.</a:t>
            </a:r>
          </a:p>
          <a:p>
            <a:pPr algn="l">
              <a:lnSpc>
                <a:spcPct val="130000"/>
              </a:lnSpc>
              <a:spcAft>
                <a:spcPts val="600"/>
              </a:spcAft>
            </a:pPr>
            <a:r>
              <a:rPr sz="1019" b="1">
                <a:solidFill>
                  <a:srgbClr val="CC0000"/>
                </a:solidFill>
                <a:latin typeface="Calibri"/>
              </a:rPr>
              <a:t>■  </a:t>
            </a:r>
            <a:r>
              <a:rPr sz="1200" b="1" i="0">
                <a:solidFill>
                  <a:srgbClr val="1A1A1A"/>
                </a:solidFill>
                <a:latin typeface="Calibri"/>
              </a:rPr>
              <a:t>Verify accuracy.</a:t>
            </a:r>
            <a:r>
              <a:rPr sz="1200" b="0" i="0">
                <a:solidFill>
                  <a:srgbClr val="1A1A1A"/>
                </a:solidFill>
                <a:latin typeface="Calibri"/>
              </a:rPr>
              <a:t> Specific checks, not general trust.</a:t>
            </a:r>
          </a:p>
          <a:p>
            <a:pPr algn="l">
              <a:lnSpc>
                <a:spcPct val="130000"/>
              </a:lnSpc>
              <a:spcAft>
                <a:spcPts val="600"/>
              </a:spcAft>
            </a:pPr>
            <a:r>
              <a:rPr sz="1019" b="1">
                <a:solidFill>
                  <a:srgbClr val="CC0000"/>
                </a:solidFill>
                <a:latin typeface="Calibri"/>
              </a:rPr>
              <a:t>■  </a:t>
            </a:r>
            <a:r>
              <a:rPr sz="1200" b="1" i="0">
                <a:solidFill>
                  <a:srgbClr val="1A1A1A"/>
                </a:solidFill>
                <a:latin typeface="Calibri"/>
              </a:rPr>
              <a:t>Who reviewed it?</a:t>
            </a:r>
            <a:r>
              <a:rPr sz="1200" b="0" i="0">
                <a:solidFill>
                  <a:srgbClr val="1A1A1A"/>
                </a:solidFill>
                <a:latin typeface="Calibri"/>
              </a:rPr>
              <a:t> Peer · SME · security per the SOP.</a:t>
            </a:r>
          </a:p>
        </p:txBody>
      </p:sp>
      <p:sp>
        <p:nvSpPr>
          <p:cNvPr id="11" name="Rectangle 10"/>
          <p:cNvSpPr/>
          <p:nvPr/>
        </p:nvSpPr>
        <p:spPr>
          <a:xfrm>
            <a:off x="4292498" y="1641856"/>
            <a:ext cx="3606698" cy="4210304"/>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4292498" y="1641856"/>
            <a:ext cx="3606698" cy="64008"/>
          </a:xfrm>
          <a:prstGeom prst="rect">
            <a:avLst/>
          </a:prstGeom>
          <a:solidFill>
            <a:srgbClr val="34A85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21098" y="1916176"/>
            <a:ext cx="3149498" cy="365760"/>
          </a:xfrm>
          <a:prstGeom prst="rect">
            <a:avLst/>
          </a:prstGeom>
          <a:noFill/>
        </p:spPr>
        <p:txBody>
          <a:bodyPr wrap="square" lIns="0" rIns="0" tIns="0" bIns="0" anchor="t">
            <a:spAutoFit/>
          </a:bodyPr>
          <a:lstStyle/>
          <a:p>
            <a:pPr algn="l"/>
            <a:r>
              <a:rPr sz="1200" b="1" i="0">
                <a:solidFill>
                  <a:srgbClr val="0D652D"/>
                </a:solidFill>
                <a:latin typeface="Calibri"/>
              </a:rPr>
              <a:t>3 SIGNS OF HEALTHY AI USE</a:t>
            </a:r>
          </a:p>
        </p:txBody>
      </p:sp>
      <p:sp>
        <p:nvSpPr>
          <p:cNvPr id="14" name="TextBox 13"/>
          <p:cNvSpPr txBox="1"/>
          <p:nvPr/>
        </p:nvSpPr>
        <p:spPr>
          <a:xfrm>
            <a:off x="4521098" y="2419096"/>
            <a:ext cx="3149498" cy="3295904"/>
          </a:xfrm>
          <a:prstGeom prst="rect">
            <a:avLst/>
          </a:prstGeom>
          <a:noFill/>
        </p:spPr>
        <p:txBody>
          <a:bodyPr wrap="square" lIns="0" rIns="0" tIns="0" bIns="0">
            <a:spAutoFit/>
          </a:bodyPr>
          <a:lstStyle/>
          <a:p>
            <a:pPr algn="l">
              <a:lnSpc>
                <a:spcPct val="130000"/>
              </a:lnSpc>
              <a:spcAft>
                <a:spcPts val="600"/>
              </a:spcAft>
            </a:pPr>
            <a:r>
              <a:rPr sz="1019" b="1">
                <a:solidFill>
                  <a:srgbClr val="CC0000"/>
                </a:solidFill>
                <a:latin typeface="Calibri"/>
              </a:rPr>
              <a:t>■  </a:t>
            </a:r>
            <a:r>
              <a:rPr sz="1200" b="0" i="0">
                <a:solidFill>
                  <a:srgbClr val="1A1A1A"/>
                </a:solidFill>
                <a:latin typeface="Calibri"/>
              </a:rPr>
              <a:t>The Marine can explain the output </a:t>
            </a:r>
            <a:r>
              <a:rPr sz="1200" b="0" i="1">
                <a:solidFill>
                  <a:srgbClr val="1A1A1A"/>
                </a:solidFill>
                <a:latin typeface="Calibri"/>
              </a:rPr>
              <a:t>without</a:t>
            </a:r>
            <a:r>
              <a:rPr sz="1200" b="0" i="0">
                <a:solidFill>
                  <a:srgbClr val="1A1A1A"/>
                </a:solidFill>
                <a:latin typeface="Calibri"/>
              </a:rPr>
              <a:t> referencing AI.</a:t>
            </a:r>
          </a:p>
          <a:p>
            <a:pPr algn="l">
              <a:lnSpc>
                <a:spcPct val="130000"/>
              </a:lnSpc>
              <a:spcAft>
                <a:spcPts val="600"/>
              </a:spcAft>
            </a:pPr>
            <a:r>
              <a:rPr sz="1019" b="1">
                <a:solidFill>
                  <a:srgbClr val="CC0000"/>
                </a:solidFill>
                <a:latin typeface="Calibri"/>
              </a:rPr>
              <a:t>■  </a:t>
            </a:r>
            <a:r>
              <a:rPr sz="1200" b="0" i="0">
                <a:solidFill>
                  <a:srgbClr val="1A1A1A"/>
                </a:solidFill>
                <a:latin typeface="Calibri"/>
              </a:rPr>
              <a:t>Failed experiments are shared openly — learning culture.</a:t>
            </a:r>
          </a:p>
          <a:p>
            <a:pPr algn="l">
              <a:lnSpc>
                <a:spcPct val="130000"/>
              </a:lnSpc>
              <a:spcAft>
                <a:spcPts val="600"/>
              </a:spcAft>
            </a:pPr>
            <a:r>
              <a:rPr sz="1019" b="1">
                <a:solidFill>
                  <a:srgbClr val="CC0000"/>
                </a:solidFill>
                <a:latin typeface="Calibri"/>
              </a:rPr>
              <a:t>■  </a:t>
            </a:r>
            <a:r>
              <a:rPr sz="1200" b="0" i="0">
                <a:solidFill>
                  <a:srgbClr val="1A1A1A"/>
                </a:solidFill>
                <a:latin typeface="Calibri"/>
              </a:rPr>
              <a:t>AI is saving time on routine tasks, not replacing judgment tasks.</a:t>
            </a:r>
          </a:p>
        </p:txBody>
      </p:sp>
      <p:sp>
        <p:nvSpPr>
          <p:cNvPr id="15" name="Rectangle 14"/>
          <p:cNvSpPr/>
          <p:nvPr/>
        </p:nvSpPr>
        <p:spPr>
          <a:xfrm>
            <a:off x="8082076" y="1641856"/>
            <a:ext cx="3606698" cy="4210304"/>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8082076" y="1641856"/>
            <a:ext cx="3606698" cy="64008"/>
          </a:xfrm>
          <a:prstGeom prst="rect">
            <a:avLst/>
          </a:prstGeom>
          <a:solidFill>
            <a:srgbClr val="F9AB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310676" y="1916176"/>
            <a:ext cx="3149498" cy="365760"/>
          </a:xfrm>
          <a:prstGeom prst="rect">
            <a:avLst/>
          </a:prstGeom>
          <a:noFill/>
        </p:spPr>
        <p:txBody>
          <a:bodyPr wrap="square" lIns="0" rIns="0" tIns="0" bIns="0" anchor="t">
            <a:spAutoFit/>
          </a:bodyPr>
          <a:lstStyle/>
          <a:p>
            <a:pPr algn="l"/>
            <a:r>
              <a:rPr sz="1200" b="1" i="0">
                <a:solidFill>
                  <a:srgbClr val="5F4B08"/>
                </a:solidFill>
                <a:latin typeface="Calibri"/>
              </a:rPr>
              <a:t>3 WARNING SIGNS</a:t>
            </a:r>
          </a:p>
        </p:txBody>
      </p:sp>
      <p:sp>
        <p:nvSpPr>
          <p:cNvPr id="18" name="TextBox 17"/>
          <p:cNvSpPr txBox="1"/>
          <p:nvPr/>
        </p:nvSpPr>
        <p:spPr>
          <a:xfrm>
            <a:off x="8310676" y="2419096"/>
            <a:ext cx="3149498" cy="3295904"/>
          </a:xfrm>
          <a:prstGeom prst="rect">
            <a:avLst/>
          </a:prstGeom>
          <a:noFill/>
        </p:spPr>
        <p:txBody>
          <a:bodyPr wrap="square" lIns="0" rIns="0" tIns="0" bIns="0">
            <a:spAutoFit/>
          </a:bodyPr>
          <a:lstStyle/>
          <a:p>
            <a:pPr algn="l">
              <a:lnSpc>
                <a:spcPct val="130000"/>
              </a:lnSpc>
              <a:spcAft>
                <a:spcPts val="600"/>
              </a:spcAft>
            </a:pPr>
            <a:r>
              <a:rPr sz="1019" b="1">
                <a:solidFill>
                  <a:srgbClr val="CC0000"/>
                </a:solidFill>
                <a:latin typeface="Calibri"/>
              </a:rPr>
              <a:t>■  </a:t>
            </a:r>
            <a:r>
              <a:rPr sz="1200" b="0" i="0">
                <a:solidFill>
                  <a:srgbClr val="1A1A1A"/>
                </a:solidFill>
                <a:latin typeface="Calibri"/>
              </a:rPr>
              <a:t>Marine cannot answer basic questions about their own output.</a:t>
            </a:r>
          </a:p>
          <a:p>
            <a:pPr algn="l">
              <a:lnSpc>
                <a:spcPct val="130000"/>
              </a:lnSpc>
              <a:spcAft>
                <a:spcPts val="600"/>
              </a:spcAft>
            </a:pPr>
            <a:r>
              <a:rPr sz="1019" b="1">
                <a:solidFill>
                  <a:srgbClr val="CC0000"/>
                </a:solidFill>
                <a:latin typeface="Calibri"/>
              </a:rPr>
              <a:t>■  </a:t>
            </a:r>
            <a:r>
              <a:rPr sz="1200" b="0" i="0">
                <a:solidFill>
                  <a:srgbClr val="1A1A1A"/>
                </a:solidFill>
                <a:latin typeface="Calibri"/>
              </a:rPr>
              <a:t>AI use is hidden or apologized for — sign of a fear culture.</a:t>
            </a:r>
          </a:p>
          <a:p>
            <a:pPr algn="l">
              <a:lnSpc>
                <a:spcPct val="130000"/>
              </a:lnSpc>
              <a:spcAft>
                <a:spcPts val="600"/>
              </a:spcAft>
            </a:pPr>
            <a:r>
              <a:rPr sz="1019" b="1">
                <a:solidFill>
                  <a:srgbClr val="CC0000"/>
                </a:solidFill>
                <a:latin typeface="Calibri"/>
              </a:rPr>
              <a:t>■  </a:t>
            </a:r>
            <a:r>
              <a:rPr sz="1200" b="0" i="0">
                <a:solidFill>
                  <a:srgbClr val="1A1A1A"/>
                </a:solidFill>
                <a:latin typeface="Calibri"/>
              </a:rPr>
              <a:t>Junior Marines are skipping foundational tasks entirely.</a:t>
            </a:r>
          </a:p>
        </p:txBody>
      </p:sp>
      <p:sp>
        <p:nvSpPr>
          <p:cNvPr id="19" name="TextBox 18"/>
          <p:cNvSpPr txBox="1"/>
          <p:nvPr/>
        </p:nvSpPr>
        <p:spPr>
          <a:xfrm>
            <a:off x="502920" y="6035040"/>
            <a:ext cx="11185855" cy="548640"/>
          </a:xfrm>
          <a:prstGeom prst="rect">
            <a:avLst/>
          </a:prstGeom>
          <a:noFill/>
        </p:spPr>
        <p:txBody>
          <a:bodyPr wrap="square" lIns="0" rIns="0" tIns="0" bIns="0">
            <a:spAutoFit/>
          </a:bodyPr>
          <a:lstStyle/>
          <a:p>
            <a:pPr algn="ctr">
              <a:lnSpc>
                <a:spcPct val="130000"/>
              </a:lnSpc>
            </a:pPr>
            <a:r>
              <a:rPr sz="1500" b="1" i="0">
                <a:solidFill>
                  <a:srgbClr val="1A1A1A"/>
                </a:solidFill>
                <a:latin typeface="Calibri"/>
              </a:rPr>
              <a:t>Default posture: "Yes, with appropriate review."</a:t>
            </a:r>
          </a:p>
        </p:txBody>
      </p:sp>
      <p:sp>
        <p:nvSpPr>
          <p:cNvPr id="20" name="Rectangle 19"/>
          <p:cNvSpPr/>
          <p:nvPr/>
        </p:nvSpPr>
        <p:spPr>
          <a:xfrm>
            <a:off x="502920" y="6483096"/>
            <a:ext cx="54864" cy="16459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30936" y="6446520"/>
            <a:ext cx="7315200" cy="292608"/>
          </a:xfrm>
          <a:prstGeom prst="rect">
            <a:avLst/>
          </a:prstGeom>
          <a:noFill/>
        </p:spPr>
        <p:txBody>
          <a:bodyPr wrap="square" lIns="0" rIns="0" tIns="0" bIns="0" anchor="t">
            <a:spAutoFit/>
          </a:bodyPr>
          <a:lstStyle/>
          <a:p>
            <a:pPr algn="l"/>
            <a:r>
              <a:rPr sz="1000" b="0" i="0">
                <a:solidFill>
                  <a:srgbClr val="6E6E6E"/>
                </a:solidFill>
                <a:latin typeface="Calibri"/>
              </a:rPr>
              <a:t>Module 5 · Quick reference</a:t>
            </a:r>
          </a:p>
        </p:txBody>
      </p:sp>
      <p:sp>
        <p:nvSpPr>
          <p:cNvPr id="22" name="TextBox 21"/>
          <p:cNvSpPr txBox="1"/>
          <p:nvPr/>
        </p:nvSpPr>
        <p:spPr>
          <a:xfrm>
            <a:off x="9859975" y="6446520"/>
            <a:ext cx="1828800" cy="292608"/>
          </a:xfrm>
          <a:prstGeom prst="rect">
            <a:avLst/>
          </a:prstGeom>
          <a:noFill/>
        </p:spPr>
        <p:txBody>
          <a:bodyPr wrap="square" lIns="0" rIns="0" tIns="0" bIns="0" anchor="t">
            <a:spAutoFit/>
          </a:bodyPr>
          <a:lstStyle/>
          <a:p>
            <a:pPr algn="r"/>
            <a:r>
              <a:rPr sz="1000" b="0" i="0">
                <a:solidFill>
                  <a:srgbClr val="6E6E6E"/>
                </a:solidFill>
                <a:latin typeface="Calibri"/>
              </a:rPr>
              <a:t>24 / 28</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8F7F5"/>
        </a:solidFill>
        <a:effectLst/>
      </p:bgPr>
    </p:bg>
    <p:spTree>
      <p:nvGrpSpPr>
        <p:cNvPr id="1" name=""/>
        <p:cNvGrpSpPr/>
        <p:nvPr/>
      </p:nvGrpSpPr>
      <p:grpSpPr/>
      <p:sp>
        <p:nvSpPr>
          <p:cNvPr id="2" name="Rectangle 1"/>
          <p:cNvSpPr/>
          <p:nvPr/>
        </p:nvSpPr>
        <p:spPr>
          <a:xfrm>
            <a:off x="0" y="0"/>
            <a:ext cx="8534186"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914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02920" y="530352"/>
            <a:ext cx="3429000" cy="310896"/>
          </a:xfrm>
          <a:prstGeom prst="roundRect">
            <a:avLst>
              <a:gd name="adj" fmla="val 50000"/>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4A4A4A"/>
                </a:solidFill>
                <a:latin typeface="Calibri"/>
              </a:rPr>
              <a:t>MODULE 5 · APPROVED TOOLS</a:t>
            </a:r>
          </a:p>
        </p:txBody>
      </p:sp>
      <p:sp>
        <p:nvSpPr>
          <p:cNvPr id="5" name="TextBox 4"/>
          <p:cNvSpPr txBox="1"/>
          <p:nvPr/>
        </p:nvSpPr>
        <p:spPr>
          <a:xfrm>
            <a:off x="4206240" y="475488"/>
            <a:ext cx="7482535" cy="555752"/>
          </a:xfrm>
          <a:prstGeom prst="rect">
            <a:avLst/>
          </a:prstGeom>
          <a:noFill/>
        </p:spPr>
        <p:txBody>
          <a:bodyPr wrap="square" lIns="0" rIns="0" tIns="0" bIns="0" anchor="ctr">
            <a:spAutoFit/>
          </a:bodyPr>
          <a:lstStyle/>
          <a:p>
            <a:pPr algn="l"/>
            <a:r>
              <a:rPr sz="2800" b="1" i="0">
                <a:solidFill>
                  <a:srgbClr val="1A1A1A"/>
                </a:solidFill>
                <a:latin typeface="Calibri"/>
              </a:rPr>
              <a:t>Tools your Marines will use</a:t>
            </a:r>
          </a:p>
        </p:txBody>
      </p:sp>
      <p:sp>
        <p:nvSpPr>
          <p:cNvPr id="6" name="Rectangle 5"/>
          <p:cNvSpPr/>
          <p:nvPr/>
        </p:nvSpPr>
        <p:spPr>
          <a:xfrm>
            <a:off x="502920" y="1140968"/>
            <a:ext cx="11185855" cy="12700"/>
          </a:xfrm>
          <a:prstGeom prst="rect">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02920" y="1250696"/>
            <a:ext cx="3606698" cy="3108960"/>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02920" y="1250696"/>
            <a:ext cx="3606698"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31520" y="1525016"/>
            <a:ext cx="3149498" cy="365760"/>
          </a:xfrm>
          <a:prstGeom prst="rect">
            <a:avLst/>
          </a:prstGeom>
          <a:noFill/>
        </p:spPr>
        <p:txBody>
          <a:bodyPr wrap="square" lIns="0" rIns="0" tIns="0" bIns="0" anchor="t">
            <a:spAutoFit/>
          </a:bodyPr>
          <a:lstStyle/>
          <a:p>
            <a:pPr algn="l"/>
            <a:r>
              <a:rPr sz="1500" b="1" i="0">
                <a:solidFill>
                  <a:srgbClr val="1A1A1A"/>
                </a:solidFill>
                <a:latin typeface="Calibri"/>
              </a:rPr>
              <a:t>GenAI.mil</a:t>
            </a:r>
          </a:p>
        </p:txBody>
      </p:sp>
      <p:sp>
        <p:nvSpPr>
          <p:cNvPr id="10" name="TextBox 9"/>
          <p:cNvSpPr txBox="1"/>
          <p:nvPr/>
        </p:nvSpPr>
        <p:spPr>
          <a:xfrm>
            <a:off x="731520" y="2027936"/>
            <a:ext cx="3149498" cy="2194560"/>
          </a:xfrm>
          <a:prstGeom prst="rect">
            <a:avLst/>
          </a:prstGeom>
          <a:noFill/>
        </p:spPr>
        <p:txBody>
          <a:bodyPr wrap="square" lIns="0" rIns="0" tIns="0" bIns="0">
            <a:spAutoFit/>
          </a:bodyPr>
          <a:lstStyle/>
          <a:p>
            <a:pPr algn="l">
              <a:lnSpc>
                <a:spcPct val="140000"/>
              </a:lnSpc>
            </a:pPr>
            <a:r>
              <a:rPr sz="1200" b="1" i="0">
                <a:solidFill>
                  <a:srgbClr val="4A4A4A"/>
                </a:solidFill>
                <a:latin typeface="Calibri"/>
              </a:rPr>
              <a:t>Default for DoD networks.</a:t>
            </a:r>
            <a:r>
              <a:rPr sz="1200" b="0" i="0">
                <a:solidFill>
                  <a:srgbClr val="4A4A4A"/>
                </a:solidFill>
                <a:latin typeface="Calibri"/>
              </a:rPr>
              <a:t> IL5-authorized for CUI per MARADMIN 018/26. Hosts Gemini, Grok, ChatGPT inside the DoD boundary. ~1.1M users.</a:t>
            </a:r>
          </a:p>
        </p:txBody>
      </p:sp>
      <p:sp>
        <p:nvSpPr>
          <p:cNvPr id="11" name="Rectangle 10"/>
          <p:cNvSpPr/>
          <p:nvPr/>
        </p:nvSpPr>
        <p:spPr>
          <a:xfrm>
            <a:off x="4292498" y="1250696"/>
            <a:ext cx="3606698" cy="3108960"/>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4292498" y="1250696"/>
            <a:ext cx="3606698" cy="64008"/>
          </a:xfrm>
          <a:prstGeom prst="rect">
            <a:avLst/>
          </a:prstGeom>
          <a:solidFill>
            <a:srgbClr val="4285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21098" y="1525016"/>
            <a:ext cx="3149498" cy="365760"/>
          </a:xfrm>
          <a:prstGeom prst="rect">
            <a:avLst/>
          </a:prstGeom>
          <a:noFill/>
        </p:spPr>
        <p:txBody>
          <a:bodyPr wrap="square" lIns="0" rIns="0" tIns="0" bIns="0" anchor="t">
            <a:spAutoFit/>
          </a:bodyPr>
          <a:lstStyle/>
          <a:p>
            <a:pPr algn="l"/>
            <a:r>
              <a:rPr sz="1500" b="1" i="0">
                <a:solidFill>
                  <a:srgbClr val="1A1A1A"/>
                </a:solidFill>
                <a:latin typeface="Calibri"/>
              </a:rPr>
              <a:t>CamoGPT (Army)</a:t>
            </a:r>
          </a:p>
        </p:txBody>
      </p:sp>
      <p:sp>
        <p:nvSpPr>
          <p:cNvPr id="14" name="TextBox 13"/>
          <p:cNvSpPr txBox="1"/>
          <p:nvPr/>
        </p:nvSpPr>
        <p:spPr>
          <a:xfrm>
            <a:off x="4521098" y="2027936"/>
            <a:ext cx="3149498" cy="2194560"/>
          </a:xfrm>
          <a:prstGeom prst="rect">
            <a:avLst/>
          </a:prstGeom>
          <a:noFill/>
        </p:spPr>
        <p:txBody>
          <a:bodyPr wrap="square" lIns="0" rIns="0" tIns="0" bIns="0">
            <a:spAutoFit/>
          </a:bodyPr>
          <a:lstStyle/>
          <a:p>
            <a:pPr algn="l">
              <a:lnSpc>
                <a:spcPct val="140000"/>
              </a:lnSpc>
            </a:pPr>
            <a:r>
              <a:rPr sz="1200" b="0" i="0">
                <a:solidFill>
                  <a:srgbClr val="4A4A4A"/>
                </a:solidFill>
                <a:latin typeface="Calibri"/>
              </a:rPr>
              <a:t>Supplementary capabilities: API access, tool calling, file upload, shared workspaces, IL6/SIPR access for classified network use.</a:t>
            </a:r>
          </a:p>
        </p:txBody>
      </p:sp>
      <p:sp>
        <p:nvSpPr>
          <p:cNvPr id="15" name="Rectangle 14"/>
          <p:cNvSpPr/>
          <p:nvPr/>
        </p:nvSpPr>
        <p:spPr>
          <a:xfrm>
            <a:off x="8082076" y="1250696"/>
            <a:ext cx="3606698" cy="3108960"/>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8082076" y="1250696"/>
            <a:ext cx="3606698" cy="64008"/>
          </a:xfrm>
          <a:prstGeom prst="rect">
            <a:avLst/>
          </a:prstGeom>
          <a:solidFill>
            <a:srgbClr val="6E6E6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310676" y="1525016"/>
            <a:ext cx="3149498" cy="365760"/>
          </a:xfrm>
          <a:prstGeom prst="rect">
            <a:avLst/>
          </a:prstGeom>
          <a:noFill/>
        </p:spPr>
        <p:txBody>
          <a:bodyPr wrap="square" lIns="0" rIns="0" tIns="0" bIns="0" anchor="t">
            <a:spAutoFit/>
          </a:bodyPr>
          <a:lstStyle/>
          <a:p>
            <a:pPr algn="l"/>
            <a:r>
              <a:rPr sz="1500" b="1" i="0">
                <a:solidFill>
                  <a:srgbClr val="1A1A1A"/>
                </a:solidFill>
                <a:latin typeface="Calibri"/>
              </a:rPr>
              <a:t>Commercial: ChatGPT, Gemini</a:t>
            </a:r>
          </a:p>
        </p:txBody>
      </p:sp>
      <p:sp>
        <p:nvSpPr>
          <p:cNvPr id="18" name="TextBox 17"/>
          <p:cNvSpPr txBox="1"/>
          <p:nvPr/>
        </p:nvSpPr>
        <p:spPr>
          <a:xfrm>
            <a:off x="8310676" y="2027936"/>
            <a:ext cx="3149498" cy="2194560"/>
          </a:xfrm>
          <a:prstGeom prst="rect">
            <a:avLst/>
          </a:prstGeom>
          <a:noFill/>
        </p:spPr>
        <p:txBody>
          <a:bodyPr wrap="square" lIns="0" rIns="0" tIns="0" bIns="0">
            <a:spAutoFit/>
          </a:bodyPr>
          <a:lstStyle/>
          <a:p>
            <a:pPr algn="l">
              <a:lnSpc>
                <a:spcPct val="140000"/>
              </a:lnSpc>
            </a:pPr>
            <a:r>
              <a:rPr sz="1200" b="0" i="0">
                <a:solidFill>
                  <a:srgbClr val="4A4A4A"/>
                </a:solidFill>
                <a:latin typeface="Calibri"/>
              </a:rPr>
              <a:t>Approved for </a:t>
            </a:r>
            <a:r>
              <a:rPr sz="1200" b="1" i="0">
                <a:solidFill>
                  <a:srgbClr val="4A4A4A"/>
                </a:solidFill>
                <a:latin typeface="Calibri"/>
              </a:rPr>
              <a:t>unclassified</a:t>
            </a:r>
            <a:r>
              <a:rPr sz="1200" b="0" i="0">
                <a:solidFill>
                  <a:srgbClr val="4A4A4A"/>
                </a:solidFill>
                <a:latin typeface="Calibri"/>
              </a:rPr>
              <a:t> work only via vendor websites. Supplement DoD tools when CUI is not involved. Also available inside GenAI.mil.</a:t>
            </a:r>
          </a:p>
        </p:txBody>
      </p:sp>
      <p:sp>
        <p:nvSpPr>
          <p:cNvPr id="19" name="Rectangle 18"/>
          <p:cNvSpPr/>
          <p:nvPr/>
        </p:nvSpPr>
        <p:spPr>
          <a:xfrm>
            <a:off x="502920" y="4588256"/>
            <a:ext cx="11185855" cy="1766824"/>
          </a:xfrm>
          <a:prstGeom prst="rect">
            <a:avLst/>
          </a:prstGeom>
          <a:solidFill>
            <a:srgbClr val="FEF7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502920" y="4588256"/>
            <a:ext cx="91440" cy="1766824"/>
          </a:xfrm>
          <a:prstGeom prst="rect">
            <a:avLst/>
          </a:prstGeom>
          <a:solidFill>
            <a:srgbClr val="F9AB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777240" y="4771136"/>
            <a:ext cx="10637215" cy="365760"/>
          </a:xfrm>
          <a:prstGeom prst="rect">
            <a:avLst/>
          </a:prstGeom>
          <a:noFill/>
        </p:spPr>
        <p:txBody>
          <a:bodyPr wrap="square" lIns="0" rIns="0" tIns="0" bIns="0" anchor="t">
            <a:spAutoFit/>
          </a:bodyPr>
          <a:lstStyle/>
          <a:p>
            <a:pPr algn="l"/>
            <a:r>
              <a:rPr sz="1400" b="1" i="0">
                <a:solidFill>
                  <a:srgbClr val="5F4B08"/>
                </a:solidFill>
                <a:latin typeface="Calibri"/>
              </a:rPr>
              <a:t>Always</a:t>
            </a:r>
          </a:p>
        </p:txBody>
      </p:sp>
      <p:sp>
        <p:nvSpPr>
          <p:cNvPr id="22" name="TextBox 21"/>
          <p:cNvSpPr txBox="1"/>
          <p:nvPr/>
        </p:nvSpPr>
        <p:spPr>
          <a:xfrm>
            <a:off x="777240" y="5182616"/>
            <a:ext cx="10637215" cy="1035304"/>
          </a:xfrm>
          <a:prstGeom prst="rect">
            <a:avLst/>
          </a:prstGeom>
          <a:noFill/>
        </p:spPr>
        <p:txBody>
          <a:bodyPr wrap="square" lIns="0" rIns="0" tIns="0" bIns="0">
            <a:spAutoFit/>
          </a:bodyPr>
          <a:lstStyle/>
          <a:p>
            <a:pPr algn="l">
              <a:lnSpc>
                <a:spcPct val="140000"/>
              </a:lnSpc>
            </a:pPr>
            <a:r>
              <a:rPr sz="1250" b="0" i="0">
                <a:solidFill>
                  <a:srgbClr val="5F4B08"/>
                </a:solidFill>
                <a:latin typeface="Calibri"/>
              </a:rPr>
              <a:t>PII must be anonymized on every platform unless a PIA explicitly authorizes it. Sensitive or classified data never enters unauthorized systems. See the EDD </a:t>
            </a:r>
            <a:r>
              <a:rPr sz="1250" b="0" i="1">
                <a:solidFill>
                  <a:srgbClr val="5F4B08"/>
                </a:solidFill>
                <a:latin typeface="Calibri"/>
              </a:rPr>
              <a:t>Approved Tools</a:t>
            </a:r>
            <a:r>
              <a:rPr sz="1250" b="0" i="0">
                <a:solidFill>
                  <a:srgbClr val="5F4B08"/>
                </a:solidFill>
                <a:latin typeface="Calibri"/>
              </a:rPr>
              <a:t> page.</a:t>
            </a:r>
          </a:p>
        </p:txBody>
      </p:sp>
      <p:sp>
        <p:nvSpPr>
          <p:cNvPr id="23" name="Rectangle 22"/>
          <p:cNvSpPr/>
          <p:nvPr/>
        </p:nvSpPr>
        <p:spPr>
          <a:xfrm>
            <a:off x="502920" y="6483096"/>
            <a:ext cx="54864" cy="16459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30936" y="6446520"/>
            <a:ext cx="7315200" cy="292608"/>
          </a:xfrm>
          <a:prstGeom prst="rect">
            <a:avLst/>
          </a:prstGeom>
          <a:noFill/>
        </p:spPr>
        <p:txBody>
          <a:bodyPr wrap="square" lIns="0" rIns="0" tIns="0" bIns="0" anchor="t">
            <a:spAutoFit/>
          </a:bodyPr>
          <a:lstStyle/>
          <a:p>
            <a:pPr algn="l"/>
            <a:r>
              <a:rPr sz="1000" b="0" i="0">
                <a:solidFill>
                  <a:srgbClr val="6E6E6E"/>
                </a:solidFill>
                <a:latin typeface="Calibri"/>
              </a:rPr>
              <a:t>Module 5 · Approved tools</a:t>
            </a:r>
          </a:p>
        </p:txBody>
      </p:sp>
      <p:sp>
        <p:nvSpPr>
          <p:cNvPr id="25" name="TextBox 24"/>
          <p:cNvSpPr txBox="1"/>
          <p:nvPr/>
        </p:nvSpPr>
        <p:spPr>
          <a:xfrm>
            <a:off x="9859975" y="6446520"/>
            <a:ext cx="1828800" cy="292608"/>
          </a:xfrm>
          <a:prstGeom prst="rect">
            <a:avLst/>
          </a:prstGeom>
          <a:noFill/>
        </p:spPr>
        <p:txBody>
          <a:bodyPr wrap="square" lIns="0" rIns="0" tIns="0" bIns="0" anchor="t">
            <a:spAutoFit/>
          </a:bodyPr>
          <a:lstStyle/>
          <a:p>
            <a:pPr algn="r"/>
            <a:r>
              <a:rPr sz="1000" b="0" i="0">
                <a:solidFill>
                  <a:srgbClr val="6E6E6E"/>
                </a:solidFill>
                <a:latin typeface="Calibri"/>
              </a:rPr>
              <a:t>25 / 28</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bg>
      <p:bgPr>
        <a:solidFill>
          <a:srgbClr val="F8F7F5"/>
        </a:solidFill>
        <a:effectLst/>
      </p:bgPr>
    </p:bg>
    <p:spTree>
      <p:nvGrpSpPr>
        <p:cNvPr id="1" name=""/>
        <p:cNvGrpSpPr/>
        <p:nvPr/>
      </p:nvGrpSpPr>
      <p:grpSpPr/>
      <p:sp>
        <p:nvSpPr>
          <p:cNvPr id="2" name="Rectangle 1"/>
          <p:cNvSpPr/>
          <p:nvPr/>
        </p:nvSpPr>
        <p:spPr>
          <a:xfrm>
            <a:off x="0" y="0"/>
            <a:ext cx="8534186"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914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02920" y="530352"/>
            <a:ext cx="3547872" cy="310896"/>
          </a:xfrm>
          <a:prstGeom prst="roundRect">
            <a:avLst>
              <a:gd name="adj" fmla="val 50000"/>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4A4A4A"/>
                </a:solidFill>
                <a:latin typeface="Calibri"/>
              </a:rPr>
              <a:t>MODULE 5 · FURTHER READING</a:t>
            </a:r>
          </a:p>
        </p:txBody>
      </p:sp>
      <p:sp>
        <p:nvSpPr>
          <p:cNvPr id="5" name="TextBox 4"/>
          <p:cNvSpPr txBox="1"/>
          <p:nvPr/>
        </p:nvSpPr>
        <p:spPr>
          <a:xfrm>
            <a:off x="4325112" y="475488"/>
            <a:ext cx="7363663" cy="555752"/>
          </a:xfrm>
          <a:prstGeom prst="rect">
            <a:avLst/>
          </a:prstGeom>
          <a:noFill/>
        </p:spPr>
        <p:txBody>
          <a:bodyPr wrap="square" lIns="0" rIns="0" tIns="0" bIns="0" anchor="ctr">
            <a:spAutoFit/>
          </a:bodyPr>
          <a:lstStyle/>
          <a:p>
            <a:pPr algn="l"/>
            <a:r>
              <a:rPr sz="2800" b="1" i="0">
                <a:solidFill>
                  <a:srgbClr val="1A1A1A"/>
                </a:solidFill>
                <a:latin typeface="Calibri"/>
              </a:rPr>
              <a:t>Two briefs to hand your CO</a:t>
            </a:r>
          </a:p>
        </p:txBody>
      </p:sp>
      <p:sp>
        <p:nvSpPr>
          <p:cNvPr id="6" name="Rectangle 5"/>
          <p:cNvSpPr/>
          <p:nvPr/>
        </p:nvSpPr>
        <p:spPr>
          <a:xfrm>
            <a:off x="502920" y="1140968"/>
            <a:ext cx="11185855" cy="12700"/>
          </a:xfrm>
          <a:prstGeom prst="rect">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02920" y="1342136"/>
            <a:ext cx="5410047" cy="4052824"/>
          </a:xfrm>
          <a:prstGeom prst="rect">
            <a:avLst/>
          </a:prstGeom>
          <a:solidFill>
            <a:srgbClr val="FFFFFF"/>
          </a:solidFill>
          <a:ln w="6350">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02920" y="1342136"/>
            <a:ext cx="91440" cy="405282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1616456"/>
            <a:ext cx="4861407" cy="365760"/>
          </a:xfrm>
          <a:prstGeom prst="rect">
            <a:avLst/>
          </a:prstGeom>
          <a:noFill/>
        </p:spPr>
        <p:txBody>
          <a:bodyPr wrap="square" lIns="0" rIns="0" tIns="0" bIns="0" anchor="t">
            <a:spAutoFit/>
          </a:bodyPr>
          <a:lstStyle/>
          <a:p>
            <a:pPr algn="l"/>
            <a:r>
              <a:rPr sz="1500" b="1" i="0">
                <a:solidFill>
                  <a:srgbClr val="1A1A1A"/>
                </a:solidFill>
                <a:latin typeface="Calibri"/>
              </a:rPr>
              <a:t>EDD Executive Brief</a:t>
            </a:r>
          </a:p>
        </p:txBody>
      </p:sp>
      <p:sp>
        <p:nvSpPr>
          <p:cNvPr id="10" name="TextBox 9"/>
          <p:cNvSpPr txBox="1"/>
          <p:nvPr/>
        </p:nvSpPr>
        <p:spPr>
          <a:xfrm>
            <a:off x="777240" y="2119376"/>
            <a:ext cx="4861407" cy="1828800"/>
          </a:xfrm>
          <a:prstGeom prst="rect">
            <a:avLst/>
          </a:prstGeom>
          <a:noFill/>
        </p:spPr>
        <p:txBody>
          <a:bodyPr wrap="square" lIns="0" rIns="0" tIns="0" bIns="0">
            <a:spAutoFit/>
          </a:bodyPr>
          <a:lstStyle/>
          <a:p>
            <a:pPr algn="l">
              <a:lnSpc>
                <a:spcPct val="145000"/>
              </a:lnSpc>
            </a:pPr>
            <a:r>
              <a:rPr sz="1250" b="0" i="0">
                <a:solidFill>
                  <a:srgbClr val="1A1A1A"/>
                </a:solidFill>
                <a:latin typeface="Calibri"/>
              </a:rPr>
              <a:t>15-slide Teams briefing. The "what is EDD, why now, what we're asking from leadership" deck — designed for an O-5/O-6 audience.</a:t>
            </a:r>
          </a:p>
        </p:txBody>
      </p:sp>
      <p:sp>
        <p:nvSpPr>
          <p:cNvPr id="11" name="TextBox 10"/>
          <p:cNvSpPr txBox="1"/>
          <p:nvPr/>
        </p:nvSpPr>
        <p:spPr>
          <a:xfrm>
            <a:off x="777240" y="2896616"/>
            <a:ext cx="4861407" cy="1828800"/>
          </a:xfrm>
          <a:prstGeom prst="rect">
            <a:avLst/>
          </a:prstGeom>
          <a:noFill/>
        </p:spPr>
        <p:txBody>
          <a:bodyPr wrap="square" lIns="0" rIns="0" tIns="0" bIns="0">
            <a:spAutoFit/>
          </a:bodyPr>
          <a:lstStyle/>
          <a:p>
            <a:pPr algn="l">
              <a:lnSpc>
                <a:spcPct val="145000"/>
              </a:lnSpc>
            </a:pPr>
            <a:r>
              <a:rPr sz="1250" b="0" i="0">
                <a:solidFill>
                  <a:srgbClr val="1A1A1A"/>
                </a:solidFill>
                <a:latin typeface="Consolas"/>
              </a:rPr>
              <a:t>docs/pdf/EDD_Executive_Brief.pdf</a:t>
            </a:r>
          </a:p>
        </p:txBody>
      </p:sp>
      <p:sp>
        <p:nvSpPr>
          <p:cNvPr id="12" name="Rectangle 11"/>
          <p:cNvSpPr/>
          <p:nvPr/>
        </p:nvSpPr>
        <p:spPr>
          <a:xfrm>
            <a:off x="6278727" y="1342136"/>
            <a:ext cx="5410047" cy="4052824"/>
          </a:xfrm>
          <a:prstGeom prst="rect">
            <a:avLst/>
          </a:prstGeom>
          <a:solidFill>
            <a:srgbClr val="E8F0F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6278727" y="1342136"/>
            <a:ext cx="91440" cy="4052824"/>
          </a:xfrm>
          <a:prstGeom prst="rect">
            <a:avLst/>
          </a:prstGeom>
          <a:solidFill>
            <a:srgbClr val="4285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553047" y="1616456"/>
            <a:ext cx="4861407" cy="365760"/>
          </a:xfrm>
          <a:prstGeom prst="rect">
            <a:avLst/>
          </a:prstGeom>
          <a:noFill/>
        </p:spPr>
        <p:txBody>
          <a:bodyPr wrap="square" lIns="0" rIns="0" tIns="0" bIns="0" anchor="t">
            <a:spAutoFit/>
          </a:bodyPr>
          <a:lstStyle/>
          <a:p>
            <a:pPr algn="l"/>
            <a:r>
              <a:rPr sz="1500" b="1" i="0">
                <a:solidFill>
                  <a:srgbClr val="1A1A1A"/>
                </a:solidFill>
                <a:latin typeface="Calibri"/>
              </a:rPr>
              <a:t>EDD RAI Compliance Brief</a:t>
            </a:r>
          </a:p>
        </p:txBody>
      </p:sp>
      <p:sp>
        <p:nvSpPr>
          <p:cNvPr id="15" name="TextBox 14"/>
          <p:cNvSpPr txBox="1"/>
          <p:nvPr/>
        </p:nvSpPr>
        <p:spPr>
          <a:xfrm>
            <a:off x="6553047" y="2119376"/>
            <a:ext cx="4861407" cy="1828800"/>
          </a:xfrm>
          <a:prstGeom prst="rect">
            <a:avLst/>
          </a:prstGeom>
          <a:noFill/>
        </p:spPr>
        <p:txBody>
          <a:bodyPr wrap="square" lIns="0" rIns="0" tIns="0" bIns="0">
            <a:spAutoFit/>
          </a:bodyPr>
          <a:lstStyle/>
          <a:p>
            <a:pPr algn="l">
              <a:lnSpc>
                <a:spcPct val="145000"/>
              </a:lnSpc>
            </a:pPr>
            <a:r>
              <a:rPr sz="1250" b="0" i="0">
                <a:solidFill>
                  <a:srgbClr val="1A1A1A"/>
                </a:solidFill>
                <a:latin typeface="Calibri"/>
              </a:rPr>
              <a:t>One-page compliance map: how the EDD program aligns with DoD AI guidelines and Responsible AI guardrails. The document for your staff judge advocate or compliance officer.</a:t>
            </a:r>
          </a:p>
        </p:txBody>
      </p:sp>
      <p:sp>
        <p:nvSpPr>
          <p:cNvPr id="16" name="TextBox 15"/>
          <p:cNvSpPr txBox="1"/>
          <p:nvPr/>
        </p:nvSpPr>
        <p:spPr>
          <a:xfrm>
            <a:off x="6553047" y="2896616"/>
            <a:ext cx="4861407" cy="1828800"/>
          </a:xfrm>
          <a:prstGeom prst="rect">
            <a:avLst/>
          </a:prstGeom>
          <a:noFill/>
        </p:spPr>
        <p:txBody>
          <a:bodyPr wrap="square" lIns="0" rIns="0" tIns="0" bIns="0">
            <a:spAutoFit/>
          </a:bodyPr>
          <a:lstStyle/>
          <a:p>
            <a:pPr algn="l">
              <a:lnSpc>
                <a:spcPct val="145000"/>
              </a:lnSpc>
            </a:pPr>
            <a:r>
              <a:rPr sz="1250" b="0" i="0">
                <a:solidFill>
                  <a:srgbClr val="1A1A1A"/>
                </a:solidFill>
                <a:latin typeface="Consolas"/>
              </a:rPr>
              <a:t>docs/pdf/EDD_RAI_Compliance_Brief.pdf</a:t>
            </a:r>
          </a:p>
        </p:txBody>
      </p:sp>
      <p:sp>
        <p:nvSpPr>
          <p:cNvPr id="17" name="TextBox 16"/>
          <p:cNvSpPr txBox="1"/>
          <p:nvPr/>
        </p:nvSpPr>
        <p:spPr>
          <a:xfrm>
            <a:off x="502920" y="5577840"/>
            <a:ext cx="11185855" cy="777240"/>
          </a:xfrm>
          <a:prstGeom prst="rect">
            <a:avLst/>
          </a:prstGeom>
          <a:noFill/>
        </p:spPr>
        <p:txBody>
          <a:bodyPr wrap="square" lIns="0" rIns="0" tIns="0" bIns="0">
            <a:spAutoFit/>
          </a:bodyPr>
          <a:lstStyle/>
          <a:p>
            <a:pPr algn="l">
              <a:lnSpc>
                <a:spcPct val="140000"/>
              </a:lnSpc>
            </a:pPr>
            <a:r>
              <a:rPr sz="1400" b="0" i="0">
                <a:solidFill>
                  <a:srgbClr val="1A1A1A"/>
                </a:solidFill>
                <a:latin typeface="Calibri"/>
              </a:rPr>
              <a:t>If you only forward one thing after this session: </a:t>
            </a:r>
            <a:r>
              <a:rPr sz="1400" b="1" i="0">
                <a:solidFill>
                  <a:srgbClr val="1A1A1A"/>
                </a:solidFill>
                <a:latin typeface="Calibri"/>
              </a:rPr>
              <a:t>send the Executive Brief to your O-5/O-6 with one sentence — "We are doing this; here is the structure."</a:t>
            </a:r>
          </a:p>
        </p:txBody>
      </p:sp>
      <p:sp>
        <p:nvSpPr>
          <p:cNvPr id="18" name="Rectangle 17"/>
          <p:cNvSpPr/>
          <p:nvPr/>
        </p:nvSpPr>
        <p:spPr>
          <a:xfrm>
            <a:off x="502920" y="6483096"/>
            <a:ext cx="54864" cy="16459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30936" y="6446520"/>
            <a:ext cx="7315200" cy="292608"/>
          </a:xfrm>
          <a:prstGeom prst="rect">
            <a:avLst/>
          </a:prstGeom>
          <a:noFill/>
        </p:spPr>
        <p:txBody>
          <a:bodyPr wrap="square" lIns="0" rIns="0" tIns="0" bIns="0" anchor="t">
            <a:spAutoFit/>
          </a:bodyPr>
          <a:lstStyle/>
          <a:p>
            <a:pPr algn="l"/>
            <a:r>
              <a:rPr sz="1000" b="0" i="0">
                <a:solidFill>
                  <a:srgbClr val="6E6E6E"/>
                </a:solidFill>
                <a:latin typeface="Calibri"/>
              </a:rPr>
              <a:t>Module 5 · Further reading</a:t>
            </a:r>
          </a:p>
        </p:txBody>
      </p:sp>
      <p:sp>
        <p:nvSpPr>
          <p:cNvPr id="20" name="TextBox 19"/>
          <p:cNvSpPr txBox="1"/>
          <p:nvPr/>
        </p:nvSpPr>
        <p:spPr>
          <a:xfrm>
            <a:off x="9859975" y="6446520"/>
            <a:ext cx="1828800" cy="292608"/>
          </a:xfrm>
          <a:prstGeom prst="rect">
            <a:avLst/>
          </a:prstGeom>
          <a:noFill/>
        </p:spPr>
        <p:txBody>
          <a:bodyPr wrap="square" lIns="0" rIns="0" tIns="0" bIns="0" anchor="t">
            <a:spAutoFit/>
          </a:bodyPr>
          <a:lstStyle/>
          <a:p>
            <a:pPr algn="r"/>
            <a:r>
              <a:rPr sz="1000" b="0" i="0">
                <a:solidFill>
                  <a:srgbClr val="6E6E6E"/>
                </a:solidFill>
                <a:latin typeface="Calibri"/>
              </a:rPr>
              <a:t>26 / 28</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8F7F5"/>
        </a:solidFill>
        <a:effectLst/>
      </p:bgPr>
    </p:bg>
    <p:spTree>
      <p:nvGrpSpPr>
        <p:cNvPr id="1" name=""/>
        <p:cNvGrpSpPr/>
        <p:nvPr/>
      </p:nvGrpSpPr>
      <p:grpSpPr/>
      <p:sp>
        <p:nvSpPr>
          <p:cNvPr id="2" name="Rectangle 1"/>
          <p:cNvSpPr/>
          <p:nvPr/>
        </p:nvSpPr>
        <p:spPr>
          <a:xfrm>
            <a:off x="0" y="0"/>
            <a:ext cx="8534186"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914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02920" y="530352"/>
            <a:ext cx="1289304" cy="310896"/>
          </a:xfrm>
          <a:prstGeom prst="roundRect">
            <a:avLst>
              <a:gd name="adj" fmla="val 50000"/>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4A4A4A"/>
                </a:solidFill>
                <a:latin typeface="Calibri"/>
              </a:rPr>
              <a:t>UP NEXT</a:t>
            </a:r>
          </a:p>
        </p:txBody>
      </p:sp>
      <p:sp>
        <p:nvSpPr>
          <p:cNvPr id="5" name="TextBox 4"/>
          <p:cNvSpPr txBox="1"/>
          <p:nvPr/>
        </p:nvSpPr>
        <p:spPr>
          <a:xfrm>
            <a:off x="2066544" y="475488"/>
            <a:ext cx="9622231" cy="555752"/>
          </a:xfrm>
          <a:prstGeom prst="rect">
            <a:avLst/>
          </a:prstGeom>
          <a:noFill/>
        </p:spPr>
        <p:txBody>
          <a:bodyPr wrap="square" lIns="0" rIns="0" tIns="0" bIns="0" anchor="ctr">
            <a:spAutoFit/>
          </a:bodyPr>
          <a:lstStyle/>
          <a:p>
            <a:pPr algn="l"/>
            <a:r>
              <a:rPr sz="2800" b="1" i="0">
                <a:solidFill>
                  <a:srgbClr val="1A1A1A"/>
                </a:solidFill>
                <a:latin typeface="Calibri"/>
              </a:rPr>
              <a:t>Week 6 · Full-Stack AI-Assisted Development</a:t>
            </a:r>
          </a:p>
        </p:txBody>
      </p:sp>
      <p:sp>
        <p:nvSpPr>
          <p:cNvPr id="6" name="Rectangle 5"/>
          <p:cNvSpPr/>
          <p:nvPr/>
        </p:nvSpPr>
        <p:spPr>
          <a:xfrm>
            <a:off x="502920" y="1140968"/>
            <a:ext cx="11185855" cy="12700"/>
          </a:xfrm>
          <a:prstGeom prst="rect">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02920" y="1342136"/>
            <a:ext cx="5410047" cy="640080"/>
          </a:xfrm>
          <a:prstGeom prst="rect">
            <a:avLst/>
          </a:prstGeom>
          <a:noFill/>
        </p:spPr>
        <p:txBody>
          <a:bodyPr wrap="square" lIns="0" rIns="0" tIns="0" bIns="0">
            <a:spAutoFit/>
          </a:bodyPr>
          <a:lstStyle/>
          <a:p>
            <a:pPr algn="l">
              <a:lnSpc>
                <a:spcPct val="120000"/>
              </a:lnSpc>
            </a:pPr>
            <a:r>
              <a:rPr sz="2000" b="1" i="0">
                <a:solidFill>
                  <a:srgbClr val="1A1A1A"/>
                </a:solidFill>
                <a:latin typeface="Calibri"/>
              </a:rPr>
              <a:t>The bonus capstone</a:t>
            </a:r>
          </a:p>
        </p:txBody>
      </p:sp>
      <p:sp>
        <p:nvSpPr>
          <p:cNvPr id="8" name="TextBox 7"/>
          <p:cNvSpPr txBox="1"/>
          <p:nvPr/>
        </p:nvSpPr>
        <p:spPr>
          <a:xfrm>
            <a:off x="502920" y="2027936"/>
            <a:ext cx="5410047" cy="4235704"/>
          </a:xfrm>
          <a:prstGeom prst="rect">
            <a:avLst/>
          </a:prstGeom>
          <a:noFill/>
        </p:spPr>
        <p:txBody>
          <a:bodyPr wrap="square" lIns="0" rIns="0" tIns="0" bIns="0">
            <a:spAutoFit/>
          </a:bodyPr>
          <a:lstStyle/>
          <a:p>
            <a:pPr algn="l">
              <a:lnSpc>
                <a:spcPct val="130000"/>
              </a:lnSpc>
              <a:spcAft>
                <a:spcPts val="800"/>
              </a:spcAft>
            </a:pPr>
            <a:r>
              <a:rPr sz="1105" b="1">
                <a:solidFill>
                  <a:srgbClr val="CC0000"/>
                </a:solidFill>
                <a:latin typeface="Calibri"/>
              </a:rPr>
              <a:t>■  </a:t>
            </a:r>
            <a:r>
              <a:rPr sz="1300" b="1" i="0">
                <a:solidFill>
                  <a:srgbClr val="1A1A1A"/>
                </a:solidFill>
                <a:latin typeface="Calibri"/>
              </a:rPr>
              <a:t>Audience:</a:t>
            </a:r>
            <a:r>
              <a:rPr sz="1300" b="0" i="0">
                <a:solidFill>
                  <a:srgbClr val="1A1A1A"/>
                </a:solidFill>
                <a:latin typeface="Calibri"/>
              </a:rPr>
              <a:t> advanced builders only (elective — has prerequisites)</a:t>
            </a:r>
          </a:p>
          <a:p>
            <a:pPr algn="l">
              <a:lnSpc>
                <a:spcPct val="130000"/>
              </a:lnSpc>
              <a:spcAft>
                <a:spcPts val="800"/>
              </a:spcAft>
            </a:pPr>
            <a:r>
              <a:rPr sz="1105" b="1">
                <a:solidFill>
                  <a:srgbClr val="CC0000"/>
                </a:solidFill>
                <a:latin typeface="Calibri"/>
              </a:rPr>
              <a:t>■  </a:t>
            </a:r>
            <a:r>
              <a:rPr sz="1300" b="1" i="0">
                <a:solidFill>
                  <a:srgbClr val="1A1A1A"/>
                </a:solidFill>
                <a:latin typeface="Calibri"/>
              </a:rPr>
              <a:t>Duration:</a:t>
            </a:r>
            <a:r>
              <a:rPr sz="1300" b="0" i="0">
                <a:solidFill>
                  <a:srgbClr val="1A1A1A"/>
                </a:solidFill>
                <a:latin typeface="Calibri"/>
              </a:rPr>
              <a:t> 8 hours, builder-track</a:t>
            </a:r>
          </a:p>
          <a:p>
            <a:pPr algn="l">
              <a:lnSpc>
                <a:spcPct val="130000"/>
              </a:lnSpc>
              <a:spcAft>
                <a:spcPts val="800"/>
              </a:spcAft>
            </a:pPr>
            <a:r>
              <a:rPr sz="1105" b="1">
                <a:solidFill>
                  <a:srgbClr val="CC0000"/>
                </a:solidFill>
                <a:latin typeface="Calibri"/>
              </a:rPr>
              <a:t>■  </a:t>
            </a:r>
            <a:r>
              <a:rPr sz="1300" b="1" i="0">
                <a:solidFill>
                  <a:srgbClr val="1A1A1A"/>
                </a:solidFill>
                <a:latin typeface="Calibri"/>
              </a:rPr>
              <a:t>Outcome:</a:t>
            </a:r>
            <a:r>
              <a:rPr sz="1300" b="0" i="0">
                <a:solidFill>
                  <a:srgbClr val="1A1A1A"/>
                </a:solidFill>
                <a:latin typeface="Calibri"/>
              </a:rPr>
              <a:t> direct AI to write a complete Go + React + Docker application</a:t>
            </a:r>
          </a:p>
          <a:p>
            <a:pPr algn="l">
              <a:lnSpc>
                <a:spcPct val="130000"/>
              </a:lnSpc>
              <a:spcAft>
                <a:spcPts val="800"/>
              </a:spcAft>
            </a:pPr>
            <a:r>
              <a:rPr sz="1105" b="1">
                <a:solidFill>
                  <a:srgbClr val="CC0000"/>
                </a:solidFill>
                <a:latin typeface="Calibri"/>
              </a:rPr>
              <a:t>■  </a:t>
            </a:r>
            <a:r>
              <a:rPr sz="1300" b="1" i="0">
                <a:solidFill>
                  <a:srgbClr val="1A1A1A"/>
                </a:solidFill>
                <a:latin typeface="Calibri"/>
              </a:rPr>
              <a:t>Pattern:</a:t>
            </a:r>
            <a:r>
              <a:rPr sz="1300" b="0" i="0">
                <a:solidFill>
                  <a:srgbClr val="1A1A1A"/>
                </a:solidFill>
                <a:latin typeface="Calibri"/>
              </a:rPr>
              <a:t> full Cyborg-mode at full-stack scale</a:t>
            </a:r>
          </a:p>
          <a:p>
            <a:pPr algn="l">
              <a:lnSpc>
                <a:spcPct val="130000"/>
              </a:lnSpc>
              <a:spcAft>
                <a:spcPts val="800"/>
              </a:spcAft>
            </a:pPr>
            <a:r>
              <a:rPr sz="1105" b="1">
                <a:solidFill>
                  <a:srgbClr val="CC0000"/>
                </a:solidFill>
                <a:latin typeface="Calibri"/>
              </a:rPr>
              <a:t>■  </a:t>
            </a:r>
            <a:r>
              <a:rPr sz="1300" b="1" i="0">
                <a:solidFill>
                  <a:srgbClr val="1A1A1A"/>
                </a:solidFill>
                <a:latin typeface="Calibri"/>
              </a:rPr>
              <a:t>Prereq:</a:t>
            </a:r>
            <a:r>
              <a:rPr sz="1300" b="0" i="0">
                <a:solidFill>
                  <a:srgbClr val="1A1A1A"/>
                </a:solidFill>
                <a:latin typeface="Calibri"/>
              </a:rPr>
              <a:t> Advanced Workshop completed + at least one deployed tool</a:t>
            </a:r>
          </a:p>
        </p:txBody>
      </p:sp>
      <p:sp>
        <p:nvSpPr>
          <p:cNvPr id="9" name="Rectangle 8"/>
          <p:cNvSpPr/>
          <p:nvPr/>
        </p:nvSpPr>
        <p:spPr>
          <a:xfrm>
            <a:off x="6278727" y="1342136"/>
            <a:ext cx="5410047" cy="4830064"/>
          </a:xfrm>
          <a:prstGeom prst="rect">
            <a:avLst/>
          </a:prstGeom>
          <a:solidFill>
            <a:srgbClr val="E8F0F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6278727" y="1342136"/>
            <a:ext cx="91440" cy="4830064"/>
          </a:xfrm>
          <a:prstGeom prst="rect">
            <a:avLst/>
          </a:prstGeom>
          <a:solidFill>
            <a:srgbClr val="4285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553047" y="1616456"/>
            <a:ext cx="4861407" cy="365760"/>
          </a:xfrm>
          <a:prstGeom prst="rect">
            <a:avLst/>
          </a:prstGeom>
          <a:noFill/>
        </p:spPr>
        <p:txBody>
          <a:bodyPr wrap="square" lIns="0" rIns="0" tIns="0" bIns="0" anchor="t">
            <a:spAutoFit/>
          </a:bodyPr>
          <a:lstStyle/>
          <a:p>
            <a:pPr algn="l"/>
            <a:r>
              <a:rPr sz="1500" b="1" i="0">
                <a:solidFill>
                  <a:srgbClr val="1A1A1A"/>
                </a:solidFill>
                <a:latin typeface="Calibri"/>
              </a:rPr>
              <a:t>What this means for supervisors</a:t>
            </a:r>
          </a:p>
        </p:txBody>
      </p:sp>
      <p:sp>
        <p:nvSpPr>
          <p:cNvPr id="12" name="TextBox 11"/>
          <p:cNvSpPr txBox="1"/>
          <p:nvPr/>
        </p:nvSpPr>
        <p:spPr>
          <a:xfrm>
            <a:off x="6553047" y="2119376"/>
            <a:ext cx="4861407" cy="1828800"/>
          </a:xfrm>
          <a:prstGeom prst="rect">
            <a:avLst/>
          </a:prstGeom>
          <a:noFill/>
        </p:spPr>
        <p:txBody>
          <a:bodyPr wrap="square" lIns="0" rIns="0" tIns="0" bIns="0">
            <a:spAutoFit/>
          </a:bodyPr>
          <a:lstStyle/>
          <a:p>
            <a:pPr algn="l">
              <a:lnSpc>
                <a:spcPct val="145000"/>
              </a:lnSpc>
            </a:pPr>
            <a:r>
              <a:rPr sz="1250" b="0" i="0">
                <a:solidFill>
                  <a:srgbClr val="1A1A1A"/>
                </a:solidFill>
                <a:latin typeface="Calibri"/>
              </a:rPr>
              <a:t>Most of your Marines will </a:t>
            </a:r>
            <a:r>
              <a:rPr sz="1250" b="0" i="1">
                <a:solidFill>
                  <a:srgbClr val="1A1A1A"/>
                </a:solidFill>
                <a:latin typeface="Calibri"/>
              </a:rPr>
              <a:t>not</a:t>
            </a:r>
            <a:r>
              <a:rPr sz="1250" b="0" i="0">
                <a:solidFill>
                  <a:srgbClr val="1A1A1A"/>
                </a:solidFill>
                <a:latin typeface="Calibri"/>
              </a:rPr>
              <a:t> take Course 6 — and that's by design. It's for the small group whose problems exceed the Power Platform envelope.</a:t>
            </a:r>
          </a:p>
        </p:txBody>
      </p:sp>
      <p:sp>
        <p:nvSpPr>
          <p:cNvPr id="13" name="TextBox 12"/>
          <p:cNvSpPr txBox="1"/>
          <p:nvPr/>
        </p:nvSpPr>
        <p:spPr>
          <a:xfrm>
            <a:off x="6553047" y="2896616"/>
            <a:ext cx="4861407" cy="1828800"/>
          </a:xfrm>
          <a:prstGeom prst="rect">
            <a:avLst/>
          </a:prstGeom>
          <a:noFill/>
        </p:spPr>
        <p:txBody>
          <a:bodyPr wrap="square" lIns="0" rIns="0" tIns="0" bIns="0">
            <a:spAutoFit/>
          </a:bodyPr>
          <a:lstStyle/>
          <a:p>
            <a:pPr algn="l">
              <a:lnSpc>
                <a:spcPct val="145000"/>
              </a:lnSpc>
            </a:pPr>
            <a:r>
              <a:rPr sz="1250" b="0" i="0">
                <a:solidFill>
                  <a:srgbClr val="1A1A1A"/>
                </a:solidFill>
                <a:latin typeface="Calibri"/>
              </a:rPr>
              <a:t>If a builder in your section asks about it, the question to ask is: </a:t>
            </a:r>
            <a:r>
              <a:rPr sz="1250" b="0" i="1">
                <a:solidFill>
                  <a:srgbClr val="1A1A1A"/>
                </a:solidFill>
                <a:latin typeface="Calibri"/>
              </a:rPr>
              <a:t>"Show me the deployed tool you built first."</a:t>
            </a:r>
          </a:p>
        </p:txBody>
      </p:sp>
      <p:sp>
        <p:nvSpPr>
          <p:cNvPr id="14" name="Rectangle 13"/>
          <p:cNvSpPr/>
          <p:nvPr/>
        </p:nvSpPr>
        <p:spPr>
          <a:xfrm>
            <a:off x="502920" y="6483096"/>
            <a:ext cx="54864" cy="16459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30936" y="6446520"/>
            <a:ext cx="7315200" cy="292608"/>
          </a:xfrm>
          <a:prstGeom prst="rect">
            <a:avLst/>
          </a:prstGeom>
          <a:noFill/>
        </p:spPr>
        <p:txBody>
          <a:bodyPr wrap="square" lIns="0" rIns="0" tIns="0" bIns="0" anchor="t">
            <a:spAutoFit/>
          </a:bodyPr>
          <a:lstStyle/>
          <a:p>
            <a:pPr algn="l"/>
            <a:r>
              <a:rPr sz="1000" b="0" i="0">
                <a:solidFill>
                  <a:srgbClr val="6E6E6E"/>
                </a:solidFill>
                <a:latin typeface="Calibri"/>
              </a:rPr>
              <a:t>Module 5 · Week 6 preview</a:t>
            </a:r>
          </a:p>
        </p:txBody>
      </p:sp>
      <p:sp>
        <p:nvSpPr>
          <p:cNvPr id="16" name="TextBox 15"/>
          <p:cNvSpPr txBox="1"/>
          <p:nvPr/>
        </p:nvSpPr>
        <p:spPr>
          <a:xfrm>
            <a:off x="9859975" y="6446520"/>
            <a:ext cx="1828800" cy="292608"/>
          </a:xfrm>
          <a:prstGeom prst="rect">
            <a:avLst/>
          </a:prstGeom>
          <a:noFill/>
        </p:spPr>
        <p:txBody>
          <a:bodyPr wrap="square" lIns="0" rIns="0" tIns="0" bIns="0" anchor="t">
            <a:spAutoFit/>
          </a:bodyPr>
          <a:lstStyle/>
          <a:p>
            <a:pPr algn="r"/>
            <a:r>
              <a:rPr sz="1000" b="0" i="0">
                <a:solidFill>
                  <a:srgbClr val="6E6E6E"/>
                </a:solidFill>
                <a:latin typeface="Calibri"/>
              </a:rPr>
              <a:t>27 / 28</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bg>
      <p:bgPr>
        <a:solidFill>
          <a:srgbClr val="1A1A1A"/>
        </a:solidFill>
        <a:effectLst/>
      </p:bgPr>
    </p:bg>
    <p:spTree>
      <p:nvGrpSpPr>
        <p:cNvPr id="1" name=""/>
        <p:cNvGrpSpPr/>
        <p:nvPr/>
      </p:nvGrpSpPr>
      <p:grpSpPr/>
      <p:sp>
        <p:nvSpPr>
          <p:cNvPr id="2" name="Rectangle 1"/>
          <p:cNvSpPr/>
          <p:nvPr/>
        </p:nvSpPr>
        <p:spPr>
          <a:xfrm>
            <a:off x="7772400" y="0"/>
            <a:ext cx="4419295" cy="6858000"/>
          </a:xfrm>
          <a:prstGeom prst="rect">
            <a:avLst/>
          </a:prstGeom>
          <a:solidFill>
            <a:srgbClr val="2A060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02920" y="1188720"/>
            <a:ext cx="10058400" cy="365760"/>
          </a:xfrm>
          <a:prstGeom prst="rect">
            <a:avLst/>
          </a:prstGeom>
          <a:noFill/>
        </p:spPr>
        <p:txBody>
          <a:bodyPr wrap="square" lIns="0" rIns="0" tIns="0" bIns="0" anchor="t">
            <a:spAutoFit/>
          </a:bodyPr>
          <a:lstStyle/>
          <a:p>
            <a:pPr algn="l"/>
            <a:r>
              <a:rPr sz="1300" b="1" i="0">
                <a:solidFill>
                  <a:srgbClr val="F5D130"/>
                </a:solidFill>
                <a:latin typeface="Calibri"/>
              </a:rPr>
              <a:t>LEADERSHIP COMMITMENT</a:t>
            </a:r>
          </a:p>
        </p:txBody>
      </p:sp>
      <p:sp>
        <p:nvSpPr>
          <p:cNvPr id="4" name="TextBox 3"/>
          <p:cNvSpPr txBox="1"/>
          <p:nvPr/>
        </p:nvSpPr>
        <p:spPr>
          <a:xfrm>
            <a:off x="502920" y="1691640"/>
            <a:ext cx="10972800" cy="3200400"/>
          </a:xfrm>
          <a:prstGeom prst="rect">
            <a:avLst/>
          </a:prstGeom>
          <a:noFill/>
        </p:spPr>
        <p:txBody>
          <a:bodyPr wrap="square" lIns="0" rIns="0" tIns="0" bIns="0" anchor="t">
            <a:spAutoFit/>
          </a:bodyPr>
          <a:lstStyle/>
          <a:p>
            <a:pPr algn="l">
              <a:lnSpc>
                <a:spcPct val="110000"/>
              </a:lnSpc>
            </a:pPr>
            <a:r>
              <a:rPr sz="4000" b="1" i="0">
                <a:solidFill>
                  <a:srgbClr val="FFFFFF"/>
                </a:solidFill>
                <a:latin typeface="Calibri"/>
              </a:rPr>
              <a:t>The structure exists. Your people have the motivation. Your job is to give the permission.</a:t>
            </a:r>
          </a:p>
        </p:txBody>
      </p:sp>
      <p:sp>
        <p:nvSpPr>
          <p:cNvPr id="5" name="Rectangle 4"/>
          <p:cNvSpPr/>
          <p:nvPr/>
        </p:nvSpPr>
        <p:spPr>
          <a:xfrm>
            <a:off x="502920" y="4846320"/>
            <a:ext cx="10058400" cy="1371600"/>
          </a:xfrm>
          <a:prstGeom prst="rect">
            <a:avLst/>
          </a:prstGeom>
          <a:solidFill>
            <a:srgbClr val="3E331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502920" y="4846320"/>
            <a:ext cx="73152" cy="13716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5010912"/>
            <a:ext cx="9601200" cy="320040"/>
          </a:xfrm>
          <a:prstGeom prst="rect">
            <a:avLst/>
          </a:prstGeom>
          <a:noFill/>
        </p:spPr>
        <p:txBody>
          <a:bodyPr wrap="square" lIns="0" rIns="0" tIns="0" bIns="0" anchor="t">
            <a:spAutoFit/>
          </a:bodyPr>
          <a:lstStyle/>
          <a:p>
            <a:pPr algn="l"/>
            <a:r>
              <a:rPr sz="1000" b="1" i="0">
                <a:solidFill>
                  <a:srgbClr val="F5D130"/>
                </a:solidFill>
                <a:latin typeface="Calibri"/>
              </a:rPr>
              <a:t>WITHIN THE NEXT WEEK</a:t>
            </a:r>
          </a:p>
        </p:txBody>
      </p:sp>
      <p:sp>
        <p:nvSpPr>
          <p:cNvPr id="8" name="TextBox 7"/>
          <p:cNvSpPr txBox="1"/>
          <p:nvPr/>
        </p:nvSpPr>
        <p:spPr>
          <a:xfrm>
            <a:off x="777240" y="5349240"/>
            <a:ext cx="9601200" cy="1097280"/>
          </a:xfrm>
          <a:prstGeom prst="rect">
            <a:avLst/>
          </a:prstGeom>
          <a:noFill/>
        </p:spPr>
        <p:txBody>
          <a:bodyPr wrap="square" lIns="0" rIns="0" tIns="0" bIns="0">
            <a:spAutoFit/>
          </a:bodyPr>
          <a:lstStyle/>
          <a:p>
            <a:pPr algn="l">
              <a:lnSpc>
                <a:spcPct val="130000"/>
              </a:lnSpc>
            </a:pPr>
            <a:r>
              <a:rPr sz="2000" b="0" i="0">
                <a:solidFill>
                  <a:srgbClr val="FFFFFF"/>
                </a:solidFill>
                <a:latin typeface="Calibri"/>
              </a:rPr>
              <a:t>Ask one person in your section what they'd build if they had permission. Listen to the answer. Then say </a:t>
            </a:r>
            <a:r>
              <a:rPr sz="2000" b="0" i="1">
                <a:solidFill>
                  <a:srgbClr val="FFFFFF"/>
                </a:solidFill>
                <a:latin typeface="Calibri"/>
              </a:rPr>
              <a:t>yes, with appropriate review</a:t>
            </a:r>
            <a:r>
              <a:rPr sz="2000" b="0" i="0">
                <a:solidFill>
                  <a:srgbClr val="FFFFFF"/>
                </a:solidFill>
                <a:latin typeface="Calibri"/>
              </a:rPr>
              <a:t>.</a:t>
            </a:r>
          </a:p>
        </p:txBody>
      </p:sp>
      <p:sp>
        <p:nvSpPr>
          <p:cNvPr id="9" name="Rectangle 8"/>
          <p:cNvSpPr/>
          <p:nvPr/>
        </p:nvSpPr>
        <p:spPr>
          <a:xfrm>
            <a:off x="0" y="6739128"/>
            <a:ext cx="12191695" cy="11887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8F7F5"/>
        </a:solidFill>
        <a:effectLst/>
      </p:bgPr>
    </p:bg>
    <p:spTree>
      <p:nvGrpSpPr>
        <p:cNvPr id="1" name=""/>
        <p:cNvGrpSpPr/>
        <p:nvPr/>
      </p:nvGrpSpPr>
      <p:grpSpPr/>
      <p:sp>
        <p:nvSpPr>
          <p:cNvPr id="2" name="Rectangle 1"/>
          <p:cNvSpPr/>
          <p:nvPr/>
        </p:nvSpPr>
        <p:spPr>
          <a:xfrm>
            <a:off x="0" y="0"/>
            <a:ext cx="8534186"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914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02920" y="530352"/>
            <a:ext cx="2953512" cy="310896"/>
          </a:xfrm>
          <a:prstGeom prst="roundRect">
            <a:avLst>
              <a:gd name="adj" fmla="val 50000"/>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4A4A4A"/>
                </a:solidFill>
                <a:latin typeface="Calibri"/>
              </a:rPr>
              <a:t>SAME DECK · TWO MODES</a:t>
            </a:r>
          </a:p>
        </p:txBody>
      </p:sp>
      <p:sp>
        <p:nvSpPr>
          <p:cNvPr id="5" name="TextBox 4"/>
          <p:cNvSpPr txBox="1"/>
          <p:nvPr/>
        </p:nvSpPr>
        <p:spPr>
          <a:xfrm>
            <a:off x="3730752" y="475488"/>
            <a:ext cx="7958023" cy="555752"/>
          </a:xfrm>
          <a:prstGeom prst="rect">
            <a:avLst/>
          </a:prstGeom>
          <a:noFill/>
        </p:spPr>
        <p:txBody>
          <a:bodyPr wrap="square" lIns="0" rIns="0" tIns="0" bIns="0" anchor="ctr">
            <a:spAutoFit/>
          </a:bodyPr>
          <a:lstStyle/>
          <a:p>
            <a:pPr algn="l"/>
            <a:r>
              <a:rPr sz="2800" b="1" i="0">
                <a:solidFill>
                  <a:srgbClr val="1A1A1A"/>
                </a:solidFill>
                <a:latin typeface="Calibri"/>
              </a:rPr>
              <a:t>Pick the mode that fits today</a:t>
            </a:r>
          </a:p>
        </p:txBody>
      </p:sp>
      <p:sp>
        <p:nvSpPr>
          <p:cNvPr id="6" name="Rectangle 5"/>
          <p:cNvSpPr/>
          <p:nvPr/>
        </p:nvSpPr>
        <p:spPr>
          <a:xfrm>
            <a:off x="502920" y="1140968"/>
            <a:ext cx="11185855" cy="12700"/>
          </a:xfrm>
          <a:prstGeom prst="rect">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02920" y="1250696"/>
            <a:ext cx="5455767" cy="5104384"/>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02920" y="1250696"/>
            <a:ext cx="5455767"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1525016"/>
            <a:ext cx="4907127" cy="274320"/>
          </a:xfrm>
          <a:prstGeom prst="rect">
            <a:avLst/>
          </a:prstGeom>
          <a:noFill/>
        </p:spPr>
        <p:txBody>
          <a:bodyPr wrap="square" lIns="0" rIns="0" tIns="0" bIns="0" anchor="t">
            <a:spAutoFit/>
          </a:bodyPr>
          <a:lstStyle/>
          <a:p>
            <a:pPr algn="l"/>
            <a:r>
              <a:rPr sz="1000" b="1" i="0">
                <a:solidFill>
                  <a:srgbClr val="6E6E6E"/>
                </a:solidFill>
                <a:latin typeface="Calibri"/>
              </a:rPr>
              <a:t>MODE A · 30 MINUTES</a:t>
            </a:r>
          </a:p>
        </p:txBody>
      </p:sp>
      <p:sp>
        <p:nvSpPr>
          <p:cNvPr id="10" name="TextBox 9"/>
          <p:cNvSpPr txBox="1"/>
          <p:nvPr/>
        </p:nvSpPr>
        <p:spPr>
          <a:xfrm>
            <a:off x="777240" y="1845056"/>
            <a:ext cx="4907127" cy="548640"/>
          </a:xfrm>
          <a:prstGeom prst="rect">
            <a:avLst/>
          </a:prstGeom>
          <a:noFill/>
        </p:spPr>
        <p:txBody>
          <a:bodyPr wrap="square" lIns="0" rIns="0" tIns="0" bIns="0">
            <a:spAutoFit/>
          </a:bodyPr>
          <a:lstStyle/>
          <a:p>
            <a:pPr algn="l">
              <a:lnSpc>
                <a:spcPct val="115000"/>
              </a:lnSpc>
            </a:pPr>
            <a:r>
              <a:rPr sz="2200" b="1" i="0">
                <a:solidFill>
                  <a:srgbClr val="1A1A1A"/>
                </a:solidFill>
                <a:latin typeface="Calibri"/>
              </a:rPr>
              <a:t>Leadership briefing</a:t>
            </a:r>
          </a:p>
        </p:txBody>
      </p:sp>
      <p:sp>
        <p:nvSpPr>
          <p:cNvPr id="11" name="TextBox 10"/>
          <p:cNvSpPr txBox="1"/>
          <p:nvPr/>
        </p:nvSpPr>
        <p:spPr>
          <a:xfrm>
            <a:off x="777240" y="2439416"/>
            <a:ext cx="4907127" cy="914400"/>
          </a:xfrm>
          <a:prstGeom prst="rect">
            <a:avLst/>
          </a:prstGeom>
          <a:noFill/>
        </p:spPr>
        <p:txBody>
          <a:bodyPr wrap="square" lIns="0" rIns="0" tIns="0" bIns="0">
            <a:spAutoFit/>
          </a:bodyPr>
          <a:lstStyle/>
          <a:p>
            <a:pPr algn="l">
              <a:lnSpc>
                <a:spcPct val="135000"/>
              </a:lnSpc>
            </a:pPr>
            <a:r>
              <a:rPr sz="1300" b="0" i="0">
                <a:solidFill>
                  <a:srgbClr val="4A4A4A"/>
                </a:solidFill>
                <a:latin typeface="Calibri"/>
              </a:rPr>
              <a:t>The standalone briefing. Five short modules. Tight script. Closes with one specific ask.</a:t>
            </a:r>
          </a:p>
        </p:txBody>
      </p:sp>
      <p:sp>
        <p:nvSpPr>
          <p:cNvPr id="12" name="TextBox 11"/>
          <p:cNvSpPr txBox="1"/>
          <p:nvPr/>
        </p:nvSpPr>
        <p:spPr>
          <a:xfrm>
            <a:off x="777240" y="3216656"/>
            <a:ext cx="4907127" cy="2955544"/>
          </a:xfrm>
          <a:prstGeom prst="rect">
            <a:avLst/>
          </a:prstGeom>
          <a:noFill/>
        </p:spPr>
        <p:txBody>
          <a:bodyPr wrap="square" lIns="0" rIns="0" tIns="0" bIns="0">
            <a:spAutoFit/>
          </a:bodyPr>
          <a:lstStyle/>
          <a:p>
            <a:pPr algn="l">
              <a:lnSpc>
                <a:spcPct val="125000"/>
              </a:lnSpc>
              <a:spcAft>
                <a:spcPts val="600"/>
              </a:spcAft>
            </a:pPr>
            <a:r>
              <a:rPr sz="1062" b="1">
                <a:solidFill>
                  <a:srgbClr val="CC0000"/>
                </a:solidFill>
                <a:latin typeface="Calibri"/>
              </a:rPr>
              <a:t>■  </a:t>
            </a:r>
            <a:r>
              <a:rPr sz="1250" b="0" i="0">
                <a:solidFill>
                  <a:srgbClr val="4A4A4A"/>
                </a:solidFill>
                <a:latin typeface="Calibri"/>
              </a:rPr>
              <a:t>5 min · Why this matters now</a:t>
            </a:r>
          </a:p>
          <a:p>
            <a:pPr algn="l">
              <a:lnSpc>
                <a:spcPct val="125000"/>
              </a:lnSpc>
              <a:spcAft>
                <a:spcPts val="600"/>
              </a:spcAft>
            </a:pPr>
            <a:r>
              <a:rPr sz="1062" b="1">
                <a:solidFill>
                  <a:srgbClr val="CC0000"/>
                </a:solidFill>
                <a:latin typeface="Calibri"/>
              </a:rPr>
              <a:t>■  </a:t>
            </a:r>
            <a:r>
              <a:rPr sz="1250" b="0" i="0">
                <a:solidFill>
                  <a:srgbClr val="4A4A4A"/>
                </a:solidFill>
                <a:latin typeface="Calibri"/>
              </a:rPr>
              <a:t>5 min · Permission culture</a:t>
            </a:r>
          </a:p>
          <a:p>
            <a:pPr algn="l">
              <a:lnSpc>
                <a:spcPct val="125000"/>
              </a:lnSpc>
              <a:spcAft>
                <a:spcPts val="600"/>
              </a:spcAft>
            </a:pPr>
            <a:r>
              <a:rPr sz="1062" b="1">
                <a:solidFill>
                  <a:srgbClr val="CC0000"/>
                </a:solidFill>
                <a:latin typeface="Calibri"/>
              </a:rPr>
              <a:t>■  </a:t>
            </a:r>
            <a:r>
              <a:rPr sz="1250" b="0" i="0">
                <a:solidFill>
                  <a:srgbClr val="4A4A4A"/>
                </a:solidFill>
                <a:latin typeface="Calibri"/>
              </a:rPr>
              <a:t>10 min · Evaluating AI-assisted output (2 scenarios, light debrief)</a:t>
            </a:r>
          </a:p>
          <a:p>
            <a:pPr algn="l">
              <a:lnSpc>
                <a:spcPct val="125000"/>
              </a:lnSpc>
              <a:spcAft>
                <a:spcPts val="600"/>
              </a:spcAft>
            </a:pPr>
            <a:r>
              <a:rPr sz="1062" b="1">
                <a:solidFill>
                  <a:srgbClr val="CC0000"/>
                </a:solidFill>
                <a:latin typeface="Calibri"/>
              </a:rPr>
              <a:t>■  </a:t>
            </a:r>
            <a:r>
              <a:rPr sz="1250" b="0" i="0">
                <a:solidFill>
                  <a:srgbClr val="4A4A4A"/>
                </a:solidFill>
                <a:latin typeface="Calibri"/>
              </a:rPr>
              <a:t>5 min · The apprentice problem</a:t>
            </a:r>
          </a:p>
          <a:p>
            <a:pPr algn="l">
              <a:lnSpc>
                <a:spcPct val="125000"/>
              </a:lnSpc>
              <a:spcAft>
                <a:spcPts val="600"/>
              </a:spcAft>
            </a:pPr>
            <a:r>
              <a:rPr sz="1062" b="1">
                <a:solidFill>
                  <a:srgbClr val="CC0000"/>
                </a:solidFill>
                <a:latin typeface="Calibri"/>
              </a:rPr>
              <a:t>■  </a:t>
            </a:r>
            <a:r>
              <a:rPr sz="1250" b="0" i="0">
                <a:solidFill>
                  <a:srgbClr val="4A4A4A"/>
                </a:solidFill>
                <a:latin typeface="Calibri"/>
              </a:rPr>
              <a:t>5 min · Quick reference + close</a:t>
            </a:r>
          </a:p>
        </p:txBody>
      </p:sp>
      <p:sp>
        <p:nvSpPr>
          <p:cNvPr id="13" name="Rectangle 12"/>
          <p:cNvSpPr/>
          <p:nvPr/>
        </p:nvSpPr>
        <p:spPr>
          <a:xfrm>
            <a:off x="6233007" y="1250696"/>
            <a:ext cx="5455767" cy="5104384"/>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6233007" y="1250696"/>
            <a:ext cx="5455767"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507327" y="1525016"/>
            <a:ext cx="4907127" cy="274320"/>
          </a:xfrm>
          <a:prstGeom prst="rect">
            <a:avLst/>
          </a:prstGeom>
          <a:noFill/>
        </p:spPr>
        <p:txBody>
          <a:bodyPr wrap="square" lIns="0" rIns="0" tIns="0" bIns="0" anchor="t">
            <a:spAutoFit/>
          </a:bodyPr>
          <a:lstStyle/>
          <a:p>
            <a:pPr algn="l"/>
            <a:r>
              <a:rPr sz="1000" b="1" i="0">
                <a:solidFill>
                  <a:srgbClr val="6E6E6E"/>
                </a:solidFill>
                <a:latin typeface="Calibri"/>
              </a:rPr>
              <a:t>MODE B · 60–90 MINUTES</a:t>
            </a:r>
          </a:p>
        </p:txBody>
      </p:sp>
      <p:sp>
        <p:nvSpPr>
          <p:cNvPr id="16" name="TextBox 15"/>
          <p:cNvSpPr txBox="1"/>
          <p:nvPr/>
        </p:nvSpPr>
        <p:spPr>
          <a:xfrm>
            <a:off x="6507327" y="1845056"/>
            <a:ext cx="4907127" cy="548640"/>
          </a:xfrm>
          <a:prstGeom prst="rect">
            <a:avLst/>
          </a:prstGeom>
          <a:noFill/>
        </p:spPr>
        <p:txBody>
          <a:bodyPr wrap="square" lIns="0" rIns="0" tIns="0" bIns="0">
            <a:spAutoFit/>
          </a:bodyPr>
          <a:lstStyle/>
          <a:p>
            <a:pPr algn="l">
              <a:lnSpc>
                <a:spcPct val="115000"/>
              </a:lnSpc>
            </a:pPr>
            <a:r>
              <a:rPr sz="2200" b="1" i="0">
                <a:solidFill>
                  <a:srgbClr val="1A1A1A"/>
                </a:solidFill>
                <a:latin typeface="Calibri"/>
              </a:rPr>
              <a:t>Joint session with builders</a:t>
            </a:r>
          </a:p>
        </p:txBody>
      </p:sp>
      <p:sp>
        <p:nvSpPr>
          <p:cNvPr id="17" name="TextBox 16"/>
          <p:cNvSpPr txBox="1"/>
          <p:nvPr/>
        </p:nvSpPr>
        <p:spPr>
          <a:xfrm>
            <a:off x="6507327" y="2439416"/>
            <a:ext cx="4907127" cy="914400"/>
          </a:xfrm>
          <a:prstGeom prst="rect">
            <a:avLst/>
          </a:prstGeom>
          <a:noFill/>
        </p:spPr>
        <p:txBody>
          <a:bodyPr wrap="square" lIns="0" rIns="0" tIns="0" bIns="0">
            <a:spAutoFit/>
          </a:bodyPr>
          <a:lstStyle/>
          <a:p>
            <a:pPr algn="l">
              <a:lnSpc>
                <a:spcPct val="135000"/>
              </a:lnSpc>
            </a:pPr>
            <a:r>
              <a:rPr sz="1300" b="0" i="0">
                <a:solidFill>
                  <a:srgbClr val="4A4A4A"/>
                </a:solidFill>
                <a:latin typeface="Calibri"/>
              </a:rPr>
              <a:t>Same slides. Speaker notes branch into discussion prompts and a third decision exercise.</a:t>
            </a:r>
          </a:p>
        </p:txBody>
      </p:sp>
      <p:sp>
        <p:nvSpPr>
          <p:cNvPr id="18" name="TextBox 17"/>
          <p:cNvSpPr txBox="1"/>
          <p:nvPr/>
        </p:nvSpPr>
        <p:spPr>
          <a:xfrm>
            <a:off x="6507327" y="3216656"/>
            <a:ext cx="4907127" cy="2955544"/>
          </a:xfrm>
          <a:prstGeom prst="rect">
            <a:avLst/>
          </a:prstGeom>
          <a:noFill/>
        </p:spPr>
        <p:txBody>
          <a:bodyPr wrap="square" lIns="0" rIns="0" tIns="0" bIns="0">
            <a:spAutoFit/>
          </a:bodyPr>
          <a:lstStyle/>
          <a:p>
            <a:pPr algn="l">
              <a:lnSpc>
                <a:spcPct val="125000"/>
              </a:lnSpc>
              <a:spcAft>
                <a:spcPts val="600"/>
              </a:spcAft>
            </a:pPr>
            <a:r>
              <a:rPr sz="1062" b="1">
                <a:solidFill>
                  <a:srgbClr val="CC0000"/>
                </a:solidFill>
                <a:latin typeface="Calibri"/>
              </a:rPr>
              <a:t>■  </a:t>
            </a:r>
            <a:r>
              <a:rPr sz="1250" b="0" i="0">
                <a:solidFill>
                  <a:srgbClr val="4A4A4A"/>
                </a:solidFill>
                <a:latin typeface="Calibri"/>
              </a:rPr>
              <a:t>Each module pauses for floor discussion</a:t>
            </a:r>
          </a:p>
          <a:p>
            <a:pPr algn="l">
              <a:lnSpc>
                <a:spcPct val="125000"/>
              </a:lnSpc>
              <a:spcAft>
                <a:spcPts val="600"/>
              </a:spcAft>
            </a:pPr>
            <a:r>
              <a:rPr sz="1062" b="1">
                <a:solidFill>
                  <a:srgbClr val="CC0000"/>
                </a:solidFill>
                <a:latin typeface="Calibri"/>
              </a:rPr>
              <a:t>■  </a:t>
            </a:r>
            <a:r>
              <a:rPr sz="1250" b="0" i="0">
                <a:solidFill>
                  <a:srgbClr val="4A4A4A"/>
                </a:solidFill>
                <a:latin typeface="Calibri"/>
              </a:rPr>
              <a:t>Scenarios A and B run as paired-talk + report-out</a:t>
            </a:r>
          </a:p>
          <a:p>
            <a:pPr algn="l">
              <a:lnSpc>
                <a:spcPct val="125000"/>
              </a:lnSpc>
              <a:spcAft>
                <a:spcPts val="600"/>
              </a:spcAft>
            </a:pPr>
            <a:r>
              <a:rPr sz="1062" b="1">
                <a:solidFill>
                  <a:srgbClr val="CC0000"/>
                </a:solidFill>
                <a:latin typeface="Calibri"/>
              </a:rPr>
              <a:t>■  </a:t>
            </a:r>
            <a:r>
              <a:rPr sz="1250" b="0" i="0">
                <a:solidFill>
                  <a:srgbClr val="4A4A4A"/>
                </a:solidFill>
                <a:latin typeface="Calibri"/>
              </a:rPr>
              <a:t>Adds Exercise C (Spot the Apprentice Risk)</a:t>
            </a:r>
          </a:p>
          <a:p>
            <a:pPr algn="l">
              <a:lnSpc>
                <a:spcPct val="125000"/>
              </a:lnSpc>
              <a:spcAft>
                <a:spcPts val="600"/>
              </a:spcAft>
            </a:pPr>
            <a:r>
              <a:rPr sz="1062" b="1">
                <a:solidFill>
                  <a:srgbClr val="CC0000"/>
                </a:solidFill>
                <a:latin typeface="Calibri"/>
              </a:rPr>
              <a:t>■  </a:t>
            </a:r>
            <a:r>
              <a:rPr sz="1250" b="0" i="0">
                <a:solidFill>
                  <a:srgbClr val="4A4A4A"/>
                </a:solidFill>
                <a:latin typeface="Calibri"/>
              </a:rPr>
              <a:t>Builders share one real artifact for live evaluation</a:t>
            </a:r>
          </a:p>
        </p:txBody>
      </p:sp>
      <p:sp>
        <p:nvSpPr>
          <p:cNvPr id="19" name="Rectangle 18"/>
          <p:cNvSpPr/>
          <p:nvPr/>
        </p:nvSpPr>
        <p:spPr>
          <a:xfrm>
            <a:off x="502920" y="6483096"/>
            <a:ext cx="54864" cy="16459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30936" y="6446520"/>
            <a:ext cx="7315200" cy="292608"/>
          </a:xfrm>
          <a:prstGeom prst="rect">
            <a:avLst/>
          </a:prstGeom>
          <a:noFill/>
        </p:spPr>
        <p:txBody>
          <a:bodyPr wrap="square" lIns="0" rIns="0" tIns="0" bIns="0" anchor="t">
            <a:spAutoFit/>
          </a:bodyPr>
          <a:lstStyle/>
          <a:p>
            <a:pPr algn="l"/>
            <a:r>
              <a:rPr sz="1000" b="0" i="0">
                <a:solidFill>
                  <a:srgbClr val="6E6E6E"/>
                </a:solidFill>
                <a:latin typeface="Calibri"/>
              </a:rPr>
              <a:t>Week 5 · Supervisor Orientation</a:t>
            </a:r>
          </a:p>
        </p:txBody>
      </p:sp>
      <p:sp>
        <p:nvSpPr>
          <p:cNvPr id="21" name="TextBox 20"/>
          <p:cNvSpPr txBox="1"/>
          <p:nvPr/>
        </p:nvSpPr>
        <p:spPr>
          <a:xfrm>
            <a:off x="9859975" y="6446520"/>
            <a:ext cx="1828800" cy="292608"/>
          </a:xfrm>
          <a:prstGeom prst="rect">
            <a:avLst/>
          </a:prstGeom>
          <a:noFill/>
        </p:spPr>
        <p:txBody>
          <a:bodyPr wrap="square" lIns="0" rIns="0" tIns="0" bIns="0" anchor="t">
            <a:spAutoFit/>
          </a:bodyPr>
          <a:lstStyle/>
          <a:p>
            <a:pPr algn="r"/>
            <a:r>
              <a:rPr sz="1000" b="0" i="0">
                <a:solidFill>
                  <a:srgbClr val="6E6E6E"/>
                </a:solidFill>
                <a:latin typeface="Calibri"/>
              </a:rPr>
              <a:t>3 / 28</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8F7F5"/>
        </a:solidFill>
        <a:effectLst/>
      </p:bgPr>
    </p:bg>
    <p:spTree>
      <p:nvGrpSpPr>
        <p:cNvPr id="1" name=""/>
        <p:cNvGrpSpPr/>
        <p:nvPr/>
      </p:nvGrpSpPr>
      <p:grpSpPr/>
      <p:sp>
        <p:nvSpPr>
          <p:cNvPr id="2" name="Rectangle 1"/>
          <p:cNvSpPr/>
          <p:nvPr/>
        </p:nvSpPr>
        <p:spPr>
          <a:xfrm>
            <a:off x="0" y="0"/>
            <a:ext cx="8534186"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914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02920" y="530352"/>
            <a:ext cx="1280160" cy="310896"/>
          </a:xfrm>
          <a:prstGeom prst="roundRect">
            <a:avLst>
              <a:gd name="adj" fmla="val 50000"/>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4A4A4A"/>
                </a:solidFill>
                <a:latin typeface="Calibri"/>
              </a:rPr>
              <a:t>AGENDA</a:t>
            </a:r>
          </a:p>
        </p:txBody>
      </p:sp>
      <p:sp>
        <p:nvSpPr>
          <p:cNvPr id="5" name="TextBox 4"/>
          <p:cNvSpPr txBox="1"/>
          <p:nvPr/>
        </p:nvSpPr>
        <p:spPr>
          <a:xfrm>
            <a:off x="2057400" y="475488"/>
            <a:ext cx="9631375" cy="946912"/>
          </a:xfrm>
          <a:prstGeom prst="rect">
            <a:avLst/>
          </a:prstGeom>
          <a:noFill/>
        </p:spPr>
        <p:txBody>
          <a:bodyPr wrap="square" lIns="0" rIns="0" tIns="0" bIns="0" anchor="t">
            <a:spAutoFit/>
          </a:bodyPr>
          <a:lstStyle/>
          <a:p>
            <a:pPr algn="l"/>
            <a:r>
              <a:rPr sz="2800" b="1" i="0">
                <a:solidFill>
                  <a:srgbClr val="1A1A1A"/>
                </a:solidFill>
                <a:latin typeface="Calibri"/>
              </a:rPr>
              <a:t>Five modules · 30 minutes (or 60–90 in joint mode)</a:t>
            </a:r>
          </a:p>
        </p:txBody>
      </p:sp>
      <p:sp>
        <p:nvSpPr>
          <p:cNvPr id="6" name="Rectangle 5"/>
          <p:cNvSpPr/>
          <p:nvPr/>
        </p:nvSpPr>
        <p:spPr>
          <a:xfrm>
            <a:off x="502920" y="1532128"/>
            <a:ext cx="11185855" cy="12700"/>
          </a:xfrm>
          <a:prstGeom prst="rect">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7" name="Table 6"/>
          <p:cNvGraphicFramePr>
            <a:graphicFrameLocks noGrp="1"/>
          </p:cNvGraphicFramePr>
          <p:nvPr/>
        </p:nvGraphicFramePr>
        <p:xfrm>
          <a:off x="502920" y="1779016"/>
          <a:ext cx="11185855" cy="3474720"/>
        </p:xfrm>
        <a:graphic>
          <a:graphicData uri="http://schemas.openxmlformats.org/drawingml/2006/table">
            <a:tbl>
              <a:tblPr firstRow="1" bandRow="1">
                <a:tableStyleId>{5C22544A-7EE6-4342-B048-85BDC9FD1C3A}</a:tableStyleId>
              </a:tblPr>
              <a:tblGrid>
                <a:gridCol w="1828800"/>
                <a:gridCol w="3291840"/>
                <a:gridCol w="6065215"/>
              </a:tblGrid>
              <a:tr h="502920">
                <a:tc>
                  <a:txBody>
                    <a:bodyPr wrap="square"/>
                    <a:lstStyle/>
                    <a:p>
                      <a:pPr algn="l"/>
                      <a:r>
                        <a:rPr sz="1200" b="1">
                          <a:solidFill>
                            <a:srgbClr val="FFFFFF"/>
                          </a:solidFill>
                          <a:latin typeface="Calibri"/>
                        </a:rPr>
                        <a:t>Time</a:t>
                      </a:r>
                    </a:p>
                  </a:txBody>
                  <a:tcPr marL="164592" marR="164592" marT="91440" marB="91440">
                    <a:solidFill>
                      <a:srgbClr val="1A1A1A"/>
                    </a:solidFill>
                  </a:tcPr>
                </a:tc>
                <a:tc>
                  <a:txBody>
                    <a:bodyPr wrap="square"/>
                    <a:lstStyle/>
                    <a:p>
                      <a:pPr algn="l"/>
                      <a:r>
                        <a:rPr sz="1200" b="1">
                          <a:solidFill>
                            <a:srgbClr val="FFFFFF"/>
                          </a:solidFill>
                          <a:latin typeface="Calibri"/>
                        </a:rPr>
                        <a:t>Module</a:t>
                      </a:r>
                    </a:p>
                  </a:txBody>
                  <a:tcPr marL="164592" marR="164592" marT="91440" marB="91440">
                    <a:solidFill>
                      <a:srgbClr val="1A1A1A"/>
                    </a:solidFill>
                  </a:tcPr>
                </a:tc>
                <a:tc>
                  <a:txBody>
                    <a:bodyPr wrap="square"/>
                    <a:lstStyle/>
                    <a:p>
                      <a:pPr algn="l"/>
                      <a:r>
                        <a:rPr sz="1200" b="1">
                          <a:solidFill>
                            <a:srgbClr val="FFFFFF"/>
                          </a:solidFill>
                          <a:latin typeface="Calibri"/>
                        </a:rPr>
                        <a:t>Focus</a:t>
                      </a:r>
                    </a:p>
                  </a:txBody>
                  <a:tcPr marL="164592" marR="164592" marT="91440" marB="91440">
                    <a:solidFill>
                      <a:srgbClr val="1A1A1A"/>
                    </a:solidFill>
                  </a:tcPr>
                </a:tc>
              </a:tr>
              <a:tr h="594360">
                <a:tc>
                  <a:txBody>
                    <a:bodyPr wrap="square"/>
                    <a:lstStyle/>
                    <a:p>
                      <a:pPr algn="l"/>
                      <a:r>
                        <a:rPr sz="1200" b="0" i="0">
                          <a:solidFill>
                            <a:srgbClr val="1A1A1A"/>
                          </a:solidFill>
                          <a:latin typeface="Calibri"/>
                        </a:rPr>
                        <a:t>0:00 – 0:05</a:t>
                      </a:r>
                    </a:p>
                  </a:txBody>
                  <a:tcPr marL="164592" marR="164592" marT="91440" marB="91440">
                    <a:solidFill>
                      <a:srgbClr val="FFFFFF"/>
                    </a:solidFill>
                  </a:tcPr>
                </a:tc>
                <a:tc>
                  <a:txBody>
                    <a:bodyPr wrap="square"/>
                    <a:lstStyle/>
                    <a:p>
                      <a:pPr algn="l"/>
                      <a:r>
                        <a:rPr sz="1200" b="0" i="0">
                          <a:solidFill>
                            <a:srgbClr val="1A1A1A"/>
                          </a:solidFill>
                          <a:latin typeface="Calibri"/>
                        </a:rPr>
                        <a:t>1. Why this matters now</a:t>
                      </a:r>
                    </a:p>
                  </a:txBody>
                  <a:tcPr marL="164592" marR="164592" marT="91440" marB="91440">
                    <a:solidFill>
                      <a:srgbClr val="FFFFFF"/>
                    </a:solidFill>
                  </a:tcPr>
                </a:tc>
                <a:tc>
                  <a:txBody>
                    <a:bodyPr wrap="square"/>
                    <a:lstStyle/>
                    <a:p>
                      <a:pPr algn="l"/>
                      <a:r>
                        <a:rPr sz="1200" b="0" i="0">
                          <a:solidFill>
                            <a:srgbClr val="1A1A1A"/>
                          </a:solidFill>
                          <a:latin typeface="Calibri"/>
                        </a:rPr>
                        <a:t>The permission gap, the data, the directive</a:t>
                      </a:r>
                    </a:p>
                  </a:txBody>
                  <a:tcPr marL="164592" marR="164592" marT="91440" marB="91440">
                    <a:solidFill>
                      <a:srgbClr val="FFFFFF"/>
                    </a:solidFill>
                  </a:tcPr>
                </a:tc>
              </a:tr>
              <a:tr h="594360">
                <a:tc>
                  <a:txBody>
                    <a:bodyPr wrap="square"/>
                    <a:lstStyle/>
                    <a:p>
                      <a:pPr algn="l"/>
                      <a:r>
                        <a:rPr sz="1200" b="0" i="0">
                          <a:solidFill>
                            <a:srgbClr val="1A1A1A"/>
                          </a:solidFill>
                          <a:latin typeface="Calibri"/>
                        </a:rPr>
                        <a:t>0:05 – 0:10</a:t>
                      </a:r>
                    </a:p>
                  </a:txBody>
                  <a:tcPr marL="164592" marR="164592" marT="91440" marB="91440">
                    <a:solidFill>
                      <a:srgbClr val="FAFAF8"/>
                    </a:solidFill>
                  </a:tcPr>
                </a:tc>
                <a:tc>
                  <a:txBody>
                    <a:bodyPr wrap="square"/>
                    <a:lstStyle/>
                    <a:p>
                      <a:pPr algn="l"/>
                      <a:r>
                        <a:rPr sz="1200" b="0" i="0">
                          <a:solidFill>
                            <a:srgbClr val="1A1A1A"/>
                          </a:solidFill>
                          <a:latin typeface="Calibri"/>
                        </a:rPr>
                        <a:t>2. Permission culture</a:t>
                      </a:r>
                    </a:p>
                  </a:txBody>
                  <a:tcPr marL="164592" marR="164592" marT="91440" marB="91440">
                    <a:solidFill>
                      <a:srgbClr val="FAFAF8"/>
                    </a:solidFill>
                  </a:tcPr>
                </a:tc>
                <a:tc>
                  <a:txBody>
                    <a:bodyPr wrap="square"/>
                    <a:lstStyle/>
                    <a:p>
                      <a:pPr algn="l"/>
                      <a:r>
                        <a:rPr sz="1200" b="0" i="0">
                          <a:solidFill>
                            <a:srgbClr val="1A1A1A"/>
                          </a:solidFill>
                          <a:latin typeface="Calibri"/>
                        </a:rPr>
                        <a:t>What "yes" sounds like; what kills adoption; guard rails (not roadblocks)</a:t>
                      </a:r>
                    </a:p>
                  </a:txBody>
                  <a:tcPr marL="164592" marR="164592" marT="91440" marB="91440">
                    <a:solidFill>
                      <a:srgbClr val="FAFAF8"/>
                    </a:solidFill>
                  </a:tcPr>
                </a:tc>
              </a:tr>
              <a:tr h="594360">
                <a:tc>
                  <a:txBody>
                    <a:bodyPr wrap="square"/>
                    <a:lstStyle/>
                    <a:p>
                      <a:pPr algn="l"/>
                      <a:r>
                        <a:rPr sz="1200" b="0" i="0">
                          <a:solidFill>
                            <a:srgbClr val="1A1A1A"/>
                          </a:solidFill>
                          <a:latin typeface="Calibri"/>
                        </a:rPr>
                        <a:t>0:10 – 0:20</a:t>
                      </a:r>
                    </a:p>
                  </a:txBody>
                  <a:tcPr marL="164592" marR="164592" marT="91440" marB="91440">
                    <a:solidFill>
                      <a:srgbClr val="FFFFFF"/>
                    </a:solidFill>
                  </a:tcPr>
                </a:tc>
                <a:tc>
                  <a:txBody>
                    <a:bodyPr wrap="square"/>
                    <a:lstStyle/>
                    <a:p>
                      <a:pPr algn="l"/>
                      <a:r>
                        <a:rPr sz="1200" b="0" i="0">
                          <a:solidFill>
                            <a:srgbClr val="1A1A1A"/>
                          </a:solidFill>
                          <a:latin typeface="Calibri"/>
                        </a:rPr>
                        <a:t>3. Evaluating AI-assisted output</a:t>
                      </a:r>
                    </a:p>
                  </a:txBody>
                  <a:tcPr marL="164592" marR="164592" marT="91440" marB="91440">
                    <a:solidFill>
                      <a:srgbClr val="FFFFFF"/>
                    </a:solidFill>
                  </a:tcPr>
                </a:tc>
                <a:tc>
                  <a:txBody>
                    <a:bodyPr wrap="square"/>
                    <a:lstStyle/>
                    <a:p>
                      <a:pPr algn="l"/>
                      <a:r>
                        <a:rPr sz="1200" b="0" i="0">
                          <a:solidFill>
                            <a:srgbClr val="1A1A1A"/>
                          </a:solidFill>
                          <a:latin typeface="Calibri"/>
                        </a:rPr>
                        <a:t>Four questions; </a:t>
                      </a:r>
                      <a:r>
                        <a:rPr sz="1200" b="1" i="0">
                          <a:solidFill>
                            <a:srgbClr val="1A1A1A"/>
                          </a:solidFill>
                          <a:latin typeface="Calibri"/>
                        </a:rPr>
                        <a:t>Exercises A &amp; B</a:t>
                      </a:r>
                    </a:p>
                  </a:txBody>
                  <a:tcPr marL="164592" marR="164592" marT="91440" marB="91440">
                    <a:solidFill>
                      <a:srgbClr val="FFFFFF"/>
                    </a:solidFill>
                  </a:tcPr>
                </a:tc>
              </a:tr>
              <a:tr h="594360">
                <a:tc>
                  <a:txBody>
                    <a:bodyPr wrap="square"/>
                    <a:lstStyle/>
                    <a:p>
                      <a:pPr algn="l"/>
                      <a:r>
                        <a:rPr sz="1200" b="0" i="0">
                          <a:solidFill>
                            <a:srgbClr val="1A1A1A"/>
                          </a:solidFill>
                          <a:latin typeface="Calibri"/>
                        </a:rPr>
                        <a:t>0:20 – 0:25</a:t>
                      </a:r>
                    </a:p>
                  </a:txBody>
                  <a:tcPr marL="164592" marR="164592" marT="91440" marB="91440">
                    <a:solidFill>
                      <a:srgbClr val="FAFAF8"/>
                    </a:solidFill>
                  </a:tcPr>
                </a:tc>
                <a:tc>
                  <a:txBody>
                    <a:bodyPr wrap="square"/>
                    <a:lstStyle/>
                    <a:p>
                      <a:pPr algn="l"/>
                      <a:r>
                        <a:rPr sz="1200" b="0" i="0">
                          <a:solidFill>
                            <a:srgbClr val="1A1A1A"/>
                          </a:solidFill>
                          <a:latin typeface="Calibri"/>
                        </a:rPr>
                        <a:t>4. The apprentice problem</a:t>
                      </a:r>
                    </a:p>
                  </a:txBody>
                  <a:tcPr marL="164592" marR="164592" marT="91440" marB="91440">
                    <a:solidFill>
                      <a:srgbClr val="FAFAF8"/>
                    </a:solidFill>
                  </a:tcPr>
                </a:tc>
                <a:tc>
                  <a:txBody>
                    <a:bodyPr wrap="square"/>
                    <a:lstStyle/>
                    <a:p>
                      <a:pPr algn="l"/>
                      <a:r>
                        <a:rPr sz="1200" b="0" i="0">
                          <a:solidFill>
                            <a:srgbClr val="1A1A1A"/>
                          </a:solidFill>
                          <a:latin typeface="Calibri"/>
                        </a:rPr>
                        <a:t>Junior development, three supervision checks; </a:t>
                      </a:r>
                      <a:r>
                        <a:rPr sz="1200" b="1" i="0">
                          <a:solidFill>
                            <a:srgbClr val="1A1A1A"/>
                          </a:solidFill>
                          <a:latin typeface="Calibri"/>
                        </a:rPr>
                        <a:t>Exercise C</a:t>
                      </a:r>
                      <a:r>
                        <a:rPr sz="1200" b="0" i="0">
                          <a:solidFill>
                            <a:srgbClr val="1A1A1A"/>
                          </a:solidFill>
                          <a:latin typeface="Calibri"/>
                        </a:rPr>
                        <a:t> (joint)</a:t>
                      </a:r>
                    </a:p>
                  </a:txBody>
                  <a:tcPr marL="164592" marR="164592" marT="91440" marB="91440">
                    <a:solidFill>
                      <a:srgbClr val="FAFAF8"/>
                    </a:solidFill>
                  </a:tcPr>
                </a:tc>
              </a:tr>
              <a:tr h="594360">
                <a:tc>
                  <a:txBody>
                    <a:bodyPr wrap="square"/>
                    <a:lstStyle/>
                    <a:p>
                      <a:pPr algn="l"/>
                      <a:r>
                        <a:rPr sz="1200" b="0" i="0">
                          <a:solidFill>
                            <a:srgbClr val="1A1A1A"/>
                          </a:solidFill>
                          <a:latin typeface="Calibri"/>
                        </a:rPr>
                        <a:t>0:25 – 0:30</a:t>
                      </a:r>
                    </a:p>
                  </a:txBody>
                  <a:tcPr marL="164592" marR="164592" marT="91440" marB="91440">
                    <a:solidFill>
                      <a:srgbClr val="FFFFFF"/>
                    </a:solidFill>
                  </a:tcPr>
                </a:tc>
                <a:tc>
                  <a:txBody>
                    <a:bodyPr wrap="square"/>
                    <a:lstStyle/>
                    <a:p>
                      <a:pPr algn="l"/>
                      <a:r>
                        <a:rPr sz="1200" b="0" i="0">
                          <a:solidFill>
                            <a:srgbClr val="1A1A1A"/>
                          </a:solidFill>
                          <a:latin typeface="Calibri"/>
                        </a:rPr>
                        <a:t>5. Quick reference &amp; commit</a:t>
                      </a:r>
                    </a:p>
                  </a:txBody>
                  <a:tcPr marL="164592" marR="164592" marT="91440" marB="91440">
                    <a:solidFill>
                      <a:srgbClr val="FFFFFF"/>
                    </a:solidFill>
                  </a:tcPr>
                </a:tc>
                <a:tc>
                  <a:txBody>
                    <a:bodyPr wrap="square"/>
                    <a:lstStyle/>
                    <a:p>
                      <a:pPr algn="l"/>
                      <a:r>
                        <a:rPr sz="1200" b="0" i="0">
                          <a:solidFill>
                            <a:srgbClr val="1A1A1A"/>
                          </a:solidFill>
                          <a:latin typeface="Calibri"/>
                        </a:rPr>
                        <a:t>Reference card, leadership commitment, Week 6 preview</a:t>
                      </a:r>
                    </a:p>
                  </a:txBody>
                  <a:tcPr marL="164592" marR="164592" marT="91440" marB="91440">
                    <a:solidFill>
                      <a:srgbClr val="FFFFFF"/>
                    </a:solidFill>
                  </a:tcPr>
                </a:tc>
              </a:tr>
            </a:tbl>
          </a:graphicData>
        </a:graphic>
      </p:graphicFrame>
      <p:sp>
        <p:nvSpPr>
          <p:cNvPr id="8" name="Rectangle 7"/>
          <p:cNvSpPr/>
          <p:nvPr/>
        </p:nvSpPr>
        <p:spPr>
          <a:xfrm>
            <a:off x="502920" y="6483096"/>
            <a:ext cx="54864" cy="16459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30936" y="6446520"/>
            <a:ext cx="7315200" cy="292608"/>
          </a:xfrm>
          <a:prstGeom prst="rect">
            <a:avLst/>
          </a:prstGeom>
          <a:noFill/>
        </p:spPr>
        <p:txBody>
          <a:bodyPr wrap="square" lIns="0" rIns="0" tIns="0" bIns="0" anchor="t">
            <a:spAutoFit/>
          </a:bodyPr>
          <a:lstStyle/>
          <a:p>
            <a:pPr algn="l"/>
            <a:r>
              <a:rPr sz="1000" b="0" i="0">
                <a:solidFill>
                  <a:srgbClr val="6E6E6E"/>
                </a:solidFill>
                <a:latin typeface="Calibri"/>
              </a:rPr>
              <a:t>Week 5 · Supervisor Orientation</a:t>
            </a:r>
          </a:p>
        </p:txBody>
      </p:sp>
      <p:sp>
        <p:nvSpPr>
          <p:cNvPr id="10" name="TextBox 9"/>
          <p:cNvSpPr txBox="1"/>
          <p:nvPr/>
        </p:nvSpPr>
        <p:spPr>
          <a:xfrm>
            <a:off x="9859975" y="6446520"/>
            <a:ext cx="1828800" cy="292608"/>
          </a:xfrm>
          <a:prstGeom prst="rect">
            <a:avLst/>
          </a:prstGeom>
          <a:noFill/>
        </p:spPr>
        <p:txBody>
          <a:bodyPr wrap="square" lIns="0" rIns="0" tIns="0" bIns="0" anchor="t">
            <a:spAutoFit/>
          </a:bodyPr>
          <a:lstStyle/>
          <a:p>
            <a:pPr algn="r"/>
            <a:r>
              <a:rPr sz="1000" b="0" i="0">
                <a:solidFill>
                  <a:srgbClr val="6E6E6E"/>
                </a:solidFill>
                <a:latin typeface="Calibri"/>
              </a:rPr>
              <a:t>4 / 28</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8F7F5"/>
        </a:solidFill>
        <a:effectLst/>
      </p:bgPr>
    </p:bg>
    <p:spTree>
      <p:nvGrpSpPr>
        <p:cNvPr id="1" name=""/>
        <p:cNvGrpSpPr/>
        <p:nvPr/>
      </p:nvGrpSpPr>
      <p:grpSpPr/>
      <p:sp>
        <p:nvSpPr>
          <p:cNvPr id="2" name="Rectangle 1"/>
          <p:cNvSpPr/>
          <p:nvPr/>
        </p:nvSpPr>
        <p:spPr>
          <a:xfrm>
            <a:off x="0" y="0"/>
            <a:ext cx="8534186"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914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02920" y="530352"/>
            <a:ext cx="3785616" cy="310896"/>
          </a:xfrm>
          <a:prstGeom prst="roundRect">
            <a:avLst>
              <a:gd name="adj" fmla="val 50000"/>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FFFFFF"/>
                </a:solidFill>
                <a:latin typeface="Calibri"/>
              </a:rPr>
              <a:t>IF YOU REMEMBER NOTHING ELSE</a:t>
            </a:r>
          </a:p>
        </p:txBody>
      </p:sp>
      <p:sp>
        <p:nvSpPr>
          <p:cNvPr id="5" name="TextBox 4"/>
          <p:cNvSpPr txBox="1"/>
          <p:nvPr/>
        </p:nvSpPr>
        <p:spPr>
          <a:xfrm>
            <a:off x="4562856" y="475488"/>
            <a:ext cx="7125919" cy="555752"/>
          </a:xfrm>
          <a:prstGeom prst="rect">
            <a:avLst/>
          </a:prstGeom>
          <a:noFill/>
        </p:spPr>
        <p:txBody>
          <a:bodyPr wrap="square" lIns="0" rIns="0" tIns="0" bIns="0" anchor="ctr">
            <a:spAutoFit/>
          </a:bodyPr>
          <a:lstStyle/>
          <a:p>
            <a:pPr algn="l"/>
            <a:r>
              <a:rPr sz="2800" b="1" i="0">
                <a:solidFill>
                  <a:srgbClr val="1A1A1A"/>
                </a:solidFill>
                <a:latin typeface="Calibri"/>
              </a:rPr>
              <a:t>The one sentence</a:t>
            </a:r>
          </a:p>
        </p:txBody>
      </p:sp>
      <p:sp>
        <p:nvSpPr>
          <p:cNvPr id="6" name="Rectangle 5"/>
          <p:cNvSpPr/>
          <p:nvPr/>
        </p:nvSpPr>
        <p:spPr>
          <a:xfrm>
            <a:off x="502920" y="1140968"/>
            <a:ext cx="11185855" cy="12700"/>
          </a:xfrm>
          <a:prstGeom prst="rect">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02920" y="1433576"/>
            <a:ext cx="11185855" cy="4921504"/>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02920" y="1433576"/>
            <a:ext cx="11185855"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960120" y="2256536"/>
            <a:ext cx="10271455" cy="3092704"/>
          </a:xfrm>
          <a:prstGeom prst="rect">
            <a:avLst/>
          </a:prstGeom>
          <a:noFill/>
        </p:spPr>
        <p:txBody>
          <a:bodyPr wrap="square" lIns="0" rIns="0" tIns="0" bIns="0">
            <a:spAutoFit/>
          </a:bodyPr>
          <a:lstStyle/>
          <a:p>
            <a:pPr algn="ctr">
              <a:lnSpc>
                <a:spcPct val="110000"/>
              </a:lnSpc>
            </a:pPr>
            <a:r>
              <a:rPr sz="4400" b="1" i="0">
                <a:solidFill>
                  <a:srgbClr val="1A1A1A"/>
                </a:solidFill>
                <a:latin typeface="Calibri"/>
              </a:rPr>
              <a:t>Your people are </a:t>
            </a:r>
            <a:r>
              <a:rPr sz="4400" b="1" i="1">
                <a:solidFill>
                  <a:srgbClr val="1A1A1A"/>
                </a:solidFill>
                <a:latin typeface="Calibri"/>
              </a:rPr>
              <a:t>already</a:t>
            </a:r>
            <a:r>
              <a:rPr sz="4400" b="1" i="0">
                <a:solidFill>
                  <a:srgbClr val="1A1A1A"/>
                </a:solidFill>
                <a:latin typeface="Calibri"/>
              </a:rPr>
              <a:t> using AI.</a:t>
            </a:r>
          </a:p>
          <a:p>
            <a:pPr algn="ctr">
              <a:lnSpc>
                <a:spcPct val="110000"/>
              </a:lnSpc>
            </a:pPr>
            <a:r>
              <a:rPr sz="4400" b="1" i="0">
                <a:solidFill>
                  <a:srgbClr val="1A1A1A"/>
                </a:solidFill>
                <a:latin typeface="Calibri"/>
              </a:rPr>
              <a:t>They're waiting for you to say </a:t>
            </a:r>
            <a:r>
              <a:rPr sz="4400" b="1" i="1">
                <a:solidFill>
                  <a:srgbClr val="1A1A1A"/>
                </a:solidFill>
                <a:latin typeface="Calibri"/>
              </a:rPr>
              <a:t>yes</a:t>
            </a:r>
            <a:r>
              <a:rPr sz="4400" b="1" i="0">
                <a:solidFill>
                  <a:srgbClr val="1A1A1A"/>
                </a:solidFill>
                <a:latin typeface="Calibri"/>
              </a:rPr>
              <a:t>.</a:t>
            </a:r>
          </a:p>
        </p:txBody>
      </p:sp>
      <p:sp>
        <p:nvSpPr>
          <p:cNvPr id="10" name="TextBox 9"/>
          <p:cNvSpPr txBox="1"/>
          <p:nvPr/>
        </p:nvSpPr>
        <p:spPr>
          <a:xfrm>
            <a:off x="502920" y="5715000"/>
            <a:ext cx="11185855" cy="457200"/>
          </a:xfrm>
          <a:prstGeom prst="rect">
            <a:avLst/>
          </a:prstGeom>
          <a:noFill/>
        </p:spPr>
        <p:txBody>
          <a:bodyPr wrap="square" lIns="0" rIns="0" tIns="0" bIns="0" anchor="t">
            <a:spAutoFit/>
          </a:bodyPr>
          <a:lstStyle/>
          <a:p>
            <a:pPr algn="ctr"/>
            <a:r>
              <a:rPr sz="1100" b="0" i="0">
                <a:solidFill>
                  <a:srgbClr val="6E6E6E"/>
                </a:solidFill>
                <a:latin typeface="Calibri"/>
              </a:rPr>
              <a:t>SOURCE: MOLLICK, ONE USEFUL THING · ENTERPRISE FIELD RESEARCH</a:t>
            </a:r>
          </a:p>
        </p:txBody>
      </p:sp>
      <p:sp>
        <p:nvSpPr>
          <p:cNvPr id="11" name="Rectangle 10"/>
          <p:cNvSpPr/>
          <p:nvPr/>
        </p:nvSpPr>
        <p:spPr>
          <a:xfrm>
            <a:off x="502920" y="6483096"/>
            <a:ext cx="54864" cy="16459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30936" y="6446520"/>
            <a:ext cx="7315200" cy="292608"/>
          </a:xfrm>
          <a:prstGeom prst="rect">
            <a:avLst/>
          </a:prstGeom>
          <a:noFill/>
        </p:spPr>
        <p:txBody>
          <a:bodyPr wrap="square" lIns="0" rIns="0" tIns="0" bIns="0" anchor="t">
            <a:spAutoFit/>
          </a:bodyPr>
          <a:lstStyle/>
          <a:p>
            <a:pPr algn="l"/>
            <a:r>
              <a:rPr sz="1000" b="0" i="0">
                <a:solidFill>
                  <a:srgbClr val="6E6E6E"/>
                </a:solidFill>
                <a:latin typeface="Calibri"/>
              </a:rPr>
              <a:t>Week 5 · Supervisor Orientation</a:t>
            </a:r>
          </a:p>
        </p:txBody>
      </p:sp>
      <p:sp>
        <p:nvSpPr>
          <p:cNvPr id="13" name="TextBox 12"/>
          <p:cNvSpPr txBox="1"/>
          <p:nvPr/>
        </p:nvSpPr>
        <p:spPr>
          <a:xfrm>
            <a:off x="9859975" y="6446520"/>
            <a:ext cx="1828800" cy="292608"/>
          </a:xfrm>
          <a:prstGeom prst="rect">
            <a:avLst/>
          </a:prstGeom>
          <a:noFill/>
        </p:spPr>
        <p:txBody>
          <a:bodyPr wrap="square" lIns="0" rIns="0" tIns="0" bIns="0" anchor="t">
            <a:spAutoFit/>
          </a:bodyPr>
          <a:lstStyle/>
          <a:p>
            <a:pPr algn="r"/>
            <a:r>
              <a:rPr sz="1000" b="0" i="0">
                <a:solidFill>
                  <a:srgbClr val="6E6E6E"/>
                </a:solidFill>
                <a:latin typeface="Calibri"/>
              </a:rPr>
              <a:t>5 / 28</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A1A1A"/>
        </a:solidFill>
        <a:effectLst/>
      </p:bgPr>
    </p:bg>
    <p:spTree>
      <p:nvGrpSpPr>
        <p:cNvPr id="1" name=""/>
        <p:cNvGrpSpPr/>
        <p:nvPr/>
      </p:nvGrpSpPr>
      <p:grpSpPr/>
      <p:sp>
        <p:nvSpPr>
          <p:cNvPr id="2" name="Rectangle 1"/>
          <p:cNvSpPr/>
          <p:nvPr/>
        </p:nvSpPr>
        <p:spPr>
          <a:xfrm>
            <a:off x="7315200" y="0"/>
            <a:ext cx="4876495" cy="6858000"/>
          </a:xfrm>
          <a:prstGeom prst="rect">
            <a:avLst/>
          </a:prstGeom>
          <a:solidFill>
            <a:srgbClr val="2A060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02920" y="2194560"/>
            <a:ext cx="10058400" cy="365760"/>
          </a:xfrm>
          <a:prstGeom prst="rect">
            <a:avLst/>
          </a:prstGeom>
          <a:noFill/>
        </p:spPr>
        <p:txBody>
          <a:bodyPr wrap="square" lIns="0" rIns="0" tIns="0" bIns="0" anchor="t">
            <a:spAutoFit/>
          </a:bodyPr>
          <a:lstStyle/>
          <a:p>
            <a:pPr algn="l"/>
            <a:r>
              <a:rPr sz="1400" b="1" i="0">
                <a:solidFill>
                  <a:srgbClr val="F5D130"/>
                </a:solidFill>
                <a:latin typeface="Calibri"/>
              </a:rPr>
              <a:t>MODULE 1 · 5 MINUTES</a:t>
            </a:r>
          </a:p>
        </p:txBody>
      </p:sp>
      <p:sp>
        <p:nvSpPr>
          <p:cNvPr id="4" name="TextBox 3"/>
          <p:cNvSpPr txBox="1"/>
          <p:nvPr/>
        </p:nvSpPr>
        <p:spPr>
          <a:xfrm>
            <a:off x="502920" y="2697480"/>
            <a:ext cx="10515600" cy="2011680"/>
          </a:xfrm>
          <a:prstGeom prst="rect">
            <a:avLst/>
          </a:prstGeom>
          <a:noFill/>
        </p:spPr>
        <p:txBody>
          <a:bodyPr wrap="square" lIns="0" rIns="0" tIns="0" bIns="0" anchor="t">
            <a:spAutoFit/>
          </a:bodyPr>
          <a:lstStyle/>
          <a:p>
            <a:pPr algn="l">
              <a:lnSpc>
                <a:spcPct val="105000"/>
              </a:lnSpc>
            </a:pPr>
            <a:r>
              <a:rPr sz="5200" b="1" i="0">
                <a:solidFill>
                  <a:srgbClr val="FFFFFF"/>
                </a:solidFill>
                <a:latin typeface="Calibri"/>
              </a:rPr>
              <a:t>Why this matters now</a:t>
            </a:r>
          </a:p>
        </p:txBody>
      </p:sp>
      <p:sp>
        <p:nvSpPr>
          <p:cNvPr id="5" name="TextBox 4"/>
          <p:cNvSpPr txBox="1"/>
          <p:nvPr/>
        </p:nvSpPr>
        <p:spPr>
          <a:xfrm>
            <a:off x="502920" y="5029200"/>
            <a:ext cx="10058400" cy="914400"/>
          </a:xfrm>
          <a:prstGeom prst="rect">
            <a:avLst/>
          </a:prstGeom>
          <a:noFill/>
        </p:spPr>
        <p:txBody>
          <a:bodyPr wrap="square" lIns="0" rIns="0" tIns="0" bIns="0" anchor="t">
            <a:spAutoFit/>
          </a:bodyPr>
          <a:lstStyle/>
          <a:p>
            <a:pPr algn="l">
              <a:lnSpc>
                <a:spcPct val="135000"/>
              </a:lnSpc>
            </a:pPr>
            <a:r>
              <a:rPr sz="1800" b="0" i="0">
                <a:solidFill>
                  <a:srgbClr val="CCCCCC"/>
                </a:solidFill>
                <a:latin typeface="Calibri"/>
              </a:rPr>
              <a:t>The data, the directive, and what it means for your section.</a:t>
            </a:r>
          </a:p>
        </p:txBody>
      </p:sp>
      <p:sp>
        <p:nvSpPr>
          <p:cNvPr id="6" name="Rectangle 5"/>
          <p:cNvSpPr/>
          <p:nvPr/>
        </p:nvSpPr>
        <p:spPr>
          <a:xfrm>
            <a:off x="0" y="6739128"/>
            <a:ext cx="12191695" cy="11887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8F7F5"/>
        </a:solidFill>
        <a:effectLst/>
      </p:bgPr>
    </p:bg>
    <p:spTree>
      <p:nvGrpSpPr>
        <p:cNvPr id="1" name=""/>
        <p:cNvGrpSpPr/>
        <p:nvPr/>
      </p:nvGrpSpPr>
      <p:grpSpPr/>
      <p:sp>
        <p:nvSpPr>
          <p:cNvPr id="2" name="Rectangle 1"/>
          <p:cNvSpPr/>
          <p:nvPr/>
        </p:nvSpPr>
        <p:spPr>
          <a:xfrm>
            <a:off x="0" y="0"/>
            <a:ext cx="8534186"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914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02920" y="530352"/>
            <a:ext cx="2715768" cy="310896"/>
          </a:xfrm>
          <a:prstGeom prst="roundRect">
            <a:avLst>
              <a:gd name="adj" fmla="val 50000"/>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4A4A4A"/>
                </a:solidFill>
                <a:latin typeface="Calibri"/>
              </a:rPr>
              <a:t>MODULE 1 · THE DATA</a:t>
            </a:r>
          </a:p>
        </p:txBody>
      </p:sp>
      <p:sp>
        <p:nvSpPr>
          <p:cNvPr id="5" name="TextBox 4"/>
          <p:cNvSpPr txBox="1"/>
          <p:nvPr/>
        </p:nvSpPr>
        <p:spPr>
          <a:xfrm>
            <a:off x="3493008" y="475488"/>
            <a:ext cx="8195767" cy="946912"/>
          </a:xfrm>
          <a:prstGeom prst="rect">
            <a:avLst/>
          </a:prstGeom>
          <a:noFill/>
        </p:spPr>
        <p:txBody>
          <a:bodyPr wrap="square" lIns="0" rIns="0" tIns="0" bIns="0" anchor="t">
            <a:spAutoFit/>
          </a:bodyPr>
          <a:lstStyle/>
          <a:p>
            <a:pPr algn="l"/>
            <a:r>
              <a:rPr sz="2800" b="1" i="0">
                <a:solidFill>
                  <a:srgbClr val="1A1A1A"/>
                </a:solidFill>
                <a:latin typeface="Calibri"/>
              </a:rPr>
              <a:t>Five reasons "later" is no longer an option</a:t>
            </a:r>
          </a:p>
        </p:txBody>
      </p:sp>
      <p:sp>
        <p:nvSpPr>
          <p:cNvPr id="6" name="Rectangle 5"/>
          <p:cNvSpPr/>
          <p:nvPr/>
        </p:nvSpPr>
        <p:spPr>
          <a:xfrm>
            <a:off x="502920" y="1532128"/>
            <a:ext cx="11185855" cy="12700"/>
          </a:xfrm>
          <a:prstGeom prst="rect">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02920" y="1641856"/>
            <a:ext cx="2105497" cy="2194560"/>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02920" y="1641856"/>
            <a:ext cx="2105497"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94360" y="1916176"/>
            <a:ext cx="1922617" cy="822960"/>
          </a:xfrm>
          <a:prstGeom prst="rect">
            <a:avLst/>
          </a:prstGeom>
          <a:noFill/>
        </p:spPr>
        <p:txBody>
          <a:bodyPr wrap="square" lIns="0" rIns="0" tIns="0" bIns="0" anchor="t">
            <a:spAutoFit/>
          </a:bodyPr>
          <a:lstStyle/>
          <a:p>
            <a:pPr algn="ctr">
              <a:lnSpc>
                <a:spcPct val="100000"/>
              </a:lnSpc>
            </a:pPr>
            <a:r>
              <a:rPr sz="3000" b="1" i="0">
                <a:solidFill>
                  <a:srgbClr val="CC0000"/>
                </a:solidFill>
                <a:latin typeface="Calibri"/>
              </a:rPr>
              <a:t>~80%</a:t>
            </a:r>
          </a:p>
        </p:txBody>
      </p:sp>
      <p:sp>
        <p:nvSpPr>
          <p:cNvPr id="10" name="TextBox 9"/>
          <p:cNvSpPr txBox="1"/>
          <p:nvPr/>
        </p:nvSpPr>
        <p:spPr>
          <a:xfrm>
            <a:off x="594360" y="2739136"/>
            <a:ext cx="1922617" cy="822960"/>
          </a:xfrm>
          <a:prstGeom prst="rect">
            <a:avLst/>
          </a:prstGeom>
          <a:noFill/>
        </p:spPr>
        <p:txBody>
          <a:bodyPr wrap="square" lIns="0" rIns="0" tIns="0" bIns="0">
            <a:spAutoFit/>
          </a:bodyPr>
          <a:lstStyle/>
          <a:p>
            <a:pPr algn="ctr">
              <a:lnSpc>
                <a:spcPct val="125000"/>
              </a:lnSpc>
            </a:pPr>
            <a:r>
              <a:rPr sz="1050" b="0" i="0">
                <a:solidFill>
                  <a:srgbClr val="4A4A4A"/>
                </a:solidFill>
                <a:latin typeface="Calibri"/>
              </a:rPr>
              <a:t>workers abandon AI within weeks </a:t>
            </a:r>
            <a:r>
              <a:rPr sz="1050" b="0" i="1">
                <a:solidFill>
                  <a:srgbClr val="4A4A4A"/>
                </a:solidFill>
                <a:latin typeface="Calibri"/>
              </a:rPr>
              <a:t>without</a:t>
            </a:r>
            <a:r>
              <a:rPr sz="1050" b="0" i="0">
                <a:solidFill>
                  <a:srgbClr val="4A4A4A"/>
                </a:solidFill>
                <a:latin typeface="Calibri"/>
              </a:rPr>
              <a:t> support</a:t>
            </a:r>
          </a:p>
        </p:txBody>
      </p:sp>
      <p:sp>
        <p:nvSpPr>
          <p:cNvPr id="11" name="TextBox 10"/>
          <p:cNvSpPr txBox="1"/>
          <p:nvPr/>
        </p:nvSpPr>
        <p:spPr>
          <a:xfrm>
            <a:off x="594360" y="3424936"/>
            <a:ext cx="1922617" cy="274320"/>
          </a:xfrm>
          <a:prstGeom prst="rect">
            <a:avLst/>
          </a:prstGeom>
          <a:noFill/>
        </p:spPr>
        <p:txBody>
          <a:bodyPr wrap="square" lIns="0" rIns="0" tIns="0" bIns="0" anchor="t">
            <a:spAutoFit/>
          </a:bodyPr>
          <a:lstStyle/>
          <a:p>
            <a:pPr algn="ctr"/>
            <a:r>
              <a:rPr sz="850" b="1" i="0">
                <a:solidFill>
                  <a:srgbClr val="6E6E6E"/>
                </a:solidFill>
                <a:latin typeface="Calibri"/>
              </a:rPr>
              <a:t>MICROSOFT</a:t>
            </a:r>
          </a:p>
        </p:txBody>
      </p:sp>
      <p:sp>
        <p:nvSpPr>
          <p:cNvPr id="12" name="Rectangle 11"/>
          <p:cNvSpPr/>
          <p:nvPr/>
        </p:nvSpPr>
        <p:spPr>
          <a:xfrm>
            <a:off x="2773009" y="1641856"/>
            <a:ext cx="2105497" cy="2194560"/>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2773009" y="1641856"/>
            <a:ext cx="2105497"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2864449" y="1916176"/>
            <a:ext cx="1922617" cy="822960"/>
          </a:xfrm>
          <a:prstGeom prst="rect">
            <a:avLst/>
          </a:prstGeom>
          <a:noFill/>
        </p:spPr>
        <p:txBody>
          <a:bodyPr wrap="square" lIns="0" rIns="0" tIns="0" bIns="0" anchor="t">
            <a:spAutoFit/>
          </a:bodyPr>
          <a:lstStyle/>
          <a:p>
            <a:pPr algn="ctr">
              <a:lnSpc>
                <a:spcPct val="100000"/>
              </a:lnSpc>
            </a:pPr>
            <a:r>
              <a:rPr sz="3000" b="1" i="0">
                <a:solidFill>
                  <a:srgbClr val="CC0000"/>
                </a:solidFill>
                <a:latin typeface="Calibri"/>
              </a:rPr>
              <a:t>25 min</a:t>
            </a:r>
          </a:p>
        </p:txBody>
      </p:sp>
      <p:sp>
        <p:nvSpPr>
          <p:cNvPr id="15" name="TextBox 14"/>
          <p:cNvSpPr txBox="1"/>
          <p:nvPr/>
        </p:nvSpPr>
        <p:spPr>
          <a:xfrm>
            <a:off x="2864449" y="2739136"/>
            <a:ext cx="1922617" cy="822960"/>
          </a:xfrm>
          <a:prstGeom prst="rect">
            <a:avLst/>
          </a:prstGeom>
          <a:noFill/>
        </p:spPr>
        <p:txBody>
          <a:bodyPr wrap="square" lIns="0" rIns="0" tIns="0" bIns="0">
            <a:spAutoFit/>
          </a:bodyPr>
          <a:lstStyle/>
          <a:p>
            <a:pPr algn="ctr">
              <a:lnSpc>
                <a:spcPct val="125000"/>
              </a:lnSpc>
            </a:pPr>
            <a:r>
              <a:rPr sz="1050" b="0" i="0">
                <a:solidFill>
                  <a:srgbClr val="4A4A4A"/>
                </a:solidFill>
                <a:latin typeface="Calibri"/>
              </a:rPr>
              <a:t>/day saved </a:t>
            </a:r>
            <a:r>
              <a:rPr sz="1050" b="0" i="1">
                <a:solidFill>
                  <a:srgbClr val="4A4A4A"/>
                </a:solidFill>
                <a:latin typeface="Calibri"/>
              </a:rPr>
              <a:t>with</a:t>
            </a:r>
            <a:r>
              <a:rPr sz="1050" b="0" i="0">
                <a:solidFill>
                  <a:srgbClr val="4A4A4A"/>
                </a:solidFill>
                <a:latin typeface="Calibri"/>
              </a:rPr>
              <a:t> proper support</a:t>
            </a:r>
          </a:p>
        </p:txBody>
      </p:sp>
      <p:sp>
        <p:nvSpPr>
          <p:cNvPr id="16" name="TextBox 15"/>
          <p:cNvSpPr txBox="1"/>
          <p:nvPr/>
        </p:nvSpPr>
        <p:spPr>
          <a:xfrm>
            <a:off x="2864449" y="3424936"/>
            <a:ext cx="1922617" cy="274320"/>
          </a:xfrm>
          <a:prstGeom prst="rect">
            <a:avLst/>
          </a:prstGeom>
          <a:noFill/>
        </p:spPr>
        <p:txBody>
          <a:bodyPr wrap="square" lIns="0" rIns="0" tIns="0" bIns="0" anchor="t">
            <a:spAutoFit/>
          </a:bodyPr>
          <a:lstStyle/>
          <a:p>
            <a:pPr algn="ctr"/>
            <a:r>
              <a:rPr sz="850" b="1" i="0">
                <a:solidFill>
                  <a:srgbClr val="6E6E6E"/>
                </a:solidFill>
                <a:latin typeface="Calibri"/>
              </a:rPr>
              <a:t>UK GOV · 20K EMPLOYEES</a:t>
            </a:r>
          </a:p>
        </p:txBody>
      </p:sp>
      <p:sp>
        <p:nvSpPr>
          <p:cNvPr id="17" name="Rectangle 16"/>
          <p:cNvSpPr/>
          <p:nvPr/>
        </p:nvSpPr>
        <p:spPr>
          <a:xfrm>
            <a:off x="5043098" y="1641856"/>
            <a:ext cx="2105497" cy="2194560"/>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5043098" y="1641856"/>
            <a:ext cx="2105497"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5134538" y="1916176"/>
            <a:ext cx="1922617" cy="822960"/>
          </a:xfrm>
          <a:prstGeom prst="rect">
            <a:avLst/>
          </a:prstGeom>
          <a:noFill/>
        </p:spPr>
        <p:txBody>
          <a:bodyPr wrap="square" lIns="0" rIns="0" tIns="0" bIns="0" anchor="t">
            <a:spAutoFit/>
          </a:bodyPr>
          <a:lstStyle/>
          <a:p>
            <a:pPr algn="ctr">
              <a:lnSpc>
                <a:spcPct val="100000"/>
              </a:lnSpc>
            </a:pPr>
            <a:r>
              <a:rPr sz="3000" b="1" i="0">
                <a:solidFill>
                  <a:srgbClr val="CC0000"/>
                </a:solidFill>
                <a:latin typeface="Calibri"/>
              </a:rPr>
              <a:t>2026</a:t>
            </a:r>
          </a:p>
        </p:txBody>
      </p:sp>
      <p:sp>
        <p:nvSpPr>
          <p:cNvPr id="20" name="TextBox 19"/>
          <p:cNvSpPr txBox="1"/>
          <p:nvPr/>
        </p:nvSpPr>
        <p:spPr>
          <a:xfrm>
            <a:off x="5134538" y="2739136"/>
            <a:ext cx="1922617" cy="822960"/>
          </a:xfrm>
          <a:prstGeom prst="rect">
            <a:avLst/>
          </a:prstGeom>
          <a:noFill/>
        </p:spPr>
        <p:txBody>
          <a:bodyPr wrap="square" lIns="0" rIns="0" tIns="0" bIns="0">
            <a:spAutoFit/>
          </a:bodyPr>
          <a:lstStyle/>
          <a:p>
            <a:pPr algn="ctr">
              <a:lnSpc>
                <a:spcPct val="125000"/>
              </a:lnSpc>
            </a:pPr>
            <a:r>
              <a:rPr sz="1050" b="0" i="0">
                <a:solidFill>
                  <a:srgbClr val="4A4A4A"/>
                </a:solidFill>
                <a:latin typeface="Calibri"/>
              </a:rPr>
              <a:t>"Year of Military AI Dominance"</a:t>
            </a:r>
          </a:p>
        </p:txBody>
      </p:sp>
      <p:sp>
        <p:nvSpPr>
          <p:cNvPr id="21" name="TextBox 20"/>
          <p:cNvSpPr txBox="1"/>
          <p:nvPr/>
        </p:nvSpPr>
        <p:spPr>
          <a:xfrm>
            <a:off x="5134538" y="3424936"/>
            <a:ext cx="1922617" cy="274320"/>
          </a:xfrm>
          <a:prstGeom prst="rect">
            <a:avLst/>
          </a:prstGeom>
          <a:noFill/>
        </p:spPr>
        <p:txBody>
          <a:bodyPr wrap="square" lIns="0" rIns="0" tIns="0" bIns="0" anchor="t">
            <a:spAutoFit/>
          </a:bodyPr>
          <a:lstStyle/>
          <a:p>
            <a:pPr algn="ctr"/>
            <a:r>
              <a:rPr sz="850" b="1" i="0">
                <a:solidFill>
                  <a:srgbClr val="6E6E6E"/>
                </a:solidFill>
                <a:latin typeface="Calibri"/>
              </a:rPr>
              <a:t>DOW AI STRATEGY · JAN 2026</a:t>
            </a:r>
          </a:p>
        </p:txBody>
      </p:sp>
      <p:sp>
        <p:nvSpPr>
          <p:cNvPr id="22" name="Rectangle 21"/>
          <p:cNvSpPr/>
          <p:nvPr/>
        </p:nvSpPr>
        <p:spPr>
          <a:xfrm>
            <a:off x="7313188" y="1641856"/>
            <a:ext cx="2105497" cy="2194560"/>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7313188" y="1641856"/>
            <a:ext cx="2105497"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7404628" y="1916176"/>
            <a:ext cx="1922617" cy="822960"/>
          </a:xfrm>
          <a:prstGeom prst="rect">
            <a:avLst/>
          </a:prstGeom>
          <a:noFill/>
        </p:spPr>
        <p:txBody>
          <a:bodyPr wrap="square" lIns="0" rIns="0" tIns="0" bIns="0" anchor="t">
            <a:spAutoFit/>
          </a:bodyPr>
          <a:lstStyle/>
          <a:p>
            <a:pPr algn="ctr">
              <a:lnSpc>
                <a:spcPct val="100000"/>
              </a:lnSpc>
            </a:pPr>
            <a:r>
              <a:rPr sz="3000" b="1" i="0">
                <a:solidFill>
                  <a:srgbClr val="CC0000"/>
                </a:solidFill>
                <a:latin typeface="Calibri"/>
              </a:rPr>
              <a:t>49B</a:t>
            </a:r>
          </a:p>
        </p:txBody>
      </p:sp>
      <p:sp>
        <p:nvSpPr>
          <p:cNvPr id="25" name="TextBox 24"/>
          <p:cNvSpPr txBox="1"/>
          <p:nvPr/>
        </p:nvSpPr>
        <p:spPr>
          <a:xfrm>
            <a:off x="7404628" y="2739136"/>
            <a:ext cx="1922617" cy="822960"/>
          </a:xfrm>
          <a:prstGeom prst="rect">
            <a:avLst/>
          </a:prstGeom>
          <a:noFill/>
        </p:spPr>
        <p:txBody>
          <a:bodyPr wrap="square" lIns="0" rIns="0" tIns="0" bIns="0">
            <a:spAutoFit/>
          </a:bodyPr>
          <a:lstStyle/>
          <a:p>
            <a:pPr algn="ctr">
              <a:lnSpc>
                <a:spcPct val="125000"/>
              </a:lnSpc>
            </a:pPr>
            <a:r>
              <a:rPr sz="1050" b="0" i="0">
                <a:solidFill>
                  <a:srgbClr val="4A4A4A"/>
                </a:solidFill>
                <a:latin typeface="Calibri"/>
              </a:rPr>
              <a:t>new dedicated AI/ML officer career field</a:t>
            </a:r>
          </a:p>
        </p:txBody>
      </p:sp>
      <p:sp>
        <p:nvSpPr>
          <p:cNvPr id="26" name="TextBox 25"/>
          <p:cNvSpPr txBox="1"/>
          <p:nvPr/>
        </p:nvSpPr>
        <p:spPr>
          <a:xfrm>
            <a:off x="7404628" y="3424936"/>
            <a:ext cx="1922617" cy="274320"/>
          </a:xfrm>
          <a:prstGeom prst="rect">
            <a:avLst/>
          </a:prstGeom>
          <a:noFill/>
        </p:spPr>
        <p:txBody>
          <a:bodyPr wrap="square" lIns="0" rIns="0" tIns="0" bIns="0" anchor="t">
            <a:spAutoFit/>
          </a:bodyPr>
          <a:lstStyle/>
          <a:p>
            <a:pPr algn="ctr"/>
            <a:r>
              <a:rPr sz="850" b="1" i="0">
                <a:solidFill>
                  <a:srgbClr val="6E6E6E"/>
                </a:solidFill>
                <a:latin typeface="Calibri"/>
              </a:rPr>
              <a:t>ARMY · OCT 2025</a:t>
            </a:r>
          </a:p>
        </p:txBody>
      </p:sp>
      <p:sp>
        <p:nvSpPr>
          <p:cNvPr id="27" name="Rectangle 26"/>
          <p:cNvSpPr/>
          <p:nvPr/>
        </p:nvSpPr>
        <p:spPr>
          <a:xfrm>
            <a:off x="9583277" y="1641856"/>
            <a:ext cx="2105497" cy="2194560"/>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ectangle 27"/>
          <p:cNvSpPr/>
          <p:nvPr/>
        </p:nvSpPr>
        <p:spPr>
          <a:xfrm>
            <a:off x="9583277" y="1641856"/>
            <a:ext cx="2105497"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9674717" y="1916176"/>
            <a:ext cx="1922617" cy="822960"/>
          </a:xfrm>
          <a:prstGeom prst="rect">
            <a:avLst/>
          </a:prstGeom>
          <a:noFill/>
        </p:spPr>
        <p:txBody>
          <a:bodyPr wrap="square" lIns="0" rIns="0" tIns="0" bIns="0" anchor="t">
            <a:spAutoFit/>
          </a:bodyPr>
          <a:lstStyle/>
          <a:p>
            <a:pPr algn="ctr">
              <a:lnSpc>
                <a:spcPct val="100000"/>
              </a:lnSpc>
            </a:pPr>
            <a:r>
              <a:rPr sz="3000" b="1" i="0">
                <a:solidFill>
                  <a:srgbClr val="CC0000"/>
                </a:solidFill>
                <a:latin typeface="Calibri"/>
              </a:rPr>
              <a:t>018/26</a:t>
            </a:r>
          </a:p>
        </p:txBody>
      </p:sp>
      <p:sp>
        <p:nvSpPr>
          <p:cNvPr id="30" name="TextBox 29"/>
          <p:cNvSpPr txBox="1"/>
          <p:nvPr/>
        </p:nvSpPr>
        <p:spPr>
          <a:xfrm>
            <a:off x="9674717" y="2739136"/>
            <a:ext cx="1922617" cy="822960"/>
          </a:xfrm>
          <a:prstGeom prst="rect">
            <a:avLst/>
          </a:prstGeom>
          <a:noFill/>
        </p:spPr>
        <p:txBody>
          <a:bodyPr wrap="square" lIns="0" rIns="0" tIns="0" bIns="0">
            <a:spAutoFit/>
          </a:bodyPr>
          <a:lstStyle/>
          <a:p>
            <a:pPr algn="ctr">
              <a:lnSpc>
                <a:spcPct val="125000"/>
              </a:lnSpc>
            </a:pPr>
            <a:r>
              <a:rPr sz="1050" b="0" i="0">
                <a:solidFill>
                  <a:srgbClr val="4A4A4A"/>
                </a:solidFill>
                <a:latin typeface="Calibri"/>
              </a:rPr>
              <a:t>MARADMIN designating GenAI.mil enterprise</a:t>
            </a:r>
          </a:p>
        </p:txBody>
      </p:sp>
      <p:sp>
        <p:nvSpPr>
          <p:cNvPr id="31" name="TextBox 30"/>
          <p:cNvSpPr txBox="1"/>
          <p:nvPr/>
        </p:nvSpPr>
        <p:spPr>
          <a:xfrm>
            <a:off x="9674717" y="3424936"/>
            <a:ext cx="1922617" cy="274320"/>
          </a:xfrm>
          <a:prstGeom prst="rect">
            <a:avLst/>
          </a:prstGeom>
          <a:noFill/>
        </p:spPr>
        <p:txBody>
          <a:bodyPr wrap="square" lIns="0" rIns="0" tIns="0" bIns="0" anchor="t">
            <a:spAutoFit/>
          </a:bodyPr>
          <a:lstStyle/>
          <a:p>
            <a:pPr algn="ctr"/>
            <a:r>
              <a:rPr sz="850" b="1" i="0">
                <a:solidFill>
                  <a:srgbClr val="6E6E6E"/>
                </a:solidFill>
                <a:latin typeface="Calibri"/>
              </a:rPr>
              <a:t>MARINE CORPS</a:t>
            </a:r>
          </a:p>
        </p:txBody>
      </p:sp>
      <p:sp>
        <p:nvSpPr>
          <p:cNvPr id="32" name="TextBox 31"/>
          <p:cNvSpPr txBox="1"/>
          <p:nvPr/>
        </p:nvSpPr>
        <p:spPr>
          <a:xfrm>
            <a:off x="502920" y="4065016"/>
            <a:ext cx="11185855" cy="640080"/>
          </a:xfrm>
          <a:prstGeom prst="rect">
            <a:avLst/>
          </a:prstGeom>
          <a:noFill/>
        </p:spPr>
        <p:txBody>
          <a:bodyPr wrap="square" lIns="0" rIns="0" tIns="0" bIns="0">
            <a:spAutoFit/>
          </a:bodyPr>
          <a:lstStyle/>
          <a:p>
            <a:pPr algn="l">
              <a:lnSpc>
                <a:spcPct val="135000"/>
              </a:lnSpc>
            </a:pPr>
            <a:r>
              <a:rPr sz="1400" b="0" i="0">
                <a:solidFill>
                  <a:srgbClr val="1A1A1A"/>
                </a:solidFill>
                <a:latin typeface="Calibri"/>
              </a:rPr>
              <a:t>The pattern: </a:t>
            </a:r>
            <a:r>
              <a:rPr sz="1400" b="1" i="0">
                <a:solidFill>
                  <a:srgbClr val="1A1A1A"/>
                </a:solidFill>
                <a:latin typeface="Calibri"/>
              </a:rPr>
              <a:t>everywhere AI deployment was paired with leadership support, it stuck.</a:t>
            </a:r>
            <a:r>
              <a:rPr sz="1400" b="0" i="0">
                <a:solidFill>
                  <a:srgbClr val="1A1A1A"/>
                </a:solidFill>
                <a:latin typeface="Calibri"/>
              </a:rPr>
              <a:t> Everywhere it wasn't, it died.</a:t>
            </a:r>
          </a:p>
        </p:txBody>
      </p:sp>
      <p:sp>
        <p:nvSpPr>
          <p:cNvPr id="33" name="TextBox 32"/>
          <p:cNvSpPr txBox="1"/>
          <p:nvPr/>
        </p:nvSpPr>
        <p:spPr>
          <a:xfrm>
            <a:off x="502920" y="6080760"/>
            <a:ext cx="11185855" cy="274320"/>
          </a:xfrm>
          <a:prstGeom prst="rect">
            <a:avLst/>
          </a:prstGeom>
          <a:noFill/>
        </p:spPr>
        <p:txBody>
          <a:bodyPr wrap="square" lIns="0" rIns="0" tIns="0" bIns="0" anchor="t">
            <a:spAutoFit/>
          </a:bodyPr>
          <a:lstStyle/>
          <a:p>
            <a:pPr algn="l"/>
            <a:r>
              <a:rPr sz="900" b="0" i="1">
                <a:solidFill>
                  <a:srgbClr val="6E6E6E"/>
                </a:solidFill>
                <a:latin typeface="Calibri"/>
              </a:rPr>
              <a:t>Sources: Microsoft Work Trend Index · UK GDS 2025 · DoW AI Strategy Jan 2026 · Army HRC · MARADMIN 018/26.</a:t>
            </a:r>
          </a:p>
        </p:txBody>
      </p:sp>
      <p:sp>
        <p:nvSpPr>
          <p:cNvPr id="34" name="Rectangle 33"/>
          <p:cNvSpPr/>
          <p:nvPr/>
        </p:nvSpPr>
        <p:spPr>
          <a:xfrm>
            <a:off x="502920" y="6483096"/>
            <a:ext cx="54864" cy="16459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630936" y="6446520"/>
            <a:ext cx="7315200" cy="292608"/>
          </a:xfrm>
          <a:prstGeom prst="rect">
            <a:avLst/>
          </a:prstGeom>
          <a:noFill/>
        </p:spPr>
        <p:txBody>
          <a:bodyPr wrap="square" lIns="0" rIns="0" tIns="0" bIns="0" anchor="t">
            <a:spAutoFit/>
          </a:bodyPr>
          <a:lstStyle/>
          <a:p>
            <a:pPr algn="l"/>
            <a:r>
              <a:rPr sz="1000" b="0" i="0">
                <a:solidFill>
                  <a:srgbClr val="6E6E6E"/>
                </a:solidFill>
                <a:latin typeface="Calibri"/>
              </a:rPr>
              <a:t>Module 1 · Why this matters now</a:t>
            </a:r>
          </a:p>
        </p:txBody>
      </p:sp>
      <p:sp>
        <p:nvSpPr>
          <p:cNvPr id="36" name="TextBox 35"/>
          <p:cNvSpPr txBox="1"/>
          <p:nvPr/>
        </p:nvSpPr>
        <p:spPr>
          <a:xfrm>
            <a:off x="9859975" y="6446520"/>
            <a:ext cx="1828800" cy="292608"/>
          </a:xfrm>
          <a:prstGeom prst="rect">
            <a:avLst/>
          </a:prstGeom>
          <a:noFill/>
        </p:spPr>
        <p:txBody>
          <a:bodyPr wrap="square" lIns="0" rIns="0" tIns="0" bIns="0" anchor="t">
            <a:spAutoFit/>
          </a:bodyPr>
          <a:lstStyle/>
          <a:p>
            <a:pPr algn="r"/>
            <a:r>
              <a:rPr sz="1000" b="0" i="0">
                <a:solidFill>
                  <a:srgbClr val="6E6E6E"/>
                </a:solidFill>
                <a:latin typeface="Calibri"/>
              </a:rPr>
              <a:t>7 / 28</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8F7F5"/>
        </a:solidFill>
        <a:effectLst/>
      </p:bgPr>
    </p:bg>
    <p:spTree>
      <p:nvGrpSpPr>
        <p:cNvPr id="1" name=""/>
        <p:cNvGrpSpPr/>
        <p:nvPr/>
      </p:nvGrpSpPr>
      <p:grpSpPr/>
      <p:sp>
        <p:nvSpPr>
          <p:cNvPr id="2" name="Rectangle 1"/>
          <p:cNvSpPr/>
          <p:nvPr/>
        </p:nvSpPr>
        <p:spPr>
          <a:xfrm>
            <a:off x="0" y="0"/>
            <a:ext cx="8534186"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914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02920" y="530352"/>
            <a:ext cx="2715768" cy="310896"/>
          </a:xfrm>
          <a:prstGeom prst="roundRect">
            <a:avLst>
              <a:gd name="adj" fmla="val 50000"/>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000" b="1">
                <a:solidFill>
                  <a:srgbClr val="FFFFFF"/>
                </a:solidFill>
                <a:latin typeface="Calibri"/>
              </a:rPr>
              <a:t>OPERATIONAL FRAMING</a:t>
            </a:r>
          </a:p>
        </p:txBody>
      </p:sp>
      <p:sp>
        <p:nvSpPr>
          <p:cNvPr id="5" name="TextBox 4"/>
          <p:cNvSpPr txBox="1"/>
          <p:nvPr/>
        </p:nvSpPr>
        <p:spPr>
          <a:xfrm>
            <a:off x="3493008" y="475488"/>
            <a:ext cx="8195767" cy="555752"/>
          </a:xfrm>
          <a:prstGeom prst="rect">
            <a:avLst/>
          </a:prstGeom>
          <a:noFill/>
        </p:spPr>
        <p:txBody>
          <a:bodyPr wrap="square" lIns="0" rIns="0" tIns="0" bIns="0" anchor="ctr">
            <a:spAutoFit/>
          </a:bodyPr>
          <a:lstStyle/>
          <a:p>
            <a:pPr algn="l"/>
            <a:r>
              <a:rPr sz="2800" b="1" i="0">
                <a:solidFill>
                  <a:srgbClr val="1A1A1A"/>
                </a:solidFill>
                <a:latin typeface="Calibri"/>
              </a:rPr>
              <a:t>AI is a SITREP item</a:t>
            </a:r>
          </a:p>
        </p:txBody>
      </p:sp>
      <p:sp>
        <p:nvSpPr>
          <p:cNvPr id="6" name="Rectangle 5"/>
          <p:cNvSpPr/>
          <p:nvPr/>
        </p:nvSpPr>
        <p:spPr>
          <a:xfrm>
            <a:off x="502920" y="1140968"/>
            <a:ext cx="11185855" cy="12700"/>
          </a:xfrm>
          <a:prstGeom prst="rect">
            <a:avLst/>
          </a:prstGeom>
          <a:solidFill>
            <a:srgbClr val="E8E7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02920" y="1433576"/>
            <a:ext cx="11185855" cy="4921504"/>
          </a:xfrm>
          <a:prstGeom prst="rect">
            <a:avLst/>
          </a:prstGeom>
          <a:solidFill>
            <a:srgbClr val="FFFFFF"/>
          </a:solidFill>
          <a:ln w="9525">
            <a:solidFill>
              <a:srgbClr val="E8E7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02920" y="1433576"/>
            <a:ext cx="11185855"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960120" y="2073656"/>
            <a:ext cx="10271455" cy="1371600"/>
          </a:xfrm>
          <a:prstGeom prst="rect">
            <a:avLst/>
          </a:prstGeom>
          <a:noFill/>
        </p:spPr>
        <p:txBody>
          <a:bodyPr wrap="square" lIns="0" rIns="0" tIns="0" bIns="0">
            <a:spAutoFit/>
          </a:bodyPr>
          <a:lstStyle/>
          <a:p>
            <a:pPr algn="ctr">
              <a:lnSpc>
                <a:spcPct val="110000"/>
              </a:lnSpc>
            </a:pPr>
            <a:r>
              <a:rPr sz="4600" b="1" i="0">
                <a:solidFill>
                  <a:srgbClr val="1A1A1A"/>
                </a:solidFill>
                <a:latin typeface="Calibri"/>
              </a:rPr>
              <a:t>It's </a:t>
            </a:r>
            <a:r>
              <a:rPr sz="4600" b="1" i="1">
                <a:solidFill>
                  <a:srgbClr val="1A1A1A"/>
                </a:solidFill>
                <a:latin typeface="Calibri"/>
              </a:rPr>
              <a:t>not optional</a:t>
            </a:r>
            <a:r>
              <a:rPr sz="4600" b="1" i="0">
                <a:solidFill>
                  <a:srgbClr val="1A1A1A"/>
                </a:solidFill>
                <a:latin typeface="Calibri"/>
              </a:rPr>
              <a:t> anymore.</a:t>
            </a:r>
          </a:p>
        </p:txBody>
      </p:sp>
      <p:sp>
        <p:nvSpPr>
          <p:cNvPr id="10" name="TextBox 9"/>
          <p:cNvSpPr txBox="1"/>
          <p:nvPr/>
        </p:nvSpPr>
        <p:spPr>
          <a:xfrm>
            <a:off x="1417320" y="3719576"/>
            <a:ext cx="9357055" cy="2286000"/>
          </a:xfrm>
          <a:prstGeom prst="rect">
            <a:avLst/>
          </a:prstGeom>
          <a:noFill/>
        </p:spPr>
        <p:txBody>
          <a:bodyPr wrap="square" lIns="0" rIns="0" tIns="0" bIns="0">
            <a:spAutoFit/>
          </a:bodyPr>
          <a:lstStyle/>
          <a:p>
            <a:pPr algn="ctr">
              <a:lnSpc>
                <a:spcPct val="140000"/>
              </a:lnSpc>
            </a:pPr>
            <a:r>
              <a:rPr sz="1800" b="0" i="0">
                <a:solidFill>
                  <a:srgbClr val="4A4A4A"/>
                </a:solidFill>
                <a:latin typeface="Calibri"/>
              </a:rPr>
              <a:t>Your command directed it. The DoW directed it. The other services are already past the starting line. Your section is either reporting AI activity or reporting why it isn't.</a:t>
            </a:r>
          </a:p>
        </p:txBody>
      </p:sp>
      <p:sp>
        <p:nvSpPr>
          <p:cNvPr id="11" name="Rectangle 10"/>
          <p:cNvSpPr/>
          <p:nvPr/>
        </p:nvSpPr>
        <p:spPr>
          <a:xfrm>
            <a:off x="502920" y="6483096"/>
            <a:ext cx="54864" cy="16459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30936" y="6446520"/>
            <a:ext cx="7315200" cy="292608"/>
          </a:xfrm>
          <a:prstGeom prst="rect">
            <a:avLst/>
          </a:prstGeom>
          <a:noFill/>
        </p:spPr>
        <p:txBody>
          <a:bodyPr wrap="square" lIns="0" rIns="0" tIns="0" bIns="0" anchor="t">
            <a:spAutoFit/>
          </a:bodyPr>
          <a:lstStyle/>
          <a:p>
            <a:pPr algn="l"/>
            <a:r>
              <a:rPr sz="1000" b="0" i="0">
                <a:solidFill>
                  <a:srgbClr val="6E6E6E"/>
                </a:solidFill>
                <a:latin typeface="Calibri"/>
              </a:rPr>
              <a:t>Module 1 · Why this matters now</a:t>
            </a:r>
          </a:p>
        </p:txBody>
      </p:sp>
      <p:sp>
        <p:nvSpPr>
          <p:cNvPr id="13" name="TextBox 12"/>
          <p:cNvSpPr txBox="1"/>
          <p:nvPr/>
        </p:nvSpPr>
        <p:spPr>
          <a:xfrm>
            <a:off x="9859975" y="6446520"/>
            <a:ext cx="1828800" cy="292608"/>
          </a:xfrm>
          <a:prstGeom prst="rect">
            <a:avLst/>
          </a:prstGeom>
          <a:noFill/>
        </p:spPr>
        <p:txBody>
          <a:bodyPr wrap="square" lIns="0" rIns="0" tIns="0" bIns="0" anchor="t">
            <a:spAutoFit/>
          </a:bodyPr>
          <a:lstStyle/>
          <a:p>
            <a:pPr algn="r"/>
            <a:r>
              <a:rPr sz="1000" b="0" i="0">
                <a:solidFill>
                  <a:srgbClr val="6E6E6E"/>
                </a:solidFill>
                <a:latin typeface="Calibri"/>
              </a:rPr>
              <a:t>8 / 28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A1A1A"/>
        </a:solidFill>
        <a:effectLst/>
      </p:bgPr>
    </p:bg>
    <p:spTree>
      <p:nvGrpSpPr>
        <p:cNvPr id="1" name=""/>
        <p:cNvGrpSpPr/>
        <p:nvPr/>
      </p:nvGrpSpPr>
      <p:grpSpPr/>
      <p:sp>
        <p:nvSpPr>
          <p:cNvPr id="2" name="Rectangle 1"/>
          <p:cNvSpPr/>
          <p:nvPr/>
        </p:nvSpPr>
        <p:spPr>
          <a:xfrm>
            <a:off x="7315200" y="0"/>
            <a:ext cx="4876495" cy="6858000"/>
          </a:xfrm>
          <a:prstGeom prst="rect">
            <a:avLst/>
          </a:prstGeom>
          <a:solidFill>
            <a:srgbClr val="2A060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02920" y="2194560"/>
            <a:ext cx="10058400" cy="365760"/>
          </a:xfrm>
          <a:prstGeom prst="rect">
            <a:avLst/>
          </a:prstGeom>
          <a:noFill/>
        </p:spPr>
        <p:txBody>
          <a:bodyPr wrap="square" lIns="0" rIns="0" tIns="0" bIns="0" anchor="t">
            <a:spAutoFit/>
          </a:bodyPr>
          <a:lstStyle/>
          <a:p>
            <a:pPr algn="l"/>
            <a:r>
              <a:rPr sz="1400" b="1" i="0">
                <a:solidFill>
                  <a:srgbClr val="F5D130"/>
                </a:solidFill>
                <a:latin typeface="Calibri"/>
              </a:rPr>
              <a:t>MODULE 2 · 5 MINUTES</a:t>
            </a:r>
          </a:p>
        </p:txBody>
      </p:sp>
      <p:sp>
        <p:nvSpPr>
          <p:cNvPr id="4" name="TextBox 3"/>
          <p:cNvSpPr txBox="1"/>
          <p:nvPr/>
        </p:nvSpPr>
        <p:spPr>
          <a:xfrm>
            <a:off x="502920" y="2697480"/>
            <a:ext cx="10515600" cy="2011680"/>
          </a:xfrm>
          <a:prstGeom prst="rect">
            <a:avLst/>
          </a:prstGeom>
          <a:noFill/>
        </p:spPr>
        <p:txBody>
          <a:bodyPr wrap="square" lIns="0" rIns="0" tIns="0" bIns="0" anchor="t">
            <a:spAutoFit/>
          </a:bodyPr>
          <a:lstStyle/>
          <a:p>
            <a:pPr algn="l">
              <a:lnSpc>
                <a:spcPct val="105000"/>
              </a:lnSpc>
            </a:pPr>
            <a:r>
              <a:rPr sz="5200" b="1" i="0">
                <a:solidFill>
                  <a:srgbClr val="FFFFFF"/>
                </a:solidFill>
                <a:latin typeface="Calibri"/>
              </a:rPr>
              <a:t>Permission culture</a:t>
            </a:r>
          </a:p>
        </p:txBody>
      </p:sp>
      <p:sp>
        <p:nvSpPr>
          <p:cNvPr id="5" name="TextBox 4"/>
          <p:cNvSpPr txBox="1"/>
          <p:nvPr/>
        </p:nvSpPr>
        <p:spPr>
          <a:xfrm>
            <a:off x="502920" y="5029200"/>
            <a:ext cx="10058400" cy="914400"/>
          </a:xfrm>
          <a:prstGeom prst="rect">
            <a:avLst/>
          </a:prstGeom>
          <a:noFill/>
        </p:spPr>
        <p:txBody>
          <a:bodyPr wrap="square" lIns="0" rIns="0" tIns="0" bIns="0" anchor="t">
            <a:spAutoFit/>
          </a:bodyPr>
          <a:lstStyle/>
          <a:p>
            <a:pPr algn="l">
              <a:lnSpc>
                <a:spcPct val="135000"/>
              </a:lnSpc>
            </a:pPr>
            <a:r>
              <a:rPr sz="1800" b="0" i="0">
                <a:solidFill>
                  <a:srgbClr val="CCCCCC"/>
                </a:solidFill>
                <a:latin typeface="Calibri"/>
              </a:rPr>
              <a:t>What "yes" sounds like · what kills adoption · guard rails, not roadblocks.</a:t>
            </a:r>
          </a:p>
        </p:txBody>
      </p:sp>
      <p:sp>
        <p:nvSpPr>
          <p:cNvPr id="6" name="Rectangle 5"/>
          <p:cNvSpPr/>
          <p:nvPr/>
        </p:nvSpPr>
        <p:spPr>
          <a:xfrm>
            <a:off x="0" y="6739128"/>
            <a:ext cx="12191695" cy="11887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