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 id="312" r:id="rId64"/>
    <p:sldId id="313" r:id="rId65"/>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 Id="rId64" Type="http://schemas.openxmlformats.org/officeDocument/2006/relationships/slide" Target="slides/slide57.xml"/><Relationship Id="rId65" Type="http://schemas.openxmlformats.org/officeDocument/2006/relationships/slide" Target="slides/slide5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7.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8.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OPEN</a:t>
            </a:r>
          </a:p>
          <a:p>
            <a:r>
              <a:rPr sz="1100">
                <a:latin typeface="Calibri"/>
              </a:rPr>
              <a:t>Welcome to Week 6 — the capstone. Six weeks ago you took AI Fluency. Today you finish the program by directing AI to build a complete full-stack application from zero. Take a beat. This is not theory.</a:t>
            </a:r>
          </a:p>
          <a:p/>
          <a:p>
            <a:r>
              <a:rPr sz="1100">
                <a:latin typeface="Calibri"/>
              </a:rPr>
              <a:t>SET THE ROOM</a:t>
            </a:r>
          </a:p>
          <a:p>
            <a:r>
              <a:rPr sz="1100">
                <a:latin typeface="Calibri"/>
              </a:rPr>
              <a:t>  - Confirm everyone can see your screen at full size in Teams.</a:t>
            </a:r>
          </a:p>
          <a:p>
            <a:r>
              <a:rPr sz="1100">
                <a:latin typeface="Calibri"/>
              </a:rPr>
              <a:t>  - Tell them: "We will switch back and forth between this deck and a live editor a lot today. The deck is the map. The editor is the ground."</a:t>
            </a:r>
          </a:p>
          <a:p>
            <a:r>
              <a:rPr sz="1100">
                <a:latin typeface="Calibri"/>
              </a:rPr>
              <a:t>  - Say out loud: "Speaker notes are on every slide if you're following along on the student page."</a:t>
            </a:r>
          </a:p>
          <a:p/>
          <a:p>
            <a:r>
              <a:rPr sz="1100">
                <a:latin typeface="Calibri"/>
              </a:rPr>
              <a:t>TONE</a:t>
            </a:r>
          </a:p>
          <a:p>
            <a:r>
              <a:rPr sz="1100">
                <a:latin typeface="Calibri"/>
              </a:rPr>
              <a:t>Calm, confident, slightly ceremonial — this is the capstone of the program. Avoid being precious; treat it as the natural next step from Course 4.</a:t>
            </a:r>
          </a:p>
          <a:p/>
          <a:p>
            <a:r>
              <a:rPr sz="1100">
                <a:latin typeface="Calibri"/>
              </a:rPr>
              <a:t>TRANSITION → "Before we start, let's do a quick recap of how we got here."</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REASSURANCE</a:t>
            </a:r>
          </a:p>
          <a:p>
            <a:r>
              <a:rPr sz="1100">
                <a:latin typeface="Calibri"/>
              </a:rPr>
              <a:t>The room will be intimidated. Say it out loud: "You felt the same way before Course 2 when you built your first Power App. By the end of today, you will have a deployed web application. Same process. Higher ceiling."</a:t>
            </a:r>
          </a:p>
          <a:p/>
          <a:p>
            <a:r>
              <a:rPr sz="1100">
                <a:latin typeface="Calibri"/>
              </a:rPr>
              <a:t>MODULE 1 COMPLETE CHECK</a:t>
            </a:r>
          </a:p>
          <a:p>
            <a:r>
              <a:rPr sz="1100">
                <a:latin typeface="Calibri"/>
              </a:rPr>
              <a:t>  - Can articulate the four layers.</a:t>
            </a:r>
          </a:p>
          <a:p>
            <a:r>
              <a:rPr sz="1100">
                <a:latin typeface="Calibri"/>
              </a:rPr>
              <a:t>  - Understands they will not "learn to code" — they will direct AI to code.</a:t>
            </a:r>
          </a:p>
          <a:p>
            <a:r>
              <a:rPr sz="1100">
                <a:latin typeface="Calibri"/>
              </a:rPr>
              <a:t>  - Has the architecture diagram in their head.</a:t>
            </a:r>
          </a:p>
          <a:p/>
          <a:p>
            <a:r>
              <a:rPr sz="1100">
                <a:latin typeface="Calibri"/>
              </a:rPr>
              <a:t>TRANSITION → "Now we earn the right to start. Module 2 — environment setup."</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PLAN</a:t>
            </a:r>
          </a:p>
          <a:p>
            <a:r>
              <a:rPr sz="1100">
                <a:latin typeface="Calibri"/>
              </a:rPr>
              <a:t>Two slides: required tools and the "ask the AI to install them" prompt. Then we go to the editor and you actually do it. Expect 30–50% of the room to need help.</a:t>
            </a:r>
          </a:p>
          <a:p/>
          <a:p>
            <a:r>
              <a:rPr sz="1100">
                <a:latin typeface="Calibri"/>
              </a:rPr>
              <a:t>TRANSITION → "Five tools. The AI installs them for you."</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THE TEACHING MOMENT</a:t>
            </a:r>
          </a:p>
          <a:p>
            <a:r>
              <a:rPr sz="1100">
                <a:latin typeface="Calibri"/>
              </a:rPr>
              <a:t>This is the first lesson in AI-assisted development: let the AI install your tools. Marines try to memorize commands; show them they don't have to.</a:t>
            </a:r>
          </a:p>
          <a:p/>
          <a:p>
            <a:r>
              <a:rPr sz="1100">
                <a:latin typeface="Calibri"/>
              </a:rPr>
              <a:t>COMMON GOTCHAS (CALL OUT BEFORE GOING TO EDITOR)</a:t>
            </a:r>
          </a:p>
          <a:p>
            <a:r>
              <a:rPr sz="1100">
                <a:latin typeface="Calibri"/>
              </a:rPr>
              <a:t>  - Go not on PATH → restart terminal.</a:t>
            </a:r>
          </a:p>
          <a:p>
            <a:r>
              <a:rPr sz="1100">
                <a:latin typeface="Calibri"/>
              </a:rPr>
              <a:t>  - npm create vite fails → npm install -g npm@latest .</a:t>
            </a:r>
          </a:p>
          <a:p>
            <a:r>
              <a:rPr sz="1100">
                <a:latin typeface="Calibri"/>
              </a:rPr>
              <a:t>  - Docker requires admin → defer to Module 10 if needed.</a:t>
            </a:r>
          </a:p>
          <a:p/>
          <a:p>
            <a:r>
              <a:rPr sz="1100">
                <a:latin typeface="Calibri"/>
              </a:rPr>
              <a:t>TRANSITION → Switch-to-editor cue is next. Take a breath before you swap windows.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LIVE WORK</a:t>
            </a:r>
          </a:p>
          <a:p>
            <a:r>
              <a:rPr sz="1100">
                <a:latin typeface="Calibri"/>
              </a:rPr>
              <a:t>Share the terminal. Run the prompt. Talk through what the AI is doing. Then run the four verification commands.</a:t>
            </a:r>
          </a:p>
          <a:p/>
          <a:p>
            <a:r>
              <a:rPr sz="1100">
                <a:latin typeface="Calibri"/>
              </a:rPr>
              <a:t>SCAFFOLD COMMANDS</a:t>
            </a:r>
          </a:p>
          <a:p>
            <a:r>
              <a:rPr sz="1100">
                <a:latin typeface="Calibri"/>
              </a:rPr>
              <a:t>  - mkdir my-staff-app &amp;&amp; cd my-staff-app</a:t>
            </a:r>
          </a:p>
          <a:p>
            <a:r>
              <a:rPr sz="1100">
                <a:latin typeface="Calibri"/>
              </a:rPr>
              <a:t>  - go mod init my-staff-app</a:t>
            </a:r>
          </a:p>
          <a:p>
            <a:r>
              <a:rPr sz="1100">
                <a:latin typeface="Calibri"/>
              </a:rPr>
              <a:t>  - mkdir -p cmd/server internal data</a:t>
            </a:r>
          </a:p>
          <a:p>
            <a:r>
              <a:rPr sz="1100">
                <a:latin typeface="Calibri"/>
              </a:rPr>
              <a:t>  - npm create vite@latest web -- --template react-ts</a:t>
            </a:r>
          </a:p>
          <a:p>
            <a:r>
              <a:rPr sz="1100">
                <a:latin typeface="Calibri"/>
              </a:rPr>
              <a:t>  - cd web &amp;&amp; npm install &amp;&amp; cd ..</a:t>
            </a:r>
          </a:p>
          <a:p/>
          <a:p>
            <a:r>
              <a:rPr sz="1100">
                <a:latin typeface="Calibri"/>
              </a:rPr>
              <a:t>BACK TO DECK → When every student has all four versions printing AND the project directory exists, return.</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ANCHOR THE RHYTHM</a:t>
            </a:r>
          </a:p>
          <a:p>
            <a:r>
              <a:rPr sz="1100">
                <a:latin typeface="Calibri"/>
              </a:rPr>
              <a:t>This is the first time you return to the architecture diagram. Stop. Point at it. Say: "We will see this exact picture eight more times today. After Module 3, the backend box will be solid red. After Module 5, the frontend box. By the end of Module 10, every box is solid and we have shipped a container."</a:t>
            </a:r>
          </a:p>
          <a:p/>
          <a:p>
            <a:r>
              <a:rPr sz="1100">
                <a:latin typeface="Calibri"/>
              </a:rPr>
              <a:t>PACING</a:t>
            </a:r>
          </a:p>
          <a:p>
            <a:r>
              <a:rPr sz="1100">
                <a:latin typeface="Calibri"/>
              </a:rPr>
              <a:t>If you are running long here, skip the celebration and move straight to Module 3. Setup is supposed to be the dullest moment of the day.</a:t>
            </a:r>
          </a:p>
          <a:p/>
          <a:p>
            <a:r>
              <a:rPr sz="1100">
                <a:latin typeface="Calibri"/>
              </a:rPr>
              <a:t>TRANSITION → "Module 3 — first server. Real code."</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PACE</a:t>
            </a:r>
          </a:p>
          <a:p>
            <a:r>
              <a:rPr sz="1100">
                <a:latin typeface="Calibri"/>
              </a:rPr>
              <a:t>~45 min. Five slides plus heavy editor time. Plan: framing → editor → debrief → architecture → checkpoint.</a:t>
            </a:r>
          </a:p>
          <a:p/>
          <a:p>
            <a:r>
              <a:rPr sz="1100">
                <a:latin typeface="Calibri"/>
              </a:rPr>
              <a:t>TRANSITION → "Here's what we're building and why."</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POSTURE</a:t>
            </a:r>
          </a:p>
          <a:p>
            <a:r>
              <a:rPr sz="1100">
                <a:latin typeface="Calibri"/>
              </a:rPr>
              <a:t>Start naming the principles aloud as you frame each build. Today you say "scaffold → flesh out → integrate." Tomorrow students say it back to you.</a:t>
            </a:r>
          </a:p>
          <a:p/>
          <a:p>
            <a:r>
              <a:rPr sz="1100">
                <a:latin typeface="Calibri"/>
              </a:rPr>
              <a:t>TONE</a:t>
            </a:r>
          </a:p>
          <a:p>
            <a:r>
              <a:rPr sz="1100">
                <a:latin typeface="Calibri"/>
              </a:rPr>
              <a:t>Make the goal small. "We're trying to get five characters — {"status":"ok"} — into a browser. That is the whole goal of this module. Everything else is bonus."</a:t>
            </a:r>
          </a:p>
          <a:p/>
          <a:p>
            <a:r>
              <a:rPr sz="1100">
                <a:latin typeface="Calibri"/>
              </a:rPr>
              <a:t>TRANSITION → Switch-to-editor cue is next.</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DEMO FLOW</a:t>
            </a:r>
          </a:p>
          <a:p>
            <a:r>
              <a:rPr sz="1100">
                <a:latin typeface="Calibri"/>
              </a:rPr>
              <a:t>  - Prompt 1 — single-file server with health endpoint and -port / -dev flags.</a:t>
            </a:r>
          </a:p>
          <a:p>
            <a:r>
              <a:rPr sz="1100">
                <a:latin typeface="Calibri"/>
              </a:rPr>
              <a:t>  - Run go run ./cmd/server -dev . Hit /api/v1/health in the browser. Celebrate.</a:t>
            </a:r>
          </a:p>
          <a:p>
            <a:r>
              <a:rPr sz="1100">
                <a:latin typeface="Calibri"/>
              </a:rPr>
              <a:t>  - Prompt 2 — extract SetupRouter into internal/api/router.go with writeJSON / writeError helpers.</a:t>
            </a:r>
          </a:p>
          <a:p>
            <a:r>
              <a:rPr sz="1100">
                <a:latin typeface="Calibri"/>
              </a:rPr>
              <a:t>  - Prompt 3 — add hardcoded /api/v1/items with five military-flavored items.</a:t>
            </a:r>
          </a:p>
          <a:p/>
          <a:p>
            <a:r>
              <a:rPr sz="1100">
                <a:latin typeface="Calibri"/>
              </a:rPr>
              <a:t>COMMON ERRORS TO EXPECT (AND LET STUDENTS SEE YOU FIX)</a:t>
            </a:r>
          </a:p>
          <a:p>
            <a:r>
              <a:rPr sz="1100">
                <a:latin typeface="Calibri"/>
              </a:rPr>
              <a:t>  - Port already in use → switch to 8081.</a:t>
            </a:r>
          </a:p>
          <a:p>
            <a:r>
              <a:rPr sz="1100">
                <a:latin typeface="Calibri"/>
              </a:rPr>
              <a:t>  - Module-name mismatch → go.mod module name vs imports.</a:t>
            </a:r>
          </a:p>
          <a:p>
            <a:r>
              <a:rPr sz="1100">
                <a:latin typeface="Calibri"/>
              </a:rPr>
              <a:t>  - Missing go.sum → go mod tidy .</a:t>
            </a:r>
          </a:p>
          <a:p/>
          <a:p>
            <a:r>
              <a:rPr sz="1100">
                <a:latin typeface="Calibri"/>
              </a:rPr>
              <a:t>3-MINUTE RULE IN ACTION</a:t>
            </a:r>
          </a:p>
          <a:p>
            <a:r>
              <a:rPr sz="1100">
                <a:latin typeface="Calibri"/>
              </a:rPr>
              <a:t>Demonstrate it. The first time you hit an error, count to three out loud, then paste it into the AI. Make the discipline visible.</a:t>
            </a:r>
          </a:p>
          <a:p/>
          <a:p>
            <a:r>
              <a:rPr sz="1100">
                <a:latin typeface="Calibri"/>
              </a:rPr>
              <a:t>BACK TO DECK → When every student sees JSON in the browser for both endpoints, return.</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MARK THE MOMENT</a:t>
            </a:r>
          </a:p>
          <a:p>
            <a:r>
              <a:rPr sz="1100">
                <a:latin typeface="Calibri"/>
              </a:rPr>
              <a:t>This is the first emotional checkpoint of the day. Marines who five hours ago thought they couldn't write code now have a server they can curl. Stop and acknowledge it. Twenty seconds of silence is fine.</a:t>
            </a:r>
          </a:p>
          <a:p/>
          <a:p>
            <a:r>
              <a:rPr sz="1100">
                <a:latin typeface="Calibri"/>
              </a:rPr>
              <a:t>VOCABULARY CHECK</a:t>
            </a:r>
          </a:p>
          <a:p>
            <a:r>
              <a:rPr sz="1100">
                <a:latin typeface="Calibri"/>
              </a:rPr>
              <a:t>Ask the room: "What does the backend do, in one sentence?" Cold-call. Expected answer: "Receives a request, returns JSON." Anything close to that is right.</a:t>
            </a:r>
          </a:p>
          <a:p/>
          <a:p>
            <a:r>
              <a:rPr sz="1100">
                <a:latin typeface="Calibri"/>
              </a:rPr>
              <a:t>TRANSITION → "Hardcoded data is fake. Module 4 makes it real."</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THE POINT OF THIS MODULE</a:t>
            </a:r>
          </a:p>
          <a:p>
            <a:r>
              <a:rPr sz="1100">
                <a:latin typeface="Calibri"/>
              </a:rPr>
              <a:t>If they take one architecture lesson out of today, it's this one. Interfaces are the lever that lets a domain expert direct an AI without becoming a software engineer.</a:t>
            </a:r>
          </a:p>
          <a:p/>
          <a:p>
            <a:r>
              <a:rPr sz="1100">
                <a:latin typeface="Calibri"/>
              </a:rPr>
              <a:t>TRANSITION → "Here's why interface-first matters."</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WHAT TO SAY</a:t>
            </a:r>
          </a:p>
          <a:p>
            <a:r>
              <a:rPr sz="1100">
                <a:latin typeface="Calibri"/>
              </a:rPr>
              <a:t>Run this fast. The room has lived through five weeks of training; you are reminding them of the runway, not re-teaching it.</a:t>
            </a:r>
          </a:p>
          <a:p/>
          <a:p>
            <a:r>
              <a:rPr sz="1100">
                <a:latin typeface="Calibri"/>
              </a:rPr>
              <a:t>ANCHOR EACH WEEK IN ONE SENTENCE</a:t>
            </a:r>
          </a:p>
          <a:p>
            <a:r>
              <a:rPr sz="1100">
                <a:latin typeface="Calibri"/>
              </a:rPr>
              <a:t>  - Week 1 is the foundation — the management framing, not the prompt tricks.</a:t>
            </a:r>
          </a:p>
          <a:p>
            <a:r>
              <a:rPr sz="1100">
                <a:latin typeface="Calibri"/>
              </a:rPr>
              <a:t>  - Weeks 2–3 made everyone a builder inside the Power Platform envelope.</a:t>
            </a:r>
          </a:p>
          <a:p>
            <a:r>
              <a:rPr sz="1100">
                <a:latin typeface="Calibri"/>
              </a:rPr>
              <a:t>  - Week 4 stretched the envelope and taught them to teach.</a:t>
            </a:r>
          </a:p>
          <a:p>
            <a:r>
              <a:rPr sz="1100">
                <a:latin typeface="Calibri"/>
              </a:rPr>
              <a:t>  - Week 5 made sure leaders could say "yes" intelligently.</a:t>
            </a:r>
          </a:p>
          <a:p/>
          <a:p>
            <a:r>
              <a:rPr sz="1100">
                <a:latin typeface="Calibri"/>
              </a:rPr>
              <a:t>LAND IT</a:t>
            </a:r>
          </a:p>
          <a:p>
            <a:r>
              <a:rPr sz="1100">
                <a:latin typeface="Calibri"/>
              </a:rPr>
              <a:t>"Today is the week the envelope itself goes away. The skill is the same. The ceiling is much higher."</a:t>
            </a:r>
          </a:p>
          <a:p/>
          <a:p>
            <a:r>
              <a:rPr sz="1100">
                <a:latin typeface="Calibri"/>
              </a:rPr>
              <a:t>TRANSITION → "Here's how today actually runs."</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LEAN ON PRINCIPLE 5</a:t>
            </a:r>
          </a:p>
          <a:p>
            <a:r>
              <a:rPr sz="1100">
                <a:latin typeface="Calibri"/>
              </a:rPr>
              <a:t>Principle 5 from the opening: interface-first design . Tell the room: "This is where you actually feel that principle pay off. We are not asking the AI to write a database. We are asking it to satisfy a contract. The same contract will be satisfied later by SQLite without us touching the rest of the app."</a:t>
            </a:r>
          </a:p>
          <a:p/>
          <a:p>
            <a:r>
              <a:rPr sz="1100">
                <a:latin typeface="Calibri"/>
              </a:rPr>
              <a:t>VOCABULARY</a:t>
            </a:r>
          </a:p>
          <a:p>
            <a:r>
              <a:rPr sz="1100">
                <a:latin typeface="Calibri"/>
              </a:rPr>
              <a:t>Check the room knows what an interface is. Define it in one sentence and write it on the whiteboard if you have one: "A contract that says any data store must support these operations."</a:t>
            </a:r>
          </a:p>
          <a:p/>
          <a:p>
            <a:r>
              <a:rPr sz="1100">
                <a:latin typeface="Calibri"/>
              </a:rPr>
              <a:t>TRANSITION → Switch-to-editor.</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LIVE WORK</a:t>
            </a:r>
          </a:p>
          <a:p>
            <a:r>
              <a:rPr sz="1100">
                <a:latin typeface="Calibri"/>
              </a:rPr>
              <a:t>  - Have students examine the generated store.go together. Read the interface aloud.</a:t>
            </a:r>
          </a:p>
          <a:p>
            <a:r>
              <a:rPr sz="1100">
                <a:latin typeface="Calibri"/>
              </a:rPr>
              <a:t>  - Use the AI to seed 20 items with military-flavored content. Look at the JSON file together.</a:t>
            </a:r>
          </a:p>
          <a:p>
            <a:r>
              <a:rPr sz="1100">
                <a:latin typeface="Calibri"/>
              </a:rPr>
              <a:t>  - Curl /api/v1/items and /api/v1/items/3 . Show that the data is now flowing through the store.</a:t>
            </a:r>
          </a:p>
          <a:p/>
          <a:p>
            <a:r>
              <a:rPr sz="1100">
                <a:latin typeface="Calibri"/>
              </a:rPr>
              <a:t>WATCH FOR</a:t>
            </a:r>
          </a:p>
          <a:p>
            <a:r>
              <a:rPr sz="1100">
                <a:latin typeface="Calibri"/>
              </a:rPr>
              <a:t>Marines copying interface methods into the JSON store and forgetting to satisfy them. Let the compiler error guide them — and let the AI fix it.</a:t>
            </a:r>
          </a:p>
          <a:p/>
          <a:p>
            <a:r>
              <a:rPr sz="1100">
                <a:latin typeface="Calibri"/>
              </a:rPr>
              <a:t>BACK TO DECK → When every student returns 20 items and a single item, return.</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QUICK RECAP</a:t>
            </a:r>
          </a:p>
          <a:p>
            <a:r>
              <a:rPr sz="1100">
                <a:latin typeface="Calibri"/>
              </a:rPr>
              <a:t>Pause and ask the room to recite: "Interface first. Implementation later." Get them to say it back. This is the most reused concept of the day.</a:t>
            </a:r>
          </a:p>
          <a:p/>
          <a:p>
            <a:r>
              <a:rPr sz="1100">
                <a:latin typeface="Calibri"/>
              </a:rPr>
              <a:t>TRANSITION → "Break time. Fifteen minutes. Be back at [time]."</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HOLD THE BREAK</a:t>
            </a:r>
          </a:p>
          <a:p>
            <a:r>
              <a:rPr sz="1100">
                <a:latin typeface="Calibri"/>
              </a:rPr>
              <a:t>Hold a hard 15. Resist the urge to start early. Marines who fell behind in setup may use this time to catch up — circulate quietly.</a:t>
            </a:r>
          </a:p>
          <a:p/>
          <a:p>
            <a:r>
              <a:rPr sz="1100">
                <a:latin typeface="Calibri"/>
              </a:rPr>
              <a:t>PRE-FLIGHT BEFORE MODULE 5</a:t>
            </a:r>
          </a:p>
          <a:p>
            <a:r>
              <a:rPr sz="1100">
                <a:latin typeface="Calibri"/>
              </a:rPr>
              <a:t>  - Confirm everyone's backend still runs after the break (terminal didn't get killed).</a:t>
            </a:r>
          </a:p>
          <a:p>
            <a:r>
              <a:rPr sz="1100">
                <a:latin typeface="Calibri"/>
              </a:rPr>
              <a:t>  - Have the next prompt loaded so you can paste it the moment you're back.</a:t>
            </a:r>
          </a:p>
          <a:p/>
          <a:p>
            <a:r>
              <a:rPr sz="1100">
                <a:latin typeface="Calibri"/>
              </a:rPr>
              <a:t>RETURN → Module 5 — frontend.</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ENERGY CHECK</a:t>
            </a:r>
          </a:p>
          <a:p>
            <a:r>
              <a:rPr sz="1100">
                <a:latin typeface="Calibri"/>
              </a:rPr>
              <a:t>Coming back from break — re-anchor briefly. Two sentences: "Backend is live, data is real. Now we make humans able to see it."</a:t>
            </a:r>
          </a:p>
          <a:p/>
          <a:p>
            <a:r>
              <a:rPr sz="1100">
                <a:latin typeface="Calibri"/>
              </a:rPr>
              <a:t>TRANSITION → "Frontend framing."</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WATCH THE TEMPTATION</a:t>
            </a:r>
          </a:p>
          <a:p>
            <a:r>
              <a:rPr sz="1100">
                <a:latin typeface="Calibri"/>
              </a:rPr>
              <a:t>Some students will want to make the table beautiful. Resist this. The job today is to get data on the page; we add features in Module 6.</a:t>
            </a:r>
          </a:p>
          <a:p/>
          <a:p>
            <a:r>
              <a:rPr sz="1100">
                <a:latin typeface="Calibri"/>
              </a:rPr>
              <a:t>TRANSITION → Switch-to-editor.</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DEMO FLOW</a:t>
            </a:r>
          </a:p>
          <a:p>
            <a:r>
              <a:rPr sz="1100">
                <a:latin typeface="Calibri"/>
              </a:rPr>
              <a:t>  - Show two terminals side by side. Make the proxy concept visible.</a:t>
            </a:r>
          </a:p>
          <a:p>
            <a:r>
              <a:rPr sz="1100">
                <a:latin typeface="Calibri"/>
              </a:rPr>
              <a:t>  - Common error to demo: CORS error → fix is the proxy, not CORS middleware.</a:t>
            </a:r>
          </a:p>
          <a:p>
            <a:r>
              <a:rPr sz="1100">
                <a:latin typeface="Calibri"/>
              </a:rPr>
              <a:t>  - Show the network tab. Trace one request from React → Vite proxy → Go.</a:t>
            </a:r>
          </a:p>
          <a:p/>
          <a:p>
            <a:r>
              <a:rPr sz="1100">
                <a:latin typeface="Calibri"/>
              </a:rPr>
              <a:t>IF A STUDENT IS STUCK</a:t>
            </a:r>
          </a:p>
          <a:p>
            <a:r>
              <a:rPr sz="1100">
                <a:latin typeface="Calibri"/>
              </a:rPr>
              <a:t>Most failures here are PostCSS / Tailwind config or a missing proxy block in vite.config.ts . Both are 30-second AI fixes once they paste the error.</a:t>
            </a:r>
          </a:p>
          <a:p/>
          <a:p>
            <a:r>
              <a:rPr sz="1100">
                <a:latin typeface="Calibri"/>
              </a:rPr>
              <a:t>BACK TO DECK → When every student sees a styled table at localhost:5173 , return.</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MARK THE MOMENT — SECOND VICTORY</a:t>
            </a:r>
          </a:p>
          <a:p>
            <a:r>
              <a:rPr sz="1100">
                <a:latin typeface="Calibri"/>
              </a:rPr>
              <a:t>This is bigger than Module 3. The data is now visible to a human. Stop. Have one student share their screen briefly so the rest of the room can see somebody else's work, not just yours.</a:t>
            </a:r>
          </a:p>
          <a:p/>
          <a:p>
            <a:r>
              <a:rPr sz="1100">
                <a:latin typeface="Calibri"/>
              </a:rPr>
              <a:t>TRANSITION → "One page is not an app. Module 6 makes it one."</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PACE</a:t>
            </a:r>
          </a:p>
          <a:p>
            <a:r>
              <a:rPr sz="1100">
                <a:latin typeface="Calibri"/>
              </a:rPr>
              <a:t>This is a UI module. Visible progress is fast and motivating, but easy to over-style. Keep students focused on structure, not pixels.</a:t>
            </a:r>
          </a:p>
          <a:p/>
          <a:p>
            <a:r>
              <a:rPr sz="1100">
                <a:latin typeface="Calibri"/>
              </a:rPr>
              <a:t>TRANSITION → "Framing."</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SET THE CONSTRAINT</a:t>
            </a:r>
          </a:p>
          <a:p>
            <a:r>
              <a:rPr sz="1100">
                <a:latin typeface="Calibri"/>
              </a:rPr>
              <a:t>Tell the room: "We are using Tailwind defaults. We are not picking fonts. We are not designing icons. The point is shape, not paint."</a:t>
            </a:r>
          </a:p>
          <a:p/>
          <a:p>
            <a:r>
              <a:rPr sz="1100">
                <a:latin typeface="Calibri"/>
              </a:rPr>
              <a:t>TRANSITION → Switch-to-editor.</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SET EXPECTATIONS</a:t>
            </a:r>
          </a:p>
          <a:p>
            <a:r>
              <a:rPr sz="1100">
                <a:latin typeface="Calibri"/>
              </a:rPr>
              <a:t>The single most important thing you can do here is calibrate the room's expectation. They are about to watch you switch context constantly. Tell them why.</a:t>
            </a:r>
          </a:p>
          <a:p/>
          <a:p>
            <a:r>
              <a:rPr sz="1100">
                <a:latin typeface="Calibri"/>
              </a:rPr>
              <a:t>SAY VERBATIM</a:t>
            </a:r>
          </a:p>
          <a:p>
            <a:r>
              <a:rPr sz="1100">
                <a:latin typeface="Calibri"/>
              </a:rPr>
              <a:t>"You are going to see me leave this deck a lot. Every time we leave, we are building. Every time we come back, we will look at the same architecture diagram and color in another piece. If you fall behind in the editor, that is fine — we'll have a checkpoint version of the code at the end of every module."</a:t>
            </a:r>
          </a:p>
          <a:p/>
          <a:p>
            <a:r>
              <a:rPr sz="1100">
                <a:latin typeface="Calibri"/>
              </a:rPr>
              <a:t>REINFORCE THE 3-MINUTE RULE</a:t>
            </a:r>
          </a:p>
          <a:p>
            <a:r>
              <a:rPr sz="1100">
                <a:latin typeface="Calibri"/>
              </a:rPr>
              <a:t>Repeat this once now and at every debrief. It is the core operating discipline of the day.</a:t>
            </a:r>
          </a:p>
          <a:p/>
          <a:p>
            <a:r>
              <a:rPr sz="1100">
                <a:latin typeface="Calibri"/>
              </a:rPr>
              <a:t>TRANSITION → "Six principles we'll lean on all day."</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LIVE WORK</a:t>
            </a:r>
          </a:p>
          <a:p>
            <a:r>
              <a:rPr sz="1100">
                <a:latin typeface="Calibri"/>
              </a:rPr>
              <a:t>  - Demo navigating between pages — show URL changes without page reload.</a:t>
            </a:r>
          </a:p>
          <a:p>
            <a:r>
              <a:rPr sz="1100">
                <a:latin typeface="Calibri"/>
              </a:rPr>
              <a:t>  - When the active link doesn't highlight, paste the issue back to the AI; this is the textbook iterative refinement loop.</a:t>
            </a:r>
          </a:p>
          <a:p/>
          <a:p>
            <a:r>
              <a:rPr sz="1100">
                <a:latin typeface="Calibri"/>
              </a:rPr>
              <a:t>WATCH FOR</a:t>
            </a:r>
          </a:p>
          <a:p>
            <a:r>
              <a:rPr sz="1100">
                <a:latin typeface="Calibri"/>
              </a:rPr>
              <a:t>404s on routes that look like they should work — usually missing route definition or wrong path. Let the AI fix.</a:t>
            </a:r>
          </a:p>
          <a:p/>
          <a:p>
            <a:r>
              <a:rPr sz="1100">
                <a:latin typeface="Calibri"/>
              </a:rPr>
              <a:t>BACK TO DECK → When every student has a working sidebar, dashboard, item list with click-through, and detail page.</a:t>
            </a:r>
          </a:p>
        </p:txBody>
      </p:sp>
      <p:sp>
        <p:nvSpPr>
          <p:cNvPr id="4" name="Slide Number Placeholder 3"/>
          <p:cNvSpPr>
            <a:spLocks noGrp="1"/>
          </p:cNvSpPr>
          <p:nvPr>
            <p:ph type="sldNum" idx="5" sz="quarter"/>
          </p:nvPr>
        </p:nvSpPr>
        <p:spPr/>
      </p:sp>
    </p:spTree>
  </p:cSld>
  <p:clrMapOvr>
    <a:masterClrMapping/>
  </p:clrMapOvr>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SET UP MODULE 7</a:t>
            </a:r>
          </a:p>
          <a:p>
            <a:r>
              <a:rPr sz="1100">
                <a:latin typeface="Calibri"/>
              </a:rPr>
              <a:t>Module 7 is the most exciting module of the day for most rooms — it's when the AI starts calling their code. Tee it up: "Right now your app is a database with a face. In the next 45 minutes it grows a brain that can answer questions about itself."</a:t>
            </a:r>
          </a:p>
          <a:p/>
          <a:p>
            <a:r>
              <a:rPr sz="1100">
                <a:latin typeface="Calibri"/>
              </a:rPr>
              <a:t>TRANSITION → "Module 7 — AI chat with tool use."</a:t>
            </a:r>
          </a:p>
        </p:txBody>
      </p:sp>
      <p:sp>
        <p:nvSpPr>
          <p:cNvPr id="4" name="Slide Number Placeholder 3"/>
          <p:cNvSpPr>
            <a:spLocks noGrp="1"/>
          </p:cNvSpPr>
          <p:nvPr>
            <p:ph type="sldNum" idx="5" sz="quarter"/>
          </p:nvPr>
        </p:nvSpPr>
        <p:spPr/>
      </p:sp>
    </p:spTree>
  </p:cSld>
  <p:clrMapOvr>
    <a:masterClrMapping/>
  </p:clrMapOvr>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WHY THIS IS THE HIGH POINT OF THE DAY</a:t>
            </a:r>
          </a:p>
          <a:p>
            <a:r>
              <a:rPr sz="1100">
                <a:latin typeface="Calibri"/>
              </a:rPr>
              <a:t>This is the module that makes the whole curriculum worth it. The AI calls your code and answers questions about your data — no hallucination, real lookups.</a:t>
            </a:r>
          </a:p>
          <a:p/>
          <a:p>
            <a:r>
              <a:rPr sz="1100">
                <a:latin typeface="Calibri"/>
              </a:rPr>
              <a:t>TRANSITION → "What we're building."</a:t>
            </a:r>
          </a:p>
        </p:txBody>
      </p:sp>
      <p:sp>
        <p:nvSpPr>
          <p:cNvPr id="4" name="Slide Number Placeholder 3"/>
          <p:cNvSpPr>
            <a:spLocks noGrp="1"/>
          </p:cNvSpPr>
          <p:nvPr>
            <p:ph type="sldNum" idx="5" sz="quarter"/>
          </p:nvPr>
        </p:nvSpPr>
        <p:spPr/>
      </p:sp>
    </p:spTree>
  </p:cSld>
  <p:clrMapOvr>
    <a:masterClrMapping/>
  </p:clrMapOvr>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MAKE IT CONCRETE</a:t>
            </a:r>
          </a:p>
          <a:p>
            <a:r>
              <a:rPr sz="1100">
                <a:latin typeface="Calibri"/>
              </a:rPr>
              <a:t>Walk the room through the round trip: user types question → frontend POSTs to /chat → Go calls OpenAI with the tool description → OpenAI says "call lookup_items with priority=high" → Go runs the lookup against the DataStore → Go sends the result back to OpenAI → OpenAI writes a sentence using the real numbers → Go returns the sentence to the frontend.</a:t>
            </a:r>
          </a:p>
          <a:p/>
          <a:p>
            <a:r>
              <a:rPr sz="1100">
                <a:latin typeface="Calibri"/>
              </a:rPr>
              <a:t>PRE-FLIGHT</a:t>
            </a:r>
          </a:p>
          <a:p>
            <a:r>
              <a:rPr sz="1100">
                <a:latin typeface="Calibri"/>
              </a:rPr>
              <a:t>Confirm everyone has OPENAI_API_KEY set in their shell. If not, do that first — this is the most common stuck-point.</a:t>
            </a:r>
          </a:p>
          <a:p/>
          <a:p>
            <a:r>
              <a:rPr sz="1100">
                <a:latin typeface="Calibri"/>
              </a:rPr>
              <a:t>TRANSITION → Switch-to-editor.</a:t>
            </a:r>
          </a:p>
        </p:txBody>
      </p:sp>
      <p:sp>
        <p:nvSpPr>
          <p:cNvPr id="4" name="Slide Number Placeholder 3"/>
          <p:cNvSpPr>
            <a:spLocks noGrp="1"/>
          </p:cNvSpPr>
          <p:nvPr>
            <p:ph type="sldNum" idx="5" sz="quarter"/>
          </p:nvPr>
        </p:nvSpPr>
        <p:spPr/>
      </p:sp>
    </p:spTree>
  </p:cSld>
  <p:clrMapOvr>
    <a:masterClrMapping/>
  </p:clrMapOvr>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THE MOMENT TO LAND</a:t>
            </a:r>
          </a:p>
          <a:p>
            <a:r>
              <a:rPr sz="1100">
                <a:latin typeface="Calibri"/>
              </a:rPr>
              <a:t>Watch the server logs while you ask the question in the chat. Make sure students see the tool call printed in the terminal. That is the moment the abstraction becomes real.</a:t>
            </a:r>
          </a:p>
          <a:p/>
          <a:p>
            <a:r>
              <a:rPr sz="1100">
                <a:latin typeface="Calibri"/>
              </a:rPr>
              <a:t>COMMON STUCK-POINTS</a:t>
            </a:r>
          </a:p>
          <a:p>
            <a:r>
              <a:rPr sz="1100">
                <a:latin typeface="Calibri"/>
              </a:rPr>
              <a:t>  - API key not set → export OPENAI_API_KEY=… .</a:t>
            </a:r>
          </a:p>
          <a:p>
            <a:r>
              <a:rPr sz="1100">
                <a:latin typeface="Calibri"/>
              </a:rPr>
              <a:t>  - CORS on /chat → add to existing middleware.</a:t>
            </a:r>
          </a:p>
          <a:p>
            <a:r>
              <a:rPr sz="1100">
                <a:latin typeface="Calibri"/>
              </a:rPr>
              <a:t>  - Tool response format wrong → paste the OpenAI error to the AI; it will fix its own tool definition.</a:t>
            </a:r>
          </a:p>
          <a:p/>
          <a:p>
            <a:r>
              <a:rPr sz="1100">
                <a:latin typeface="Calibri"/>
              </a:rPr>
              <a:t>BACK TO DECK → When every student gets a real, data-grounded answer from the chat.</a:t>
            </a:r>
          </a:p>
        </p:txBody>
      </p:sp>
      <p:sp>
        <p:nvSpPr>
          <p:cNvPr id="4" name="Slide Number Placeholder 3"/>
          <p:cNvSpPr>
            <a:spLocks noGrp="1"/>
          </p:cNvSpPr>
          <p:nvPr>
            <p:ph type="sldNum" idx="5" sz="quarter"/>
          </p:nvPr>
        </p:nvSpPr>
        <p:spPr/>
      </p:sp>
    </p:spTree>
  </p:cSld>
  <p:clrMapOvr>
    <a:masterClrMapping/>
  </p:clrMapOvr>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THIS IS THE APEX</a:t>
            </a:r>
          </a:p>
          <a:p>
            <a:r>
              <a:rPr sz="1100">
                <a:latin typeface="Calibri"/>
              </a:rPr>
              <a:t>Stop and let it land. This is the moment a Power Platform user crosses the line into something Power Platform cannot do. Acknowledge it: "Right now you are doing something Copilot Studio cannot do. You have built a chat that runs your code against your data inside your app. That is the threshold."</a:t>
            </a:r>
          </a:p>
          <a:p/>
          <a:p>
            <a:r>
              <a:rPr sz="1100">
                <a:latin typeface="Calibri"/>
              </a:rPr>
              <a:t>SET UP THE SECOND HALF</a:t>
            </a:r>
          </a:p>
          <a:p>
            <a:r>
              <a:rPr sz="1100">
                <a:latin typeface="Calibri"/>
              </a:rPr>
              <a:t>The remaining three modules harden the app: auth, an external integration, and a deployable container. Tell the room: "From here, every module makes the application more real-world."</a:t>
            </a:r>
          </a:p>
          <a:p/>
          <a:p>
            <a:r>
              <a:rPr sz="1100">
                <a:latin typeface="Calibri"/>
              </a:rPr>
              <a:t>TRANSITION → "Break two. Fifteen minutes."</a:t>
            </a:r>
          </a:p>
        </p:txBody>
      </p:sp>
      <p:sp>
        <p:nvSpPr>
          <p:cNvPr id="4" name="Slide Number Placeholder 3"/>
          <p:cNvSpPr>
            <a:spLocks noGrp="1"/>
          </p:cNvSpPr>
          <p:nvPr>
            <p:ph type="sldNum" idx="5" sz="quarter"/>
          </p:nvPr>
        </p:nvSpPr>
        <p:spPr/>
      </p:sp>
    </p:spTree>
  </p:cSld>
  <p:clrMapOvr>
    <a:masterClrMapping/>
  </p:clrMapOvr>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TELL THEM</a:t>
            </a:r>
          </a:p>
          <a:p>
            <a:r>
              <a:rPr sz="1100">
                <a:latin typeface="Calibri"/>
              </a:rPr>
              <a:t>"After the break we have three modules. Two are short and one is the deploy. We will end on time."</a:t>
            </a:r>
          </a:p>
          <a:p/>
          <a:p>
            <a:r>
              <a:rPr sz="1100">
                <a:latin typeface="Calibri"/>
              </a:rPr>
              <a:t>PRE-FLIGHT BEFORE MODULE 8</a:t>
            </a:r>
          </a:p>
          <a:p>
            <a:r>
              <a:rPr sz="1100">
                <a:latin typeface="Calibri"/>
              </a:rPr>
              <a:t>  - Confirm chat still works after the break.</a:t>
            </a:r>
          </a:p>
          <a:p>
            <a:r>
              <a:rPr sz="1100">
                <a:latin typeface="Calibri"/>
              </a:rPr>
              <a:t>  - Have the auth middleware prompt loaded.</a:t>
            </a:r>
          </a:p>
          <a:p/>
          <a:p>
            <a:r>
              <a:rPr sz="1100">
                <a:latin typeface="Calibri"/>
              </a:rPr>
              <a:t>RETURN → Module 8 — auth.</a:t>
            </a:r>
          </a:p>
        </p:txBody>
      </p:sp>
      <p:sp>
        <p:nvSpPr>
          <p:cNvPr id="4" name="Slide Number Placeholder 3"/>
          <p:cNvSpPr>
            <a:spLocks noGrp="1"/>
          </p:cNvSpPr>
          <p:nvPr>
            <p:ph type="sldNum" idx="5" sz="quarter"/>
          </p:nvPr>
        </p:nvSpPr>
        <p:spPr/>
      </p:sp>
    </p:spTree>
  </p:cSld>
  <p:clrMapOvr>
    <a:masterClrMapping/>
  </p:clrMapOvr>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FRAME THE METAPHOR</a:t>
            </a:r>
          </a:p>
          <a:p>
            <a:r>
              <a:rPr sz="1100">
                <a:latin typeface="Calibri"/>
              </a:rPr>
              <a:t>Use the gate guard image early. It's the easiest way for a Marine audience to internalize middleware.</a:t>
            </a:r>
          </a:p>
          <a:p/>
          <a:p>
            <a:r>
              <a:rPr sz="1100">
                <a:latin typeface="Calibri"/>
              </a:rPr>
              <a:t>TRANSITION → "Framing."</a:t>
            </a:r>
          </a:p>
        </p:txBody>
      </p:sp>
      <p:sp>
        <p:nvSpPr>
          <p:cNvPr id="4" name="Slide Number Placeholder 3"/>
          <p:cNvSpPr>
            <a:spLocks noGrp="1"/>
          </p:cNvSpPr>
          <p:nvPr>
            <p:ph type="sldNum" idx="5" sz="quarter"/>
          </p:nvPr>
        </p:nvSpPr>
        <p:spPr/>
      </p:sp>
    </p:spTree>
  </p:cSld>
  <p:clrMapOvr>
    <a:masterClrMapping/>
  </p:clrMapOvr>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SET THE REALISM DIAL</a:t>
            </a:r>
          </a:p>
          <a:p>
            <a:r>
              <a:rPr sz="1100">
                <a:latin typeface="Calibri"/>
              </a:rPr>
              <a:t>This is demo auth, not production auth. Say so out loud. "We are using a role cookie because it's the smallest thing that demonstrates the pattern. In production this is CAC + OIDC + a real session store. The pattern is the same."</a:t>
            </a:r>
          </a:p>
          <a:p/>
          <a:p>
            <a:r>
              <a:rPr sz="1100">
                <a:latin typeface="Calibri"/>
              </a:rPr>
              <a:t>TRANSITION → Switch-to-editor.</a:t>
            </a:r>
          </a:p>
        </p:txBody>
      </p:sp>
      <p:sp>
        <p:nvSpPr>
          <p:cNvPr id="4" name="Slide Number Placeholder 3"/>
          <p:cNvSpPr>
            <a:spLocks noGrp="1"/>
          </p:cNvSpPr>
          <p:nvPr>
            <p:ph type="sldNum" idx="5" sz="quarter"/>
          </p:nvPr>
        </p:nvSpPr>
        <p:spPr/>
      </p:sp>
    </p:spTree>
  </p:cSld>
  <p:clrMapOvr>
    <a:masterClrMapping/>
  </p:clrMapOvr>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DEMO FLOW</a:t>
            </a:r>
          </a:p>
          <a:p>
            <a:r>
              <a:rPr sz="1100">
                <a:latin typeface="Calibri"/>
              </a:rPr>
              <a:t>  - Switch role to "User" — show fewer items.</a:t>
            </a:r>
          </a:p>
          <a:p>
            <a:r>
              <a:rPr sz="1100">
                <a:latin typeface="Calibri"/>
              </a:rPr>
              <a:t>  - Switch role to "Admin" — show everything.</a:t>
            </a:r>
          </a:p>
          <a:p>
            <a:r>
              <a:rPr sz="1100">
                <a:latin typeface="Calibri"/>
              </a:rPr>
              <a:t>  - Open dev tools → Application → Cookies, show the role cookie.</a:t>
            </a:r>
          </a:p>
          <a:p>
            <a:r>
              <a:rPr sz="1100">
                <a:latin typeface="Calibri"/>
              </a:rPr>
              <a:t>  - Inspect the request headers — show the middleware setting role on the context.</a:t>
            </a:r>
          </a:p>
          <a:p/>
          <a:p>
            <a:r>
              <a:rPr sz="1100">
                <a:latin typeface="Calibri"/>
              </a:rPr>
              <a:t>COMMON STUCK-POINTS</a:t>
            </a:r>
          </a:p>
          <a:p>
            <a:r>
              <a:rPr sz="1100">
                <a:latin typeface="Calibri"/>
              </a:rPr>
              <a:t>  - Cookie not sticking → check SameSite and credentials in fetch.</a:t>
            </a:r>
          </a:p>
          <a:p>
            <a:r>
              <a:rPr sz="1100">
                <a:latin typeface="Calibri"/>
              </a:rPr>
              <a:t>  - Settings link still visible to Staff/User → conditional render in sidebar.</a:t>
            </a:r>
          </a:p>
          <a:p/>
          <a:p>
            <a:r>
              <a:rPr sz="1100">
                <a:latin typeface="Calibri"/>
              </a:rPr>
              <a:t>BACK TO DECK → When every student can switch roles and see different data.</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TREAT AS A CREED</a:t>
            </a:r>
          </a:p>
          <a:p>
            <a:r>
              <a:rPr sz="1100">
                <a:latin typeface="Calibri"/>
              </a:rPr>
              <a:t>You'll come back to numbers 3 and 6 every time something breaks today. Plant them now.</a:t>
            </a:r>
          </a:p>
          <a:p/>
          <a:p>
            <a:r>
              <a:rPr sz="1100">
                <a:latin typeface="Calibri"/>
              </a:rPr>
              <a:t>STORY FOR PRINCIPLE 5</a:t>
            </a:r>
          </a:p>
          <a:p>
            <a:r>
              <a:rPr sz="1100">
                <a:latin typeface="Calibri"/>
              </a:rPr>
              <a:t>Briefly tell the room: "Saying 'write me a SQL query' constrains the AI. Saying 'I need a function that takes a student ID and returns their record' lets it pick the right tool. The interface comes first — the implementation is a detail."</a:t>
            </a:r>
          </a:p>
          <a:p/>
          <a:p>
            <a:r>
              <a:rPr sz="1100">
                <a:latin typeface="Calibri"/>
              </a:rPr>
              <a:t>TRANSITION → "Here's the day at a glance."</a:t>
            </a:r>
          </a:p>
        </p:txBody>
      </p:sp>
      <p:sp>
        <p:nvSpPr>
          <p:cNvPr id="4" name="Slide Number Placeholder 3"/>
          <p:cNvSpPr>
            <a:spLocks noGrp="1"/>
          </p:cNvSpPr>
          <p:nvPr>
            <p:ph type="sldNum" idx="5" sz="quarter"/>
          </p:nvPr>
        </p:nvSpPr>
        <p:spPr/>
      </p:sp>
    </p:spTree>
  </p:cSld>
  <p:clrMapOvr>
    <a:masterClrMapping/>
  </p:clrMapOvr>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QUICK CHECK</a:t>
            </a:r>
          </a:p>
          <a:p>
            <a:r>
              <a:rPr sz="1100">
                <a:latin typeface="Calibri"/>
              </a:rPr>
              <a:t>Cold-call: "What does middleware do?" Looking for: "Runs before every request — checks something, sets something, then lets the request continue."</a:t>
            </a:r>
          </a:p>
          <a:p/>
          <a:p>
            <a:r>
              <a:rPr sz="1100">
                <a:latin typeface="Calibri"/>
              </a:rPr>
              <a:t>TRANSITION → "Module 9 — your application meets the outside world."</a:t>
            </a:r>
          </a:p>
        </p:txBody>
      </p:sp>
      <p:sp>
        <p:nvSpPr>
          <p:cNvPr id="4" name="Slide Number Placeholder 3"/>
          <p:cNvSpPr>
            <a:spLocks noGrp="1"/>
          </p:cNvSpPr>
          <p:nvPr>
            <p:ph type="sldNum" idx="5" sz="quarter"/>
          </p:nvPr>
        </p:nvSpPr>
        <p:spPr/>
      </p:sp>
    </p:spTree>
  </p:cSld>
  <p:clrMapOvr>
    <a:masterClrMapping/>
  </p:clrMapOvr>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PACING VALVE</a:t>
            </a:r>
          </a:p>
          <a:p>
            <a:r>
              <a:rPr sz="1100">
                <a:latin typeface="Calibri"/>
              </a:rPr>
              <a:t>This is the module to compress if you're behind schedule. Tell the room up front: "Path A is the default. Path B is for Marines who already have Azure AD access. Either path counts."</a:t>
            </a:r>
          </a:p>
          <a:p/>
          <a:p>
            <a:r>
              <a:rPr sz="1100">
                <a:latin typeface="Calibri"/>
              </a:rPr>
              <a:t>TRANSITION → "Pick a path."</a:t>
            </a:r>
          </a:p>
        </p:txBody>
      </p:sp>
      <p:sp>
        <p:nvSpPr>
          <p:cNvPr id="4" name="Slide Number Placeholder 3"/>
          <p:cNvSpPr>
            <a:spLocks noGrp="1"/>
          </p:cNvSpPr>
          <p:nvPr>
            <p:ph type="sldNum" idx="5" sz="quarter"/>
          </p:nvPr>
        </p:nvSpPr>
        <p:spPr/>
      </p:sp>
    </p:spTree>
  </p:cSld>
  <p:clrMapOvr>
    <a:masterClrMapping/>
  </p:clrMapOvr>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BE OPINIONATED</a:t>
            </a:r>
          </a:p>
          <a:p>
            <a:r>
              <a:rPr sz="1100">
                <a:latin typeface="Calibri"/>
              </a:rPr>
              <a:t>Recommend Path A out loud. "If you don't have Azure AD app registration credentials in front of you right now, do Path A. Path B can wait until next week — and the SQLite skill is broadly more useful."</a:t>
            </a:r>
          </a:p>
          <a:p/>
          <a:p>
            <a:r>
              <a:rPr sz="1100">
                <a:latin typeface="Calibri"/>
              </a:rPr>
              <a:t>WHY PATH A IS THE TEXTBOOK PAYOFF</a:t>
            </a:r>
          </a:p>
          <a:p>
            <a:r>
              <a:rPr sz="1100">
                <a:latin typeface="Calibri"/>
              </a:rPr>
              <a:t>This is where Module 4's interface earns its keep. Tell the room: "We are about to swap the engine. Nothing else in the application changes. That is what interface-first design buys you ."</a:t>
            </a:r>
          </a:p>
          <a:p/>
          <a:p>
            <a:r>
              <a:rPr sz="1100">
                <a:latin typeface="Calibri"/>
              </a:rPr>
              <a:t>TRANSITION → Switch-to-editor.</a:t>
            </a:r>
          </a:p>
        </p:txBody>
      </p:sp>
      <p:sp>
        <p:nvSpPr>
          <p:cNvPr id="4" name="Slide Number Placeholder 3"/>
          <p:cNvSpPr>
            <a:spLocks noGrp="1"/>
          </p:cNvSpPr>
          <p:nvPr>
            <p:ph type="sldNum" idx="5" sz="quarter"/>
          </p:nvPr>
        </p:nvSpPr>
        <p:spPr/>
      </p:sp>
    </p:spTree>
  </p:cSld>
  <p:clrMapOvr>
    <a:masterClrMapping/>
  </p:clrMapOvr>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LIVE WORK — PATH A</a:t>
            </a:r>
          </a:p>
          <a:p>
            <a:r>
              <a:rPr sz="1100">
                <a:latin typeface="Calibri"/>
              </a:rPr>
              <a:t>  - Show the new SQLite store satisfying the existing interface.</a:t>
            </a:r>
          </a:p>
          <a:p>
            <a:r>
              <a:rPr sz="1100">
                <a:latin typeface="Calibri"/>
              </a:rPr>
              <a:t>  - Restart with -db sqlite . Add an item via curl. Restart again. Show the item is still there.</a:t>
            </a:r>
          </a:p>
          <a:p>
            <a:r>
              <a:rPr sz="1100">
                <a:latin typeface="Calibri"/>
              </a:rPr>
              <a:t>  - Switch back to -db json to show the upgrade is reversible.</a:t>
            </a:r>
          </a:p>
          <a:p/>
          <a:p>
            <a:r>
              <a:rPr sz="1100">
                <a:latin typeface="Calibri"/>
              </a:rPr>
              <a:t>LIVE WORK — PATH B</a:t>
            </a:r>
          </a:p>
          <a:p>
            <a:r>
              <a:rPr sz="1100">
                <a:latin typeface="Calibri"/>
              </a:rPr>
              <a:t>  - Demo the OAuth2 token request flow once.</a:t>
            </a:r>
          </a:p>
          <a:p>
            <a:r>
              <a:rPr sz="1100">
                <a:latin typeface="Calibri"/>
              </a:rPr>
              <a:t>  - Make sure your Tenant ID, Client ID, and Client Secret are in env vars before class — never hardcode.</a:t>
            </a:r>
          </a:p>
          <a:p/>
          <a:p>
            <a:r>
              <a:rPr sz="1100">
                <a:latin typeface="Calibri"/>
              </a:rPr>
              <a:t>BACK TO DECK → When every student has at least one external integration responding with real data.</a:t>
            </a:r>
          </a:p>
        </p:txBody>
      </p:sp>
      <p:sp>
        <p:nvSpPr>
          <p:cNvPr id="4" name="Slide Number Placeholder 3"/>
          <p:cNvSpPr>
            <a:spLocks noGrp="1"/>
          </p:cNvSpPr>
          <p:nvPr>
            <p:ph type="sldNum" idx="5" sz="quarter"/>
          </p:nvPr>
        </p:nvSpPr>
        <p:spPr/>
      </p:sp>
    </p:spTree>
  </p:cSld>
  <p:clrMapOvr>
    <a:masterClrMapping/>
  </p:clrMapOvr>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CONNECT THE DOTS</a:t>
            </a:r>
          </a:p>
          <a:p>
            <a:r>
              <a:rPr sz="1100">
                <a:latin typeface="Calibri"/>
              </a:rPr>
              <a:t>Spell it out: "Six modules ago we wrote an interface. We just swapped the implementation behind it and nothing else in the app moved. That is the lever. Remember it for everything you build after today."</a:t>
            </a:r>
          </a:p>
          <a:p/>
          <a:p>
            <a:r>
              <a:rPr sz="1100">
                <a:latin typeface="Calibri"/>
              </a:rPr>
              <a:t>TRANSITION → "Final build module — package and ship."</a:t>
            </a:r>
          </a:p>
        </p:txBody>
      </p:sp>
      <p:sp>
        <p:nvSpPr>
          <p:cNvPr id="4" name="Slide Number Placeholder 3"/>
          <p:cNvSpPr>
            <a:spLocks noGrp="1"/>
          </p:cNvSpPr>
          <p:nvPr>
            <p:ph type="sldNum" idx="5" sz="quarter"/>
          </p:nvPr>
        </p:nvSpPr>
        <p:spPr/>
      </p:sp>
    </p:spTree>
  </p:cSld>
  <p:clrMapOvr>
    <a:masterClrMapping/>
  </p:clrMapOvr>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FRAME THE STAKES</a:t>
            </a:r>
          </a:p>
          <a:p>
            <a:r>
              <a:rPr sz="1100">
                <a:latin typeface="Calibri"/>
              </a:rPr>
              <a:t>"This is the third victory of the day. Right now your app exists on your laptop. After this module, it exists everywhere — same bytes, any machine."</a:t>
            </a:r>
          </a:p>
          <a:p/>
          <a:p>
            <a:r>
              <a:rPr sz="1100">
                <a:latin typeface="Calibri"/>
              </a:rPr>
              <a:t>TRANSITION → "Framing."</a:t>
            </a:r>
          </a:p>
        </p:txBody>
      </p:sp>
      <p:sp>
        <p:nvSpPr>
          <p:cNvPr id="4" name="Slide Number Placeholder 3"/>
          <p:cNvSpPr>
            <a:spLocks noGrp="1"/>
          </p:cNvSpPr>
          <p:nvPr>
            <p:ph type="sldNum" idx="5" sz="quarter"/>
          </p:nvPr>
        </p:nvSpPr>
        <p:spPr/>
      </p:sp>
    </p:spTree>
  </p:cSld>
  <p:clrMapOvr>
    <a:masterClrMapping/>
  </p:clrMapOvr>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WHITEBOARD THE THREE STAGES</a:t>
            </a:r>
          </a:p>
          <a:p>
            <a:r>
              <a:rPr sz="1100">
                <a:latin typeface="Calibri"/>
              </a:rPr>
              <a:t>Sketch the multi-stage build out loud: stage 1 builds the React bundle, stage 2 compiles the Go binary, stage 3 is a tiny Alpine image with just the binary, the bundle, and the data folder.</a:t>
            </a:r>
          </a:p>
          <a:p/>
          <a:p>
            <a:r>
              <a:rPr sz="1100">
                <a:latin typeface="Calibri"/>
              </a:rPr>
              <a:t>TRANSITION → Switch-to-editor.</a:t>
            </a:r>
          </a:p>
        </p:txBody>
      </p:sp>
      <p:sp>
        <p:nvSpPr>
          <p:cNvPr id="4" name="Slide Number Placeholder 3"/>
          <p:cNvSpPr>
            <a:spLocks noGrp="1"/>
          </p:cNvSpPr>
          <p:nvPr>
            <p:ph type="sldNum" idx="5" sz="quarter"/>
          </p:nvPr>
        </p:nvSpPr>
        <p:spPr/>
      </p:sp>
    </p:spTree>
  </p:cSld>
  <p:clrMapOvr>
    <a:masterClrMapping/>
  </p:clrMapOvr>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DEMO DISCIPLINE</a:t>
            </a:r>
          </a:p>
          <a:p>
            <a:r>
              <a:rPr sz="1100">
                <a:latin typeface="Calibri"/>
              </a:rPr>
              <a:t>  - Show the image size — talk about why multi-stage builds matter.</a:t>
            </a:r>
          </a:p>
          <a:p>
            <a:r>
              <a:rPr sz="1100">
                <a:latin typeface="Calibri"/>
              </a:rPr>
              <a:t>  - Run the container, then stop your local dev servers — show the app still works because everything is now in the container.</a:t>
            </a:r>
          </a:p>
          <a:p/>
          <a:p>
            <a:r>
              <a:rPr sz="1100">
                <a:latin typeface="Calibri"/>
              </a:rPr>
              <a:t>COMMON STUCK-POINTS</a:t>
            </a:r>
          </a:p>
          <a:p>
            <a:r>
              <a:rPr sz="1100">
                <a:latin typeface="Calibri"/>
              </a:rPr>
              <a:t>  - No .dockerignore → image bloated by node_modules .</a:t>
            </a:r>
          </a:p>
          <a:p>
            <a:r>
              <a:rPr sz="1100">
                <a:latin typeface="Calibri"/>
              </a:rPr>
              <a:t>  - SPA fallback missing → 404 on direct navigation to non-root pages.</a:t>
            </a:r>
          </a:p>
          <a:p>
            <a:r>
              <a:rPr sz="1100">
                <a:latin typeface="Calibri"/>
              </a:rPr>
              <a:t>  - Azure CLI not logged in → az login first.</a:t>
            </a:r>
          </a:p>
          <a:p/>
          <a:p>
            <a:r>
              <a:rPr sz="1100">
                <a:latin typeface="Calibri"/>
              </a:rPr>
              <a:t>BACK TO DECK → When every student has the app running from the container on localhost:8080 .</a:t>
            </a:r>
          </a:p>
        </p:txBody>
      </p:sp>
      <p:sp>
        <p:nvSpPr>
          <p:cNvPr id="4" name="Slide Number Placeholder 3"/>
          <p:cNvSpPr>
            <a:spLocks noGrp="1"/>
          </p:cNvSpPr>
          <p:nvPr>
            <p:ph type="sldNum" idx="5" sz="quarter"/>
          </p:nvPr>
        </p:nvSpPr>
        <p:spPr/>
      </p:sp>
    </p:spTree>
  </p:cSld>
  <p:clrMapOvr>
    <a:masterClrMapping/>
  </p:clrMapOvr>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LAND THE MOMENT</a:t>
            </a:r>
          </a:p>
          <a:p>
            <a:r>
              <a:rPr sz="1100">
                <a:latin typeface="Calibri"/>
              </a:rPr>
              <a:t>Pause for ten seconds. Look at the diagram together. Say it out loud: "Eight hours ago this diagram was empty. Now every layer is solid and the whole thing fits in one container that you can run anywhere. You did this. AI wrote the code. You directed the work."</a:t>
            </a:r>
          </a:p>
          <a:p/>
          <a:p>
            <a:r>
              <a:rPr sz="1100">
                <a:latin typeface="Calibri"/>
              </a:rPr>
              <a:t>TRANSITION → "Last fifteen minutes — assessment, then we close the program."</a:t>
            </a:r>
          </a:p>
        </p:txBody>
      </p:sp>
      <p:sp>
        <p:nvSpPr>
          <p:cNvPr id="4" name="Slide Number Placeholder 3"/>
          <p:cNvSpPr>
            <a:spLocks noGrp="1"/>
          </p:cNvSpPr>
          <p:nvPr>
            <p:ph type="sldNum" idx="5" sz="quarter"/>
          </p:nvPr>
        </p:nvSpPr>
        <p:spPr/>
      </p:sp>
    </p:spTree>
  </p:cSld>
  <p:clrMapOvr>
    <a:masterClrMapping/>
  </p:clrMapOvr>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WHY THIS SLIDE EXISTS</a:t>
            </a:r>
          </a:p>
          <a:p>
            <a:r>
              <a:rPr sz="1100">
                <a:latin typeface="Calibri"/>
              </a:rPr>
              <a:t>Until today the reference was an instructor-only artifact and stuck students had to flag you down. Now they can self-unblock without dragging the room. Make sure every student knows the path: heywood-inventory/ in the course repo, file table in docs/STUDENT_GUIDE.md .</a:t>
            </a:r>
          </a:p>
          <a:p/>
          <a:p>
            <a:r>
              <a:rPr sz="1100">
                <a:latin typeface="Calibri"/>
              </a:rPr>
              <a:t>THE DISCIPLINE</a:t>
            </a:r>
          </a:p>
          <a:p>
            <a:r>
              <a:rPr sz="1100">
                <a:latin typeface="Calibri"/>
              </a:rPr>
              <a:t>  - 3-Minute Rule fires once → paste the error into the AI chat. Don't open the reference yet.</a:t>
            </a:r>
          </a:p>
          <a:p>
            <a:r>
              <a:rPr sz="1100">
                <a:latin typeface="Calibri"/>
              </a:rPr>
              <a:t>  - 3-Minute Rule fires twice on the same prompt → open the matching reference file, read it top to bottom, then re-prompt. Close the file once the gap is obvious.</a:t>
            </a:r>
          </a:p>
          <a:p>
            <a:r>
              <a:rPr sz="1100">
                <a:latin typeface="Calibri"/>
              </a:rPr>
              <a:t>  - Module “done” but architecture diagram doesn't match → walk the corresponding reference file, spot the missing piece, prompt the AI to add it.</a:t>
            </a:r>
          </a:p>
          <a:p>
            <a:r>
              <a:rPr sz="1100">
                <a:latin typeface="Calibri"/>
              </a:rPr>
              <a:t>  - Finished early → pick one feature from the reference (extra endpoint, role, polish) and add it to your build with prompts.</a:t>
            </a:r>
          </a:p>
          <a:p/>
          <a:p>
            <a:r>
              <a:rPr sz="1100">
                <a:latin typeface="Calibri"/>
              </a:rPr>
              <a:t>REMINDER — TARGETS, NOT THE REFERENCE</a:t>
            </a:r>
          </a:p>
          <a:p>
            <a:r>
              <a:rPr sz="1100">
                <a:latin typeface="Calibri"/>
              </a:rPr>
              <a:t>The reference has 13 endpoints, 5 pages, both Path A and Path B. Students are aiming for the seed target on slide T (~5 endpoints, 3–4 pages, one tool, one container). Don't let the reference become the target.</a:t>
            </a:r>
          </a:p>
          <a:p/>
          <a:p>
            <a:r>
              <a:rPr sz="1100">
                <a:latin typeface="Calibri"/>
              </a:rPr>
              <a:t>TRANSITION → "Last fifteen minutes — assessment, then we close the program."</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PACING</a:t>
            </a:r>
          </a:p>
          <a:p>
            <a:r>
              <a:rPr sz="1100">
                <a:latin typeface="Calibri"/>
              </a:rPr>
              <a:t>Don't read this list. Glance at it, then summarize: "First two modules are framing and setup. Modules 3 through 10 are eight build cycles. Last fifteen minutes are assessment and a program close."</a:t>
            </a:r>
          </a:p>
          <a:p/>
          <a:p>
            <a:r>
              <a:rPr sz="1100">
                <a:latin typeface="Calibri"/>
              </a:rPr>
              <a:t>PACING ESCAPE VALVE</a:t>
            </a:r>
          </a:p>
          <a:p>
            <a:r>
              <a:rPr sz="1100">
                <a:latin typeface="Calibri"/>
              </a:rPr>
              <a:t>Tell them now: "If we run long, the module I will compress is Module 9, External Integrations — it's the most independent. Everyone will still ship a deployed container today."</a:t>
            </a:r>
          </a:p>
          <a:p/>
          <a:p>
            <a:r>
              <a:rPr sz="1100">
                <a:latin typeface="Calibri"/>
              </a:rPr>
              <a:t>TRANSITION → "Quick look at what we're going to build."</a:t>
            </a:r>
          </a:p>
        </p:txBody>
      </p:sp>
      <p:sp>
        <p:nvSpPr>
          <p:cNvPr id="4" name="Slide Number Placeholder 3"/>
          <p:cNvSpPr>
            <a:spLocks noGrp="1"/>
          </p:cNvSpPr>
          <p:nvPr>
            <p:ph type="sldNum" idx="5" sz="quarter"/>
          </p:nvPr>
        </p:nvSpPr>
        <p:spPr/>
      </p:sp>
    </p:spTree>
  </p:cSld>
  <p:clrMapOvr>
    <a:masterClrMapping/>
  </p:clrMapOvr>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RHYTHM</a:t>
            </a:r>
          </a:p>
          <a:p>
            <a:r>
              <a:rPr sz="1100">
                <a:latin typeface="Calibri"/>
              </a:rPr>
              <a:t>Three slides for assessment, then we move into the program close. Keep this brisk so the close has time to land.</a:t>
            </a:r>
          </a:p>
          <a:p/>
          <a:p>
            <a:r>
              <a:rPr sz="1100">
                <a:latin typeface="Calibri"/>
              </a:rPr>
              <a:t>TRANSITION → "Rubric."</a:t>
            </a:r>
          </a:p>
        </p:txBody>
      </p:sp>
      <p:sp>
        <p:nvSpPr>
          <p:cNvPr id="4" name="Slide Number Placeholder 3"/>
          <p:cNvSpPr>
            <a:spLocks noGrp="1"/>
          </p:cNvSpPr>
          <p:nvPr>
            <p:ph type="sldNum" idx="5" sz="quarter"/>
          </p:nvPr>
        </p:nvSpPr>
        <p:spPr/>
      </p:sp>
    </p:spTree>
  </p:cSld>
  <p:clrMapOvr>
    <a:masterClrMapping/>
  </p:clrMapOvr>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HOW TO USE THIS SLIDE</a:t>
            </a:r>
          </a:p>
          <a:p>
            <a:r>
              <a:rPr sz="1100">
                <a:latin typeface="Calibri"/>
              </a:rPr>
              <a:t>Have students self-assess against the minimum column right now. If they hit every cell on the left, they pass. If they hit cells on the right, they have something portfolio-worthy.</a:t>
            </a:r>
          </a:p>
          <a:p/>
          <a:p>
            <a:r>
              <a:rPr sz="1100">
                <a:latin typeface="Calibri"/>
              </a:rPr>
              <a:t>BE GENEROUS ON MINIMUMS</a:t>
            </a:r>
          </a:p>
          <a:p>
            <a:r>
              <a:rPr sz="1100">
                <a:latin typeface="Calibri"/>
              </a:rPr>
              <a:t>The point of today was the rep, not the polish. If a Marine has a container running on their laptop with chat working against their data, that is a pass.</a:t>
            </a:r>
          </a:p>
          <a:p/>
          <a:p>
            <a:r>
              <a:rPr sz="1100">
                <a:latin typeface="Calibri"/>
              </a:rPr>
              <a:t>TRANSITION → "How to submit, frontier map, and what comes next."</a:t>
            </a:r>
          </a:p>
        </p:txBody>
      </p:sp>
      <p:sp>
        <p:nvSpPr>
          <p:cNvPr id="4" name="Slide Number Placeholder 3"/>
          <p:cNvSpPr>
            <a:spLocks noGrp="1"/>
          </p:cNvSpPr>
          <p:nvPr>
            <p:ph type="sldNum" idx="5" sz="quarter"/>
          </p:nvPr>
        </p:nvSpPr>
        <p:spPr/>
      </p:sp>
    </p:spTree>
  </p:cSld>
  <p:clrMapOvr>
    <a:masterClrMapping/>
  </p:clrMapOvr>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HANDOFF TO THE CERTIFICATE FLOW</a:t>
            </a:r>
          </a:p>
          <a:p>
            <a:r>
              <a:rPr sz="1100">
                <a:latin typeface="Calibri"/>
              </a:rPr>
              <a:t>Walk the room through the three pages briefly — student page, progress, certificate. The certificate generator will only show this course in the dropdown once every box on the completion checklist is checked. Make sure students know that.</a:t>
            </a:r>
          </a:p>
          <a:p/>
          <a:p>
            <a:r>
              <a:rPr sz="1100">
                <a:latin typeface="Calibri"/>
              </a:rPr>
              <a:t>QUICK REMINDER</a:t>
            </a:r>
          </a:p>
          <a:p>
            <a:r>
              <a:rPr sz="1100">
                <a:latin typeface="Calibri"/>
              </a:rPr>
              <a:t>Storage is per-browser. If they took earlier courses on a different machine, they'll only see today's certificate available. That's expected.</a:t>
            </a:r>
          </a:p>
          <a:p/>
          <a:p>
            <a:r>
              <a:rPr sz="1100">
                <a:latin typeface="Calibri"/>
              </a:rPr>
              <a:t>TRANSITION → "Update your frontier map."</a:t>
            </a:r>
          </a:p>
        </p:txBody>
      </p:sp>
      <p:sp>
        <p:nvSpPr>
          <p:cNvPr id="4" name="Slide Number Placeholder 3"/>
          <p:cNvSpPr>
            <a:spLocks noGrp="1"/>
          </p:cNvSpPr>
          <p:nvPr>
            <p:ph type="sldNum" idx="5" sz="quarter"/>
          </p:nvPr>
        </p:nvSpPr>
        <p:spPr/>
      </p:sp>
    </p:spTree>
  </p:cSld>
  <p:clrMapOvr>
    <a:masterClrMapping/>
  </p:clrMapOvr>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TIME EXPECTATIONS</a:t>
            </a:r>
          </a:p>
          <a:p>
            <a:r>
              <a:rPr sz="1100">
                <a:latin typeface="Calibri"/>
              </a:rPr>
              <a:t>Be honest about the curve. First real full-stack app: 80–120 hours. Second: 40–60. Third: 20–30. The skill compounds because they get better at asking — not at typing.</a:t>
            </a:r>
          </a:p>
          <a:p/>
          <a:p>
            <a:r>
              <a:rPr sz="1100">
                <a:latin typeface="Calibri"/>
              </a:rPr>
              <a:t>TRANSITION → "Now we close the six-week program."</a:t>
            </a:r>
          </a:p>
        </p:txBody>
      </p:sp>
      <p:sp>
        <p:nvSpPr>
          <p:cNvPr id="4" name="Slide Number Placeholder 3"/>
          <p:cNvSpPr>
            <a:spLocks noGrp="1"/>
          </p:cNvSpPr>
          <p:nvPr>
            <p:ph type="sldNum" idx="5" sz="quarter"/>
          </p:nvPr>
        </p:nvSpPr>
        <p:spPr/>
      </p:sp>
    </p:spTree>
  </p:cSld>
  <p:clrMapOvr>
    <a:masterClrMapping/>
  </p:clrMapOvr>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POSTURE SHIFT</a:t>
            </a:r>
          </a:p>
          <a:p>
            <a:r>
              <a:rPr sz="1100">
                <a:latin typeface="Calibri"/>
              </a:rPr>
              <a:t>Slow down here. The next four slides are the program close. Speak more deliberately. Make eye contact (or its Teams equivalent — pause and watch reactions).</a:t>
            </a:r>
          </a:p>
          <a:p/>
          <a:p>
            <a:r>
              <a:rPr sz="1100">
                <a:latin typeface="Calibri"/>
              </a:rPr>
              <a:t>TRANSITION → "Look at the journey."</a:t>
            </a:r>
          </a:p>
        </p:txBody>
      </p:sp>
      <p:sp>
        <p:nvSpPr>
          <p:cNvPr id="4" name="Slide Number Placeholder 3"/>
          <p:cNvSpPr>
            <a:spLocks noGrp="1"/>
          </p:cNvSpPr>
          <p:nvPr>
            <p:ph type="sldNum" idx="5" sz="quarter"/>
          </p:nvPr>
        </p:nvSpPr>
        <p:spPr/>
      </p:sp>
    </p:spTree>
  </p:cSld>
  <p:clrMapOvr>
    <a:masterClrMapping/>
  </p:clrMapOvr>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READ IT SLOW</a:t>
            </a:r>
          </a:p>
          <a:p>
            <a:r>
              <a:rPr sz="1100">
                <a:latin typeface="Calibri"/>
              </a:rPr>
              <a:t>Don't speed-read. Pause on each line. The point is not information — they lived it. The point is collective acknowledgement.</a:t>
            </a:r>
          </a:p>
          <a:p/>
          <a:p>
            <a:r>
              <a:rPr sz="1100">
                <a:latin typeface="Calibri"/>
              </a:rPr>
              <a:t>IF YOU HAVE COHORT NUMBERS</a:t>
            </a:r>
          </a:p>
          <a:p>
            <a:r>
              <a:rPr sz="1100">
                <a:latin typeface="Calibri"/>
              </a:rPr>
              <a:t>If you have data on how many tools the cohort built across all six weeks, name it: "Across this cohort, we shipped N Power Platform tools and M containers." Specifics make this slide land harder than abstractions.</a:t>
            </a:r>
          </a:p>
          <a:p/>
          <a:p>
            <a:r>
              <a:rPr sz="1100">
                <a:latin typeface="Calibri"/>
              </a:rPr>
              <a:t>TRANSITION → "What you owe forward."</a:t>
            </a:r>
          </a:p>
        </p:txBody>
      </p:sp>
      <p:sp>
        <p:nvSpPr>
          <p:cNvPr id="4" name="Slide Number Placeholder 3"/>
          <p:cNvSpPr>
            <a:spLocks noGrp="1"/>
          </p:cNvSpPr>
          <p:nvPr>
            <p:ph type="sldNum" idx="5" sz="quarter"/>
          </p:nvPr>
        </p:nvSpPr>
        <p:spPr/>
      </p:sp>
    </p:spTree>
  </p:cSld>
  <p:clrMapOvr>
    <a:masterClrMapping/>
  </p:clrMapOvr>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POSTURE</a:t>
            </a:r>
          </a:p>
          <a:p>
            <a:r>
              <a:rPr sz="1100">
                <a:latin typeface="Calibri"/>
              </a:rPr>
              <a:t>This is the most serious slide in the deck. Slow down. Mean it.</a:t>
            </a:r>
          </a:p>
          <a:p/>
          <a:p>
            <a:r>
              <a:rPr sz="1100">
                <a:latin typeface="Calibri"/>
              </a:rPr>
              <a:t>TIE BACK TO COURSE 5</a:t>
            </a:r>
          </a:p>
          <a:p>
            <a:r>
              <a:rPr sz="1100">
                <a:latin typeface="Calibri"/>
              </a:rPr>
              <a:t>If supervisors are in the room, name the connection: "This is the same point Course 5 makes to leaders. It's the same point you make to yourselves now that you can build at this speed."</a:t>
            </a:r>
          </a:p>
          <a:p/>
          <a:p>
            <a:r>
              <a:rPr sz="1100">
                <a:latin typeface="Calibri"/>
              </a:rPr>
              <a:t>TRANSITION → "Where to keep going."</a:t>
            </a:r>
          </a:p>
        </p:txBody>
      </p:sp>
      <p:sp>
        <p:nvSpPr>
          <p:cNvPr id="4" name="Slide Number Placeholder 3"/>
          <p:cNvSpPr>
            <a:spLocks noGrp="1"/>
          </p:cNvSpPr>
          <p:nvPr>
            <p:ph type="sldNum" idx="5" sz="quarter"/>
          </p:nvPr>
        </p:nvSpPr>
        <p:spPr/>
      </p:sp>
    </p:spTree>
  </p:cSld>
  <p:clrMapOvr>
    <a:masterClrMapping/>
  </p:clrMapOvr>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TACTICAL CLOSE</a:t>
            </a:r>
          </a:p>
          <a:p>
            <a:r>
              <a:rPr sz="1100">
                <a:latin typeface="Calibri"/>
              </a:rPr>
              <a:t>Tell the room exactly what to do in the next 24 hours: "Tonight, generate your certificate. This week, pick one of these four practice steps. Don't pick all four. Don't pick none."</a:t>
            </a:r>
          </a:p>
          <a:p/>
          <a:p>
            <a:r>
              <a:rPr sz="1100">
                <a:latin typeface="Calibri"/>
              </a:rPr>
              <a:t>TRANSITION → Final slide. Capstone close.</a:t>
            </a:r>
          </a:p>
        </p:txBody>
      </p:sp>
      <p:sp>
        <p:nvSpPr>
          <p:cNvPr id="4" name="Slide Number Placeholder 3"/>
          <p:cNvSpPr>
            <a:spLocks noGrp="1"/>
          </p:cNvSpPr>
          <p:nvPr>
            <p:ph type="sldNum" idx="5" sz="quarter"/>
          </p:nvPr>
        </p:nvSpPr>
        <p:spPr/>
      </p:sp>
    </p:spTree>
  </p:cSld>
  <p:clrMapOvr>
    <a:masterClrMapping/>
  </p:clrMapOvr>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LAND IT</a:t>
            </a:r>
          </a:p>
          <a:p>
            <a:r>
              <a:rPr sz="1100">
                <a:latin typeface="Calibri"/>
              </a:rPr>
              <a:t>Read the headline aloud, slowly. Pause for three full seconds before you say "Now go build something your unit actually needs." Then thank the room and stop talking.</a:t>
            </a:r>
          </a:p>
          <a:p/>
          <a:p>
            <a:r>
              <a:rPr sz="1100">
                <a:latin typeface="Calibri"/>
              </a:rPr>
              <a:t>WHAT TO DO AFTER CLASS</a:t>
            </a:r>
          </a:p>
          <a:p>
            <a:r>
              <a:rPr sz="1100">
                <a:latin typeface="Calibri"/>
              </a:rPr>
              <a:t>  - Post the recording (if any) to the cohort channel.</a:t>
            </a:r>
          </a:p>
          <a:p>
            <a:r>
              <a:rPr sz="1100">
                <a:latin typeface="Calibri"/>
              </a:rPr>
              <a:t>  - Drop the certificate page link in the channel.</a:t>
            </a:r>
          </a:p>
          <a:p>
            <a:r>
              <a:rPr sz="1100">
                <a:latin typeface="Calibri"/>
              </a:rPr>
              <a:t>  - Schedule a 30-minute office hour 1 week out for the rebuild attempt.</a:t>
            </a:r>
          </a:p>
          <a:p>
            <a:r>
              <a:rPr sz="1100">
                <a:latin typeface="Calibri"/>
              </a:rPr>
              <a:t>  - Identify the two strongest students in the room as candidates for instructor certification on this course.</a:t>
            </a:r>
          </a:p>
          <a:p/>
          <a:p>
            <a:r>
              <a:rPr sz="1100">
                <a:latin typeface="Calibri"/>
              </a:rPr>
              <a:t>END → Stop sharing. Done.</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DEMO CUE</a:t>
            </a:r>
          </a:p>
          <a:p>
            <a:r>
              <a:rPr sz="1100">
                <a:latin typeface="Calibri"/>
              </a:rPr>
              <a:t>If Heywood is reachable on your machine, switch to it now and walk through Dashboard → Chat ("morning brief") → Settings → role picker. Two minutes total.</a:t>
            </a:r>
          </a:p>
          <a:p/>
          <a:p>
            <a:r>
              <a:rPr sz="1100">
                <a:latin typeface="Calibri"/>
              </a:rPr>
              <a:t>LAND THE REVEAL</a:t>
            </a:r>
          </a:p>
          <a:p>
            <a:r>
              <a:rPr sz="1100">
                <a:latin typeface="Calibri"/>
              </a:rPr>
              <a:t>After the demo, return to this slide and say verbatim: "8,400 lines of Go. 4,400 lines of React. 35 endpoints. Microsoft Graph. CAC. FIPS 140-3. Built in days, by one person, working with AI. Today you build the seed of that. Same skill, smaller scope."</a:t>
            </a:r>
          </a:p>
          <a:p/>
          <a:p>
            <a:r>
              <a:rPr sz="1100">
                <a:latin typeface="Calibri"/>
              </a:rPr>
              <a:t>WHAT YOU ACTUALLY SHIP</a:t>
            </a:r>
          </a:p>
          <a:p>
            <a:r>
              <a:rPr sz="1100">
                <a:latin typeface="Calibri"/>
              </a:rPr>
              <a:t>Set realistic expectations: "Your version today will have ~5 endpoints, three or four pages, a chat that calls one tool, role switching, and a container. That's the right scope for one day."</a:t>
            </a:r>
          </a:p>
          <a:p/>
          <a:p>
            <a:r>
              <a:rPr sz="1100">
                <a:latin typeface="Calibri"/>
              </a:rPr>
              <a:t>TRANSITION → Section divider for Module 1.</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PACE</a:t>
            </a:r>
          </a:p>
          <a:p>
            <a:r>
              <a:rPr sz="1100">
                <a:latin typeface="Calibri"/>
              </a:rPr>
              <a:t>Total 30 minutes. Three slides plus the architecture anchor — keep it tight.</a:t>
            </a:r>
          </a:p>
          <a:p/>
          <a:p>
            <a:r>
              <a:rPr sz="1100">
                <a:latin typeface="Calibri"/>
              </a:rPr>
              <a:t>TRANSITION → "Why full-stack? Here's where Power Platform stops."</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BE HONEST ABOUT POWER PLATFORM</a:t>
            </a:r>
          </a:p>
          <a:p>
            <a:r>
              <a:rPr sz="1100">
                <a:latin typeface="Calibri"/>
              </a:rPr>
              <a:t>Don't trash it. Open with: "Power Platform is the right answer for most problems most of the time. The point of today isn't 'low-code is bad' — it's 'here's what to do when low-code can't reach the problem.'"</a:t>
            </a:r>
          </a:p>
          <a:p/>
          <a:p>
            <a:r>
              <a:rPr sz="1100">
                <a:latin typeface="Calibri"/>
              </a:rPr>
              <a:t>CONCRETE EXAMPLES</a:t>
            </a:r>
          </a:p>
          <a:p>
            <a:r>
              <a:rPr sz="1100">
                <a:latin typeface="Calibri"/>
              </a:rPr>
              <a:t>  - Custom AI chat → "Copilot Studio is a great chatbot host but it can't run arbitrary tool calls against your private data the way we will today."</a:t>
            </a:r>
          </a:p>
          <a:p>
            <a:r>
              <a:rPr sz="1100">
                <a:latin typeface="Calibri"/>
              </a:rPr>
              <a:t>  - Offline → "Imagine doing this on a ship without comms. Power Apps stops. A container does not."</a:t>
            </a:r>
          </a:p>
          <a:p/>
          <a:p>
            <a:r>
              <a:rPr sz="1100">
                <a:latin typeface="Calibri"/>
              </a:rPr>
              <a:t>TRANSITION → "Here is the architecture we are going to grow all day."</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rPr sz="1100">
                <a:latin typeface="Calibri"/>
              </a:rPr>
              <a:t>WHY THIS SLIDE MATTERS</a:t>
            </a:r>
          </a:p>
          <a:p>
            <a:r>
              <a:rPr sz="1100">
                <a:latin typeface="Calibri"/>
              </a:rPr>
              <a:t>This is the most important visual in the deck. It is the spine. Tell the room: "Mark this slide. We will see it eight more times today, and each time another box will light up."</a:t>
            </a:r>
          </a:p>
          <a:p/>
          <a:p>
            <a:r>
              <a:rPr sz="1100">
                <a:latin typeface="Calibri"/>
              </a:rPr>
              <a:t>WALK THE LAYERS</a:t>
            </a:r>
          </a:p>
          <a:p>
            <a:r>
              <a:rPr sz="1100">
                <a:latin typeface="Calibri"/>
              </a:rPr>
              <a:t>  - L1 Frontend: "browser, what the user clicks."</a:t>
            </a:r>
          </a:p>
          <a:p>
            <a:r>
              <a:rPr sz="1100">
                <a:latin typeface="Calibri"/>
              </a:rPr>
              <a:t>  - L2 Backend: "your server, the brain."</a:t>
            </a:r>
          </a:p>
          <a:p>
            <a:r>
              <a:rPr sz="1100">
                <a:latin typeface="Calibri"/>
              </a:rPr>
              <a:t>  - L3 Data: "where state lives."</a:t>
            </a:r>
          </a:p>
          <a:p>
            <a:r>
              <a:rPr sz="1100">
                <a:latin typeface="Calibri"/>
              </a:rPr>
              <a:t>  - L4 External: "anything you call out to — AI, Graph, weather, whatever."</a:t>
            </a:r>
          </a:p>
          <a:p/>
          <a:p>
            <a:r>
              <a:rPr sz="1100">
                <a:latin typeface="Calibri"/>
              </a:rPr>
              <a:t>TRANSITION → "How AI changes who can build this."</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7.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DF1EC"/>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3657600"/>
            <a:ext cx="6400800" cy="3200400"/>
          </a:xfrm>
          <a:prstGeom prst="rect">
            <a:avLst/>
          </a:prstGeom>
          <a:solidFill>
            <a:srgbClr val="FCE8E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ectangle 4"/>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640080" y="502920"/>
            <a:ext cx="7315200" cy="365760"/>
          </a:xfrm>
          <a:prstGeom prst="rect">
            <a:avLst/>
          </a:prstGeom>
          <a:noFill/>
        </p:spPr>
        <p:txBody>
          <a:bodyPr wrap="square" lIns="0" rIns="0" tIns="0" bIns="0">
            <a:spAutoFit/>
          </a:bodyPr>
          <a:lstStyle/>
          <a:p>
            <a:r>
              <a:rPr sz="1300" b="1">
                <a:solidFill>
                  <a:srgbClr val="CC0000"/>
                </a:solidFill>
                <a:latin typeface="Calibri"/>
              </a:rPr>
              <a:t>▍ </a:t>
            </a:r>
            <a:r>
              <a:rPr sz="1100" b="1">
                <a:solidFill>
                  <a:srgbClr val="1A1A1A"/>
                </a:solidFill>
                <a:latin typeface="Calibri"/>
              </a:rPr>
              <a:t>EXPERT-DRIVEN DEVELOPMENT</a:t>
            </a:r>
          </a:p>
        </p:txBody>
      </p:sp>
      <p:sp>
        <p:nvSpPr>
          <p:cNvPr id="7" name="Rounded Rectangle 6"/>
          <p:cNvSpPr/>
          <p:nvPr/>
        </p:nvSpPr>
        <p:spPr>
          <a:xfrm>
            <a:off x="10621975" y="457200"/>
            <a:ext cx="929640" cy="329184"/>
          </a:xfrm>
          <a:prstGeom prst="roundRect">
            <a:avLst>
              <a:gd name="adj" fmla="val 50000"/>
            </a:avLst>
          </a:prstGeom>
          <a:solidFill>
            <a:srgbClr val="FFFFFF"/>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CC0000"/>
                </a:solidFill>
                <a:latin typeface="Calibri"/>
              </a:rPr>
              <a:t>CAPSTONE</a:t>
            </a:r>
          </a:p>
        </p:txBody>
      </p:sp>
      <p:sp>
        <p:nvSpPr>
          <p:cNvPr id="8" name="TextBox 7"/>
          <p:cNvSpPr txBox="1"/>
          <p:nvPr/>
        </p:nvSpPr>
        <p:spPr>
          <a:xfrm>
            <a:off x="640080" y="1371600"/>
            <a:ext cx="10911535" cy="2087880"/>
          </a:xfrm>
          <a:prstGeom prst="rect">
            <a:avLst/>
          </a:prstGeom>
          <a:noFill/>
        </p:spPr>
        <p:txBody>
          <a:bodyPr wrap="square" lIns="0" rIns="0" tIns="0" bIns="0">
            <a:spAutoFit/>
          </a:bodyPr>
          <a:lstStyle/>
          <a:p>
            <a:pPr>
              <a:lnSpc>
                <a:spcPct val="100000"/>
              </a:lnSpc>
            </a:pPr>
            <a:r>
              <a:rPr sz="6000" b="1">
                <a:solidFill>
                  <a:srgbClr val="1A1A1A"/>
                </a:solidFill>
                <a:latin typeface="Calibri"/>
              </a:rPr>
              <a:t>Full-Stack</a:t>
            </a:r>
          </a:p>
          <a:p>
            <a:pPr>
              <a:lnSpc>
                <a:spcPct val="100000"/>
              </a:lnSpc>
            </a:pPr>
            <a:r>
              <a:rPr sz="6000" b="1">
                <a:solidFill>
                  <a:srgbClr val="CC0000"/>
                </a:solidFill>
                <a:latin typeface="Calibri"/>
              </a:rPr>
              <a:t>AI-Assisted Development</a:t>
            </a:r>
          </a:p>
        </p:txBody>
      </p:sp>
      <p:sp>
        <p:nvSpPr>
          <p:cNvPr id="9" name="Rectangle 8"/>
          <p:cNvSpPr/>
          <p:nvPr/>
        </p:nvSpPr>
        <p:spPr>
          <a:xfrm>
            <a:off x="640080" y="3550920"/>
            <a:ext cx="1426464" cy="91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2066544" y="3550920"/>
            <a:ext cx="950976" cy="9144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3825240"/>
            <a:ext cx="10454335" cy="1097280"/>
          </a:xfrm>
          <a:prstGeom prst="rect">
            <a:avLst/>
          </a:prstGeom>
          <a:noFill/>
        </p:spPr>
        <p:txBody>
          <a:bodyPr wrap="square" lIns="0" rIns="0" tIns="0" bIns="0">
            <a:spAutoFit/>
          </a:bodyPr>
          <a:lstStyle/>
          <a:p>
            <a:pPr>
              <a:lnSpc>
                <a:spcPct val="135000"/>
              </a:lnSpc>
            </a:pPr>
            <a:r>
              <a:rPr sz="1500">
                <a:solidFill>
                  <a:srgbClr val="4A4A4A"/>
                </a:solidFill>
                <a:latin typeface="Calibri"/>
              </a:rPr>
              <a:t>Direct AI to build, run, and deploy a complete web application — backend, frontend, data, chat, auth, integrations, container — in a single day.</a:t>
            </a:r>
          </a:p>
        </p:txBody>
      </p:sp>
      <p:sp>
        <p:nvSpPr>
          <p:cNvPr id="12" name="TextBox 11"/>
          <p:cNvSpPr txBox="1"/>
          <p:nvPr/>
        </p:nvSpPr>
        <p:spPr>
          <a:xfrm>
            <a:off x="640080" y="5760720"/>
            <a:ext cx="7772400" cy="640080"/>
          </a:xfrm>
          <a:prstGeom prst="rect">
            <a:avLst/>
          </a:prstGeom>
          <a:noFill/>
        </p:spPr>
        <p:txBody>
          <a:bodyPr wrap="none" lIns="0" rIns="0" tIns="0" bIns="0">
            <a:spAutoFit/>
          </a:bodyPr>
          <a:lstStyle/>
          <a:p>
            <a:r>
              <a:rPr sz="1200" b="1">
                <a:solidFill>
                  <a:srgbClr val="1A1A1A"/>
                </a:solidFill>
                <a:latin typeface="Calibri"/>
              </a:rPr>
              <a:t>Course 6  </a:t>
            </a:r>
            <a:r>
              <a:rPr sz="1000">
                <a:solidFill>
                  <a:srgbClr val="6E6E6E"/>
                </a:solidFill>
                <a:latin typeface="Calibri"/>
              </a:rPr>
              <a:t>The Capstone</a:t>
            </a:r>
          </a:p>
          <a:p>
            <a:r>
              <a:rPr sz="1200" b="1">
                <a:solidFill>
                  <a:srgbClr val="1A1A1A"/>
                </a:solidFill>
                <a:latin typeface="Calibri"/>
              </a:rPr>
              <a:t>8 Hours  </a:t>
            </a:r>
            <a:r>
              <a:rPr sz="1000">
                <a:solidFill>
                  <a:srgbClr val="6E6E6E"/>
                </a:solidFill>
                <a:latin typeface="Calibri"/>
              </a:rPr>
              <a:t>10 modules + assessment</a:t>
            </a:r>
          </a:p>
          <a:p>
            <a:r>
              <a:rPr sz="1200" b="1">
                <a:solidFill>
                  <a:srgbClr val="1A1A1A"/>
                </a:solidFill>
                <a:latin typeface="Calibri"/>
              </a:rPr>
              <a:t>Bonus / Elective  </a:t>
            </a:r>
            <a:r>
              <a:rPr sz="1000">
                <a:solidFill>
                  <a:srgbClr val="6E6E6E"/>
                </a:solidFill>
                <a:latin typeface="Calibri"/>
              </a:rPr>
              <a:t>Advanced Builders</a:t>
            </a:r>
          </a:p>
        </p:txBody>
      </p:sp>
      <p:sp>
        <p:nvSpPr>
          <p:cNvPr id="13" name="Rounded Rectangle 12"/>
          <p:cNvSpPr/>
          <p:nvPr/>
        </p:nvSpPr>
        <p:spPr>
          <a:xfrm>
            <a:off x="9174175" y="5852160"/>
            <a:ext cx="2377440" cy="457200"/>
          </a:xfrm>
          <a:prstGeom prst="roundRect">
            <a:avLst>
              <a:gd name="adj" fmla="val 50000"/>
            </a:avLst>
          </a:prstGeom>
          <a:solidFill>
            <a:srgbClr val="1A1A1A"/>
          </a:solidFill>
          <a:ln w="9525">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Oval 13"/>
          <p:cNvSpPr/>
          <p:nvPr/>
        </p:nvSpPr>
        <p:spPr>
          <a:xfrm>
            <a:off x="9283903" y="5916168"/>
            <a:ext cx="329184" cy="329184"/>
          </a:xfrm>
          <a:prstGeom prst="ellipse">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lIns="0" rIns="0" tIns="0" bIns="0"/>
          <a:lstStyle/>
          <a:p>
            <a:pPr algn="ctr"/>
            <a:r>
              <a:rPr sz="1300" b="1">
                <a:solidFill>
                  <a:srgbClr val="1A1A1A"/>
                </a:solidFill>
                <a:latin typeface="Calibri"/>
              </a:rPr>
              <a:t>6</a:t>
            </a:r>
          </a:p>
        </p:txBody>
      </p:sp>
      <p:sp>
        <p:nvSpPr>
          <p:cNvPr id="15" name="TextBox 14"/>
          <p:cNvSpPr txBox="1"/>
          <p:nvPr/>
        </p:nvSpPr>
        <p:spPr>
          <a:xfrm>
            <a:off x="9722815" y="5852160"/>
            <a:ext cx="1737360" cy="457200"/>
          </a:xfrm>
          <a:prstGeom prst="rect">
            <a:avLst/>
          </a:prstGeom>
          <a:noFill/>
        </p:spPr>
        <p:txBody>
          <a:bodyPr wrap="none" lIns="0" rIns="0" tIns="0" bIns="0" anchor="ctr">
            <a:spAutoFit/>
          </a:bodyPr>
          <a:lstStyle/>
          <a:p>
            <a:r>
              <a:rPr sz="1000" b="1">
                <a:solidFill>
                  <a:srgbClr val="FFFFFF"/>
                </a:solidFill>
                <a:latin typeface="Calibri"/>
              </a:rPr>
              <a:t>WEEK SIX OF SIX</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1 · THE SKILL</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~8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You will not learn to code today</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You will learn to direct AI to write code, verify it works, and keep going when it doesn't.</a:t>
            </a:r>
          </a:p>
        </p:txBody>
      </p:sp>
      <p:sp>
        <p:nvSpPr>
          <p:cNvPr id="10" name="Rounded Rectangle 9"/>
          <p:cNvSpPr/>
          <p:nvPr/>
        </p:nvSpPr>
        <p:spPr>
          <a:xfrm>
            <a:off x="548640" y="2240280"/>
            <a:ext cx="5410047" cy="201523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548640" y="2240280"/>
            <a:ext cx="64008" cy="2015236"/>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22960" y="2441448"/>
            <a:ext cx="4934559" cy="365760"/>
          </a:xfrm>
          <a:prstGeom prst="rect">
            <a:avLst/>
          </a:prstGeom>
          <a:noFill/>
        </p:spPr>
        <p:txBody>
          <a:bodyPr wrap="square" lIns="0" rIns="0" tIns="0" bIns="0">
            <a:spAutoFit/>
          </a:bodyPr>
          <a:lstStyle/>
          <a:p>
            <a:r>
              <a:rPr sz="1500" b="1">
                <a:solidFill>
                  <a:srgbClr val="1A1A1A"/>
                </a:solidFill>
                <a:latin typeface="Calibri"/>
              </a:rPr>
              <a:t>What you actually need</a:t>
            </a:r>
          </a:p>
        </p:txBody>
      </p:sp>
      <p:sp>
        <p:nvSpPr>
          <p:cNvPr id="13" name="TextBox 12"/>
          <p:cNvSpPr txBox="1"/>
          <p:nvPr/>
        </p:nvSpPr>
        <p:spPr>
          <a:xfrm>
            <a:off x="822960" y="2825496"/>
            <a:ext cx="4934559" cy="1228852"/>
          </a:xfrm>
          <a:prstGeom prst="rect">
            <a:avLst/>
          </a:prstGeom>
          <a:noFill/>
        </p:spPr>
        <p:txBody>
          <a:bodyPr wrap="square" lIns="0" rIns="0" tIns="0" bIns="0">
            <a:spAutoFit/>
          </a:bodyPr>
          <a:lstStyle/>
          <a:p>
            <a:pPr indent="-228600" marL="228600" lvl="0">
              <a:buClr>
                <a:srgbClr val="CC0000"/>
              </a:buClr>
              <a:lnSpc>
                <a:spcPct val="125000"/>
              </a:lnSpc>
              <a:spcAft>
                <a:spcPts val="400"/>
              </a:spcAft>
              <a:buFont typeface="Arial"/>
              <a:buChar char="•"/>
            </a:pPr>
            <a:r>
              <a:rPr sz="1200" b="1" i="0">
                <a:solidFill>
                  <a:srgbClr val="4A4A4A"/>
                </a:solidFill>
                <a:latin typeface="Calibri"/>
              </a:rPr>
              <a:t>What to ask for</a:t>
            </a:r>
            <a:r>
              <a:rPr sz="1200" b="0" i="0">
                <a:solidFill>
                  <a:srgbClr val="4A4A4A"/>
                </a:solidFill>
                <a:latin typeface="Calibri"/>
              </a:rPr>
              <a:t> — requirements (you learned this in Courses 1–4).</a:t>
            </a:r>
          </a:p>
          <a:p>
            <a:pPr indent="-228600" marL="228600" lvl="0">
              <a:buClr>
                <a:srgbClr val="CC0000"/>
              </a:buClr>
              <a:lnSpc>
                <a:spcPct val="125000"/>
              </a:lnSpc>
              <a:spcAft>
                <a:spcPts val="400"/>
              </a:spcAft>
              <a:buFont typeface="Arial"/>
              <a:buChar char="•"/>
            </a:pPr>
            <a:r>
              <a:rPr sz="1200" b="1" i="0">
                <a:solidFill>
                  <a:srgbClr val="4A4A4A"/>
                </a:solidFill>
                <a:latin typeface="Calibri"/>
              </a:rPr>
              <a:t>How to verify</a:t>
            </a:r>
            <a:r>
              <a:rPr sz="1200" b="0" i="0">
                <a:solidFill>
                  <a:srgbClr val="4A4A4A"/>
                </a:solidFill>
                <a:latin typeface="Calibri"/>
              </a:rPr>
              <a:t> — run it, check the browser, read the response.</a:t>
            </a:r>
          </a:p>
          <a:p>
            <a:pPr indent="-228600" marL="228600" lvl="0">
              <a:buClr>
                <a:srgbClr val="CC0000"/>
              </a:buClr>
              <a:lnSpc>
                <a:spcPct val="125000"/>
              </a:lnSpc>
              <a:spcAft>
                <a:spcPts val="400"/>
              </a:spcAft>
              <a:buFont typeface="Arial"/>
              <a:buChar char="•"/>
            </a:pPr>
            <a:r>
              <a:rPr sz="1200" b="1" i="0">
                <a:solidFill>
                  <a:srgbClr val="4A4A4A"/>
                </a:solidFill>
                <a:latin typeface="Calibri"/>
              </a:rPr>
              <a:t>How to debug</a:t>
            </a:r>
            <a:r>
              <a:rPr sz="1200" b="0" i="0">
                <a:solidFill>
                  <a:srgbClr val="4A4A4A"/>
                </a:solidFill>
                <a:latin typeface="Calibri"/>
              </a:rPr>
              <a:t> — paste errors back to the AI.</a:t>
            </a:r>
          </a:p>
          <a:p>
            <a:pPr indent="-228600" marL="228600" lvl="0">
              <a:buClr>
                <a:srgbClr val="CC0000"/>
              </a:buClr>
              <a:lnSpc>
                <a:spcPct val="125000"/>
              </a:lnSpc>
              <a:spcAft>
                <a:spcPts val="400"/>
              </a:spcAft>
              <a:buFont typeface="Arial"/>
              <a:buChar char="•"/>
            </a:pPr>
            <a:r>
              <a:rPr sz="1200" b="1" i="0">
                <a:solidFill>
                  <a:srgbClr val="4A4A4A"/>
                </a:solidFill>
                <a:latin typeface="Calibri"/>
              </a:rPr>
              <a:t>When to move on</a:t>
            </a:r>
            <a:r>
              <a:rPr sz="1200" b="0" i="0">
                <a:solidFill>
                  <a:srgbClr val="4A4A4A"/>
                </a:solidFill>
                <a:latin typeface="Calibri"/>
              </a:rPr>
              <a:t> — the 3-Minute Rule.</a:t>
            </a:r>
          </a:p>
        </p:txBody>
      </p:sp>
      <p:sp>
        <p:nvSpPr>
          <p:cNvPr id="14" name="Rounded Rectangle 13"/>
          <p:cNvSpPr/>
          <p:nvPr/>
        </p:nvSpPr>
        <p:spPr>
          <a:xfrm>
            <a:off x="6233007" y="2240280"/>
            <a:ext cx="5410047" cy="1824735"/>
          </a:xfrm>
          <a:prstGeom prst="roundRect">
            <a:avLst>
              <a:gd name="adj" fmla="val 6000"/>
            </a:avLst>
          </a:prstGeom>
          <a:solidFill>
            <a:srgbClr val="1A1A1A"/>
          </a:solidFill>
          <a:ln w="9525">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434175" y="2441448"/>
            <a:ext cx="5007711" cy="365760"/>
          </a:xfrm>
          <a:prstGeom prst="rect">
            <a:avLst/>
          </a:prstGeom>
          <a:noFill/>
        </p:spPr>
        <p:txBody>
          <a:bodyPr wrap="square" lIns="0" rIns="0" tIns="0" bIns="0">
            <a:spAutoFit/>
          </a:bodyPr>
          <a:lstStyle/>
          <a:p>
            <a:r>
              <a:rPr sz="1500" b="1">
                <a:solidFill>
                  <a:srgbClr val="F5D130"/>
                </a:solidFill>
                <a:latin typeface="Calibri"/>
              </a:rPr>
              <a:t>What changes vs. Power Platform</a:t>
            </a:r>
          </a:p>
        </p:txBody>
      </p:sp>
      <p:sp>
        <p:nvSpPr>
          <p:cNvPr id="16" name="TextBox 15"/>
          <p:cNvSpPr txBox="1"/>
          <p:nvPr/>
        </p:nvSpPr>
        <p:spPr>
          <a:xfrm>
            <a:off x="6434175" y="2825496"/>
            <a:ext cx="5007711" cy="1038351"/>
          </a:xfrm>
          <a:prstGeom prst="rect">
            <a:avLst/>
          </a:prstGeom>
          <a:noFill/>
        </p:spPr>
        <p:txBody>
          <a:bodyPr wrap="square" lIns="0" rIns="0" tIns="0" bIns="0">
            <a:spAutoFit/>
          </a:bodyPr>
          <a:lstStyle/>
          <a:p>
            <a:pPr indent="-228600" marL="228600" lvl="0">
              <a:buClr>
                <a:srgbClr val="F5D130"/>
              </a:buClr>
              <a:lnSpc>
                <a:spcPct val="125000"/>
              </a:lnSpc>
              <a:spcAft>
                <a:spcPts val="400"/>
              </a:spcAft>
              <a:buFont typeface="Arial"/>
              <a:buChar char="•"/>
            </a:pPr>
            <a:r>
              <a:rPr sz="1200" b="0" i="0">
                <a:solidFill>
                  <a:srgbClr val="D8D8D8"/>
                </a:solidFill>
                <a:latin typeface="Calibri"/>
              </a:rPr>
              <a:t>The conversation is your IDE.</a:t>
            </a:r>
          </a:p>
          <a:p>
            <a:pPr indent="-228600" marL="228600" lvl="0">
              <a:buClr>
                <a:srgbClr val="F5D130"/>
              </a:buClr>
              <a:lnSpc>
                <a:spcPct val="125000"/>
              </a:lnSpc>
              <a:spcAft>
                <a:spcPts val="400"/>
              </a:spcAft>
              <a:buFont typeface="Arial"/>
              <a:buChar char="•"/>
            </a:pPr>
            <a:r>
              <a:rPr sz="1200" b="0" i="0">
                <a:solidFill>
                  <a:srgbClr val="D8D8D8"/>
                </a:solidFill>
                <a:latin typeface="Calibri"/>
              </a:rPr>
              <a:t>The error message is your debugger.</a:t>
            </a:r>
          </a:p>
          <a:p>
            <a:pPr indent="-228600" marL="228600" lvl="0">
              <a:buClr>
                <a:srgbClr val="F5D130"/>
              </a:buClr>
              <a:lnSpc>
                <a:spcPct val="125000"/>
              </a:lnSpc>
              <a:spcAft>
                <a:spcPts val="400"/>
              </a:spcAft>
              <a:buFont typeface="Arial"/>
              <a:buChar char="•"/>
            </a:pPr>
            <a:r>
              <a:rPr sz="1200" b="0" i="0">
                <a:solidFill>
                  <a:srgbClr val="D8D8D8"/>
                </a:solidFill>
                <a:latin typeface="Calibri"/>
              </a:rPr>
              <a:t>The interface is your design tool.</a:t>
            </a:r>
          </a:p>
          <a:p>
            <a:pPr indent="-228600" marL="228600" lvl="0">
              <a:buClr>
                <a:srgbClr val="F5D130"/>
              </a:buClr>
              <a:lnSpc>
                <a:spcPct val="125000"/>
              </a:lnSpc>
              <a:spcAft>
                <a:spcPts val="400"/>
              </a:spcAft>
              <a:buFont typeface="Arial"/>
              <a:buChar char="•"/>
            </a:pPr>
            <a:r>
              <a:rPr sz="1200" b="0" i="0">
                <a:solidFill>
                  <a:srgbClr val="D8D8D8"/>
                </a:solidFill>
                <a:latin typeface="Calibri"/>
              </a:rPr>
              <a:t>The container is your deployment.</a:t>
            </a:r>
          </a:p>
        </p:txBody>
      </p:sp>
      <p:cxnSp>
        <p:nvCxnSpPr>
          <p:cNvPr id="17" name="Connector 16"/>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1 · THE FULL-STACK FRONTIER</a:t>
            </a:r>
          </a:p>
        </p:txBody>
      </p:sp>
      <p:sp>
        <p:nvSpPr>
          <p:cNvPr id="19" name="TextBox 18"/>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1.3 · MODULE COMPLETE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02</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Environment Setup</a:t>
            </a:r>
          </a:p>
        </p:txBody>
      </p:sp>
      <p:sp>
        <p:nvSpPr>
          <p:cNvPr id="7" name="Rounded Rectangle 6"/>
          <p:cNvSpPr/>
          <p:nvPr/>
        </p:nvSpPr>
        <p:spPr>
          <a:xfrm>
            <a:off x="6553047"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45 min</a:t>
            </a:r>
          </a:p>
        </p:txBody>
      </p:sp>
      <p:sp>
        <p:nvSpPr>
          <p:cNvPr id="8" name="Rounded Rectangle 7"/>
          <p:cNvSpPr/>
          <p:nvPr/>
        </p:nvSpPr>
        <p:spPr>
          <a:xfrm>
            <a:off x="7368640" y="3657600"/>
            <a:ext cx="1268222" cy="329184"/>
          </a:xfrm>
          <a:prstGeom prst="roundRect">
            <a:avLst>
              <a:gd name="adj" fmla="val 50000"/>
            </a:avLst>
          </a:prstGeom>
          <a:noFill/>
          <a:ln w="9525">
            <a:solidFill>
              <a:srgbClr val="999999"/>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AI-guided install</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The most boring module and the most critical. If the environment isn't right, nothing else works. Today, we let the AI walk every student through their own machine.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2 · TOOLS BUILD FRAMING</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Five tools, then we go</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Don't memorize the install steps. Hand the list to your AI and let it walk you through your OS.</a:t>
            </a:r>
          </a:p>
        </p:txBody>
      </p:sp>
      <p:sp>
        <p:nvSpPr>
          <p:cNvPr id="10" name="TextBox 9"/>
          <p:cNvSpPr txBox="1"/>
          <p:nvPr/>
        </p:nvSpPr>
        <p:spPr>
          <a:xfrm>
            <a:off x="548640" y="2240280"/>
            <a:ext cx="5410047" cy="4069080"/>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1" i="0">
                <a:solidFill>
                  <a:srgbClr val="1A1A1A"/>
                </a:solidFill>
                <a:latin typeface="Calibri"/>
              </a:rPr>
              <a:t>Go 1.22+</a:t>
            </a:r>
            <a:r>
              <a:rPr sz="1400" b="0" i="0">
                <a:solidFill>
                  <a:srgbClr val="1A1A1A"/>
                </a:solidFill>
                <a:latin typeface="Calibri"/>
              </a:rPr>
              <a:t> — backend language. </a:t>
            </a:r>
            <a:r>
              <a:rPr sz="1400" b="0" i="0">
                <a:solidFill>
                  <a:srgbClr val="1A1A1A"/>
                </a:solidFill>
                <a:latin typeface="Calibri"/>
              </a:rPr>
              <a:t>go.dev/dl</a:t>
            </a:r>
          </a:p>
          <a:p>
            <a:pPr indent="-228600" marL="228600" lvl="0">
              <a:buClr>
                <a:srgbClr val="CC0000"/>
              </a:buClr>
              <a:lnSpc>
                <a:spcPct val="130000"/>
              </a:lnSpc>
              <a:spcAft>
                <a:spcPts val="600"/>
              </a:spcAft>
              <a:buFont typeface="Arial"/>
              <a:buChar char="•"/>
            </a:pPr>
            <a:r>
              <a:rPr sz="1400" b="1" i="0">
                <a:solidFill>
                  <a:srgbClr val="1A1A1A"/>
                </a:solidFill>
                <a:latin typeface="Calibri"/>
              </a:rPr>
              <a:t>Node.js 20+</a:t>
            </a:r>
            <a:r>
              <a:rPr sz="1400" b="0" i="0">
                <a:solidFill>
                  <a:srgbClr val="1A1A1A"/>
                </a:solidFill>
                <a:latin typeface="Calibri"/>
              </a:rPr>
              <a:t> — frontend build. </a:t>
            </a:r>
            <a:r>
              <a:rPr sz="1400" b="0" i="0">
                <a:solidFill>
                  <a:srgbClr val="1A1A1A"/>
                </a:solidFill>
                <a:latin typeface="Calibri"/>
              </a:rPr>
              <a:t>nodejs.org</a:t>
            </a:r>
          </a:p>
          <a:p>
            <a:pPr indent="-228600" marL="228600" lvl="0">
              <a:buClr>
                <a:srgbClr val="CC0000"/>
              </a:buClr>
              <a:lnSpc>
                <a:spcPct val="130000"/>
              </a:lnSpc>
              <a:spcAft>
                <a:spcPts val="600"/>
              </a:spcAft>
              <a:buFont typeface="Arial"/>
              <a:buChar char="•"/>
            </a:pPr>
            <a:r>
              <a:rPr sz="1400" b="1" i="0">
                <a:solidFill>
                  <a:srgbClr val="1A1A1A"/>
                </a:solidFill>
                <a:latin typeface="Calibri"/>
              </a:rPr>
              <a:t>Git</a:t>
            </a:r>
            <a:r>
              <a:rPr sz="1400" b="0" i="0">
                <a:solidFill>
                  <a:srgbClr val="1A1A1A"/>
                </a:solidFill>
                <a:latin typeface="Calibri"/>
              </a:rPr>
              <a:t> — version control. </a:t>
            </a:r>
            <a:r>
              <a:rPr sz="1400" b="0" i="0">
                <a:solidFill>
                  <a:srgbClr val="1A1A1A"/>
                </a:solidFill>
                <a:latin typeface="Calibri"/>
              </a:rPr>
              <a:t>git-scm.com</a:t>
            </a:r>
          </a:p>
          <a:p>
            <a:pPr indent="-228600" marL="228600" lvl="0">
              <a:buClr>
                <a:srgbClr val="CC0000"/>
              </a:buClr>
              <a:lnSpc>
                <a:spcPct val="130000"/>
              </a:lnSpc>
              <a:spcAft>
                <a:spcPts val="600"/>
              </a:spcAft>
              <a:buFont typeface="Arial"/>
              <a:buChar char="•"/>
            </a:pPr>
            <a:r>
              <a:rPr sz="1400" b="1" i="0">
                <a:solidFill>
                  <a:srgbClr val="1A1A1A"/>
                </a:solidFill>
                <a:latin typeface="Calibri"/>
              </a:rPr>
              <a:t>VS Code</a:t>
            </a:r>
            <a:r>
              <a:rPr sz="1400" b="0" i="0">
                <a:solidFill>
                  <a:srgbClr val="1A1A1A"/>
                </a:solidFill>
                <a:latin typeface="Calibri"/>
              </a:rPr>
              <a:t> — editor. </a:t>
            </a:r>
            <a:r>
              <a:rPr sz="1400" b="0" i="0">
                <a:solidFill>
                  <a:srgbClr val="1A1A1A"/>
                </a:solidFill>
                <a:latin typeface="Calibri"/>
              </a:rPr>
              <a:t>code.visualstudio.com</a:t>
            </a:r>
          </a:p>
          <a:p>
            <a:pPr indent="-228600" marL="228600" lvl="0">
              <a:buClr>
                <a:srgbClr val="CC0000"/>
              </a:buClr>
              <a:lnSpc>
                <a:spcPct val="130000"/>
              </a:lnSpc>
              <a:spcAft>
                <a:spcPts val="600"/>
              </a:spcAft>
              <a:buFont typeface="Arial"/>
              <a:buChar char="•"/>
            </a:pPr>
            <a:r>
              <a:rPr sz="1400" b="1" i="0">
                <a:solidFill>
                  <a:srgbClr val="1A1A1A"/>
                </a:solidFill>
                <a:latin typeface="Calibri"/>
              </a:rPr>
              <a:t>Docker Desktop</a:t>
            </a:r>
            <a:r>
              <a:rPr sz="1400" b="0" i="0">
                <a:solidFill>
                  <a:srgbClr val="1A1A1A"/>
                </a:solidFill>
                <a:latin typeface="Calibri"/>
              </a:rPr>
              <a:t> — container runtime (Module 10). </a:t>
            </a:r>
            <a:r>
              <a:rPr sz="1400" b="0" i="0">
                <a:solidFill>
                  <a:srgbClr val="1A1A1A"/>
                </a:solidFill>
                <a:latin typeface="Calibri"/>
              </a:rPr>
              <a:t>docker.com</a:t>
            </a:r>
          </a:p>
        </p:txBody>
      </p:sp>
      <p:sp>
        <p:nvSpPr>
          <p:cNvPr id="11" name="Rounded Rectangle 10"/>
          <p:cNvSpPr/>
          <p:nvPr/>
        </p:nvSpPr>
        <p:spPr>
          <a:xfrm>
            <a:off x="6233007" y="2240280"/>
            <a:ext cx="5410047" cy="2020824"/>
          </a:xfrm>
          <a:prstGeom prst="roundRect">
            <a:avLst>
              <a:gd name="adj" fmla="val 4000"/>
            </a:avLst>
          </a:prstGeom>
          <a:solidFill>
            <a:srgbClr val="E8F0FE"/>
          </a:solidFill>
          <a:ln w="9525">
            <a:solidFill>
              <a:srgbClr val="E8F0F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6233007" y="2240280"/>
            <a:ext cx="73152" cy="2020824"/>
          </a:xfrm>
          <a:prstGeom prst="rect">
            <a:avLst/>
          </a:prstGeom>
          <a:solidFill>
            <a:srgbClr val="1A3A6B"/>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507327" y="2441448"/>
            <a:ext cx="4934559" cy="274320"/>
          </a:xfrm>
          <a:prstGeom prst="rect">
            <a:avLst/>
          </a:prstGeom>
          <a:noFill/>
        </p:spPr>
        <p:txBody>
          <a:bodyPr wrap="square" lIns="0" rIns="0" tIns="0" bIns="0">
            <a:spAutoFit/>
          </a:bodyPr>
          <a:lstStyle/>
          <a:p>
            <a:r>
              <a:rPr sz="900" b="1">
                <a:solidFill>
                  <a:srgbClr val="1A3A6B"/>
                </a:solidFill>
                <a:latin typeface="Calibri"/>
              </a:rPr>
              <a:t>STUDENT PROMPT — USE AS-IS</a:t>
            </a:r>
          </a:p>
        </p:txBody>
      </p:sp>
      <p:sp>
        <p:nvSpPr>
          <p:cNvPr id="14" name="TextBox 13"/>
          <p:cNvSpPr txBox="1"/>
          <p:nvPr/>
        </p:nvSpPr>
        <p:spPr>
          <a:xfrm>
            <a:off x="6507327" y="2734056"/>
            <a:ext cx="4934559" cy="1325880"/>
          </a:xfrm>
          <a:prstGeom prst="rect">
            <a:avLst/>
          </a:prstGeom>
          <a:noFill/>
        </p:spPr>
        <p:txBody>
          <a:bodyPr wrap="square" lIns="0" rIns="0" tIns="0" bIns="0">
            <a:spAutoFit/>
          </a:bodyPr>
          <a:lstStyle/>
          <a:p>
            <a:pPr>
              <a:lnSpc>
                <a:spcPct val="135000"/>
              </a:lnSpc>
            </a:pPr>
            <a:r>
              <a:rPr sz="1200" b="0" i="0">
                <a:solidFill>
                  <a:srgbClr val="1A3A6B"/>
                </a:solidFill>
                <a:latin typeface="Calibri"/>
              </a:rPr>
              <a:t> I need to set up a development environment on [Windows / Mac]. Install Go 1.22+, Node.js 20 LTS, Git, VS Code, and Docker Desktop. Give me step-by-step instructions for my OS, including how to verify each install. After installation I should be able to run </a:t>
            </a:r>
            <a:r>
              <a:rPr sz="1200" b="0" i="0">
                <a:solidFill>
                  <a:srgbClr val="1A3A6B"/>
                </a:solidFill>
                <a:latin typeface="Consolas"/>
              </a:rPr>
              <a:t>go version</a:t>
            </a:r>
            <a:r>
              <a:rPr sz="1200" b="0" i="0">
                <a:solidFill>
                  <a:srgbClr val="1A3A6B"/>
                </a:solidFill>
                <a:latin typeface="Calibri"/>
              </a:rPr>
              <a:t>, </a:t>
            </a:r>
            <a:r>
              <a:rPr sz="1200" b="0" i="0">
                <a:solidFill>
                  <a:srgbClr val="1A3A6B"/>
                </a:solidFill>
                <a:latin typeface="Consolas"/>
              </a:rPr>
              <a:t>node --version</a:t>
            </a:r>
            <a:r>
              <a:rPr sz="1200" b="0" i="0">
                <a:solidFill>
                  <a:srgbClr val="1A3A6B"/>
                </a:solidFill>
                <a:latin typeface="Calibri"/>
              </a:rPr>
              <a:t>, </a:t>
            </a:r>
            <a:r>
              <a:rPr sz="1200" b="0" i="0">
                <a:solidFill>
                  <a:srgbClr val="1A3A6B"/>
                </a:solidFill>
                <a:latin typeface="Consolas"/>
              </a:rPr>
              <a:t>npm --version</a:t>
            </a:r>
            <a:r>
              <a:rPr sz="1200" b="0" i="0">
                <a:solidFill>
                  <a:srgbClr val="1A3A6B"/>
                </a:solidFill>
                <a:latin typeface="Calibri"/>
              </a:rPr>
              <a:t>, </a:t>
            </a:r>
            <a:r>
              <a:rPr sz="1200" b="0" i="0">
                <a:solidFill>
                  <a:srgbClr val="1A3A6B"/>
                </a:solidFill>
                <a:latin typeface="Consolas"/>
              </a:rPr>
              <a:t>git --version</a:t>
            </a:r>
            <a:r>
              <a:rPr sz="1200" b="0" i="0">
                <a:solidFill>
                  <a:srgbClr val="1A3A6B"/>
                </a:solidFill>
                <a:latin typeface="Calibri"/>
              </a:rPr>
              <a:t> and see numbers for all four.</a:t>
            </a:r>
          </a:p>
        </p:txBody>
      </p:sp>
      <p:cxnSp>
        <p:nvCxnSpPr>
          <p:cNvPr id="15" name="Connector 14"/>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2 · ENVIRONMENT SETUP</a:t>
            </a:r>
          </a:p>
        </p:txBody>
      </p:sp>
      <p:sp>
        <p:nvSpPr>
          <p:cNvPr id="17" name="TextBox 16"/>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2.1 · BUILD FRAMING</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079466" y="1371600"/>
            <a:ext cx="2032762" cy="384048"/>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FFFFF"/>
                </a:solidFill>
                <a:latin typeface="Calibri"/>
              </a:rPr>
              <a:t>▶ SWITCH TO THE EDITOR</a:t>
            </a:r>
          </a:p>
        </p:txBody>
      </p:sp>
      <p:sp>
        <p:nvSpPr>
          <p:cNvPr id="4" name="TextBox 3"/>
          <p:cNvSpPr txBox="1"/>
          <p:nvPr/>
        </p:nvSpPr>
        <p:spPr>
          <a:xfrm>
            <a:off x="0" y="1874519"/>
            <a:ext cx="12191695" cy="914400"/>
          </a:xfrm>
          <a:prstGeom prst="rect">
            <a:avLst/>
          </a:prstGeom>
          <a:noFill/>
        </p:spPr>
        <p:txBody>
          <a:bodyPr wrap="square" lIns="0" rIns="0" tIns="0" bIns="0">
            <a:spAutoFit/>
          </a:bodyPr>
          <a:lstStyle/>
          <a:p>
            <a:pPr algn="ctr"/>
            <a:r>
              <a:rPr sz="6000" b="1">
                <a:solidFill>
                  <a:srgbClr val="F5D130"/>
                </a:solidFill>
                <a:latin typeface="Calibri"/>
              </a:rPr>
              <a:t>→</a:t>
            </a:r>
          </a:p>
        </p:txBody>
      </p:sp>
      <p:sp>
        <p:nvSpPr>
          <p:cNvPr id="5" name="TextBox 4"/>
          <p:cNvSpPr txBox="1"/>
          <p:nvPr/>
        </p:nvSpPr>
        <p:spPr>
          <a:xfrm>
            <a:off x="731520" y="2834640"/>
            <a:ext cx="10728655" cy="1554480"/>
          </a:xfrm>
          <a:prstGeom prst="rect">
            <a:avLst/>
          </a:prstGeom>
          <a:noFill/>
        </p:spPr>
        <p:txBody>
          <a:bodyPr wrap="square" lIns="0" rIns="0" tIns="0" bIns="0">
            <a:spAutoFit/>
          </a:bodyPr>
          <a:lstStyle/>
          <a:p>
            <a:pPr algn="ctr">
              <a:lnSpc>
                <a:spcPct val="100000"/>
              </a:lnSpc>
            </a:pPr>
            <a:r>
              <a:rPr sz="4200" b="1">
                <a:solidFill>
                  <a:srgbClr val="FFFFFF"/>
                </a:solidFill>
                <a:latin typeface="Calibri"/>
              </a:rPr>
              <a:t>Install &amp; </a:t>
            </a:r>
            <a:r>
              <a:rPr sz="4200" b="1">
                <a:solidFill>
                  <a:srgbClr val="F5D130"/>
                </a:solidFill>
                <a:latin typeface="Calibri"/>
              </a:rPr>
              <a:t>scaffold the project</a:t>
            </a:r>
          </a:p>
        </p:txBody>
      </p:sp>
      <p:sp>
        <p:nvSpPr>
          <p:cNvPr id="6" name="TextBox 5"/>
          <p:cNvSpPr txBox="1"/>
          <p:nvPr/>
        </p:nvSpPr>
        <p:spPr>
          <a:xfrm>
            <a:off x="1371600" y="4572000"/>
            <a:ext cx="9448495" cy="1371600"/>
          </a:xfrm>
          <a:prstGeom prst="rect">
            <a:avLst/>
          </a:prstGeom>
          <a:noFill/>
        </p:spPr>
        <p:txBody>
          <a:bodyPr wrap="square" lIns="0" rIns="0" tIns="0" bIns="0">
            <a:spAutoFit/>
          </a:bodyPr>
          <a:lstStyle/>
          <a:p>
            <a:pPr algn="ctr">
              <a:lnSpc>
                <a:spcPct val="140000"/>
              </a:lnSpc>
            </a:pPr>
            <a:r>
              <a:rPr sz="1300" b="0" i="0">
                <a:solidFill>
                  <a:srgbClr val="C0C0C0"/>
                </a:solidFill>
                <a:latin typeface="Calibri"/>
              </a:rPr>
              <a:t>Walk through: paste the install prompt, verify the four versions, then create the project skeleton: </a:t>
            </a:r>
            <a:r>
              <a:rPr sz="1300" b="0" i="0">
                <a:solidFill>
                  <a:srgbClr val="C0C0C0"/>
                </a:solidFill>
                <a:latin typeface="Consolas"/>
              </a:rPr>
              <a:t>my-staff-app</a:t>
            </a:r>
            <a:r>
              <a:rPr sz="1300" b="0" i="0">
                <a:solidFill>
                  <a:srgbClr val="C0C0C0"/>
                </a:solidFill>
                <a:latin typeface="Calibri"/>
              </a:rPr>
              <a:t> with </a:t>
            </a:r>
            <a:r>
              <a:rPr sz="1300" b="0" i="0">
                <a:solidFill>
                  <a:srgbClr val="C0C0C0"/>
                </a:solidFill>
                <a:latin typeface="Consolas"/>
              </a:rPr>
              <a:t>cmd/server/</a:t>
            </a:r>
            <a:r>
              <a:rPr sz="1300" b="0" i="0">
                <a:solidFill>
                  <a:srgbClr val="C0C0C0"/>
                </a:solidFill>
                <a:latin typeface="Calibri"/>
              </a:rPr>
              <a:t>, </a:t>
            </a:r>
            <a:r>
              <a:rPr sz="1300" b="0" i="0">
                <a:solidFill>
                  <a:srgbClr val="C0C0C0"/>
                </a:solidFill>
                <a:latin typeface="Consolas"/>
              </a:rPr>
              <a:t>internal/</a:t>
            </a:r>
            <a:r>
              <a:rPr sz="1300" b="0" i="0">
                <a:solidFill>
                  <a:srgbClr val="C0C0C0"/>
                </a:solidFill>
                <a:latin typeface="Calibri"/>
              </a:rPr>
              <a:t>, </a:t>
            </a:r>
            <a:r>
              <a:rPr sz="1300" b="0" i="0">
                <a:solidFill>
                  <a:srgbClr val="C0C0C0"/>
                </a:solidFill>
                <a:latin typeface="Consolas"/>
              </a:rPr>
              <a:t>web/</a:t>
            </a:r>
            <a:r>
              <a:rPr sz="1300" b="0" i="0">
                <a:solidFill>
                  <a:srgbClr val="C0C0C0"/>
                </a:solidFill>
                <a:latin typeface="Calibri"/>
              </a:rPr>
              <a:t> (Vite + React + TypeScript), and </a:t>
            </a:r>
            <a:r>
              <a:rPr sz="1300" b="0" i="0">
                <a:solidFill>
                  <a:srgbClr val="C0C0C0"/>
                </a:solidFill>
                <a:latin typeface="Consolas"/>
              </a:rPr>
              <a:t>data/</a:t>
            </a:r>
            <a:r>
              <a:rPr sz="1300" b="0" i="0">
                <a:solidFill>
                  <a:srgbClr val="C0C0C0"/>
                </a:solidFill>
                <a:latin typeface="Calibri"/>
              </a:rPr>
              <a:t>.</a:t>
            </a:r>
          </a:p>
        </p:txBody>
      </p:sp>
      <p:sp>
        <p:nvSpPr>
          <p:cNvPr id="7" name="TextBox 6"/>
          <p:cNvSpPr txBox="1"/>
          <p:nvPr/>
        </p:nvSpPr>
        <p:spPr>
          <a:xfrm>
            <a:off x="0" y="6126480"/>
            <a:ext cx="12191695" cy="365760"/>
          </a:xfrm>
          <a:prstGeom prst="rect">
            <a:avLst/>
          </a:prstGeom>
          <a:noFill/>
        </p:spPr>
        <p:txBody>
          <a:bodyPr wrap="square" lIns="0" rIns="0" tIns="0" bIns="0">
            <a:spAutoFit/>
          </a:bodyPr>
          <a:lstStyle/>
          <a:p>
            <a:pPr algn="ctr"/>
            <a:r>
              <a:rPr sz="1200">
                <a:solidFill>
                  <a:srgbClr val="F5D130"/>
                </a:solidFill>
                <a:latin typeface="Consolas"/>
              </a:rPr>
              <a:t>~30 min in editor — circulate while students install</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BACK TO DECK ENVIRONMENT READY</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Module 2 complete — runway built</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The stack is still empty. Tomorrow it grows.</a:t>
            </a:r>
          </a:p>
        </p:txBody>
      </p:sp>
      <p:sp>
        <p:nvSpPr>
          <p:cNvPr id="10" name="Rectangle 9"/>
          <p:cNvSpPr/>
          <p:nvPr/>
        </p:nvSpPr>
        <p:spPr>
          <a:xfrm>
            <a:off x="548640" y="224028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240280"/>
            <a:ext cx="1188720" cy="948690"/>
          </a:xfrm>
          <a:prstGeom prst="rect">
            <a:avLst/>
          </a:prstGeom>
          <a:noFill/>
        </p:spPr>
        <p:txBody>
          <a:bodyPr wrap="square" lIns="0" rIns="0" tIns="0" bIns="0" anchor="ctr">
            <a:spAutoFit/>
          </a:bodyPr>
          <a:lstStyle/>
          <a:p>
            <a:r>
              <a:rPr sz="900" b="1">
                <a:solidFill>
                  <a:srgbClr val="4A4A4A"/>
                </a:solidFill>
                <a:latin typeface="Calibri"/>
              </a:rPr>
              <a:t>L1 · Frontend</a:t>
            </a:r>
          </a:p>
        </p:txBody>
      </p:sp>
      <p:sp>
        <p:nvSpPr>
          <p:cNvPr id="12" name="Rectangle 11"/>
          <p:cNvSpPr/>
          <p:nvPr/>
        </p:nvSpPr>
        <p:spPr>
          <a:xfrm>
            <a:off x="1828800" y="224028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965960" y="2240280"/>
            <a:ext cx="2006116" cy="948690"/>
          </a:xfrm>
          <a:prstGeom prst="rect">
            <a:avLst/>
          </a:prstGeom>
          <a:noFill/>
        </p:spPr>
        <p:txBody>
          <a:bodyPr wrap="square" lIns="0" rIns="0" tIns="0" bIns="0" anchor="ctr">
            <a:spAutoFit/>
          </a:bodyPr>
          <a:lstStyle/>
          <a:p>
            <a:r>
              <a:rPr sz="1300" b="0">
                <a:solidFill>
                  <a:srgbClr val="4A4A4A"/>
                </a:solidFill>
                <a:latin typeface="Calibri"/>
              </a:rPr>
              <a:t>React Frontend</a:t>
            </a:r>
          </a:p>
        </p:txBody>
      </p:sp>
      <p:sp>
        <p:nvSpPr>
          <p:cNvPr id="14" name="Rectangle 13"/>
          <p:cNvSpPr/>
          <p:nvPr/>
        </p:nvSpPr>
        <p:spPr>
          <a:xfrm>
            <a:off x="4017796" y="224028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154956" y="224028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Vite + React + TypeScript scaffolded in </a:t>
            </a:r>
            <a:r>
              <a:rPr sz="1000" b="0" i="0">
                <a:solidFill>
                  <a:srgbClr val="4A4A4A"/>
                </a:solidFill>
                <a:latin typeface="Consolas"/>
              </a:rPr>
              <a:t>web/</a:t>
            </a:r>
            <a:r>
              <a:rPr sz="1000" b="0" i="0">
                <a:solidFill>
                  <a:srgbClr val="4A4A4A"/>
                </a:solidFill>
                <a:latin typeface="Calibri"/>
              </a:rPr>
              <a:t>.</a:t>
            </a:r>
          </a:p>
        </p:txBody>
      </p:sp>
      <p:sp>
        <p:nvSpPr>
          <p:cNvPr id="16" name="Rectangle 15"/>
          <p:cNvSpPr/>
          <p:nvPr/>
        </p:nvSpPr>
        <p:spPr>
          <a:xfrm>
            <a:off x="548640" y="328041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3280410"/>
            <a:ext cx="1188720" cy="948690"/>
          </a:xfrm>
          <a:prstGeom prst="rect">
            <a:avLst/>
          </a:prstGeom>
          <a:noFill/>
        </p:spPr>
        <p:txBody>
          <a:bodyPr wrap="square" lIns="0" rIns="0" tIns="0" bIns="0" anchor="ctr">
            <a:spAutoFit/>
          </a:bodyPr>
          <a:lstStyle/>
          <a:p>
            <a:r>
              <a:rPr sz="900" b="1">
                <a:solidFill>
                  <a:srgbClr val="4A4A4A"/>
                </a:solidFill>
                <a:latin typeface="Calibri"/>
              </a:rPr>
              <a:t>L2 · Backend</a:t>
            </a:r>
          </a:p>
        </p:txBody>
      </p:sp>
      <p:sp>
        <p:nvSpPr>
          <p:cNvPr id="18" name="Rectangle 17"/>
          <p:cNvSpPr/>
          <p:nvPr/>
        </p:nvSpPr>
        <p:spPr>
          <a:xfrm>
            <a:off x="1828800" y="328041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965960" y="3280410"/>
            <a:ext cx="2006116" cy="948690"/>
          </a:xfrm>
          <a:prstGeom prst="rect">
            <a:avLst/>
          </a:prstGeom>
          <a:noFill/>
        </p:spPr>
        <p:txBody>
          <a:bodyPr wrap="square" lIns="0" rIns="0" tIns="0" bIns="0" anchor="ctr">
            <a:spAutoFit/>
          </a:bodyPr>
          <a:lstStyle/>
          <a:p>
            <a:r>
              <a:rPr sz="1300" b="0">
                <a:solidFill>
                  <a:srgbClr val="4A4A4A"/>
                </a:solidFill>
                <a:latin typeface="Calibri"/>
              </a:rPr>
              <a:t>Go HTTP Server</a:t>
            </a:r>
          </a:p>
        </p:txBody>
      </p:sp>
      <p:sp>
        <p:nvSpPr>
          <p:cNvPr id="20" name="Rectangle 19"/>
          <p:cNvSpPr/>
          <p:nvPr/>
        </p:nvSpPr>
        <p:spPr>
          <a:xfrm>
            <a:off x="4017796" y="328041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154956" y="328041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Module initialised. Empty </a:t>
            </a:r>
            <a:r>
              <a:rPr sz="1000" b="0" i="0">
                <a:solidFill>
                  <a:srgbClr val="4A4A4A"/>
                </a:solidFill>
                <a:latin typeface="Consolas"/>
              </a:rPr>
              <a:t>cmd/server/</a:t>
            </a:r>
            <a:r>
              <a:rPr sz="1000" b="0" i="0">
                <a:solidFill>
                  <a:srgbClr val="4A4A4A"/>
                </a:solidFill>
                <a:latin typeface="Calibri"/>
              </a:rPr>
              <a:t> waiting for code.</a:t>
            </a:r>
          </a:p>
        </p:txBody>
      </p:sp>
      <p:sp>
        <p:nvSpPr>
          <p:cNvPr id="22" name="Rectangle 21"/>
          <p:cNvSpPr/>
          <p:nvPr/>
        </p:nvSpPr>
        <p:spPr>
          <a:xfrm>
            <a:off x="548640" y="432054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0080" y="4320540"/>
            <a:ext cx="1188720" cy="948690"/>
          </a:xfrm>
          <a:prstGeom prst="rect">
            <a:avLst/>
          </a:prstGeom>
          <a:noFill/>
        </p:spPr>
        <p:txBody>
          <a:bodyPr wrap="square" lIns="0" rIns="0" tIns="0" bIns="0" anchor="ctr">
            <a:spAutoFit/>
          </a:bodyPr>
          <a:lstStyle/>
          <a:p>
            <a:r>
              <a:rPr sz="900" b="1">
                <a:solidFill>
                  <a:srgbClr val="4A4A4A"/>
                </a:solidFill>
                <a:latin typeface="Calibri"/>
              </a:rPr>
              <a:t>L3 · Data</a:t>
            </a:r>
          </a:p>
        </p:txBody>
      </p:sp>
      <p:sp>
        <p:nvSpPr>
          <p:cNvPr id="24" name="Rectangle 23"/>
          <p:cNvSpPr/>
          <p:nvPr/>
        </p:nvSpPr>
        <p:spPr>
          <a:xfrm>
            <a:off x="1828800" y="432054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965960" y="4320540"/>
            <a:ext cx="2006116" cy="948690"/>
          </a:xfrm>
          <a:prstGeom prst="rect">
            <a:avLst/>
          </a:prstGeom>
          <a:noFill/>
        </p:spPr>
        <p:txBody>
          <a:bodyPr wrap="square" lIns="0" rIns="0" tIns="0" bIns="0" anchor="ctr">
            <a:spAutoFit/>
          </a:bodyPr>
          <a:lstStyle/>
          <a:p>
            <a:r>
              <a:rPr sz="1300" b="0">
                <a:solidFill>
                  <a:srgbClr val="4A4A4A"/>
                </a:solidFill>
                <a:latin typeface="Calibri"/>
              </a:rPr>
              <a:t>Data Layer</a:t>
            </a:r>
          </a:p>
        </p:txBody>
      </p:sp>
      <p:sp>
        <p:nvSpPr>
          <p:cNvPr id="26" name="Rectangle 25"/>
          <p:cNvSpPr/>
          <p:nvPr/>
        </p:nvSpPr>
        <p:spPr>
          <a:xfrm>
            <a:off x="4017796" y="432054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154956" y="432054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Empty </a:t>
            </a:r>
            <a:r>
              <a:rPr sz="1000" b="0" i="0">
                <a:solidFill>
                  <a:srgbClr val="4A4A4A"/>
                </a:solidFill>
                <a:latin typeface="Consolas"/>
              </a:rPr>
              <a:t>data/</a:t>
            </a:r>
            <a:r>
              <a:rPr sz="1000" b="0" i="0">
                <a:solidFill>
                  <a:srgbClr val="4A4A4A"/>
                </a:solidFill>
                <a:latin typeface="Calibri"/>
              </a:rPr>
              <a:t> directory. No store yet.</a:t>
            </a:r>
          </a:p>
        </p:txBody>
      </p:sp>
      <p:sp>
        <p:nvSpPr>
          <p:cNvPr id="28" name="Rectangle 27"/>
          <p:cNvSpPr/>
          <p:nvPr/>
        </p:nvSpPr>
        <p:spPr>
          <a:xfrm>
            <a:off x="548640" y="536067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40080" y="5360670"/>
            <a:ext cx="1188720" cy="948690"/>
          </a:xfrm>
          <a:prstGeom prst="rect">
            <a:avLst/>
          </a:prstGeom>
          <a:noFill/>
        </p:spPr>
        <p:txBody>
          <a:bodyPr wrap="square" lIns="0" rIns="0" tIns="0" bIns="0" anchor="ctr">
            <a:spAutoFit/>
          </a:bodyPr>
          <a:lstStyle/>
          <a:p>
            <a:r>
              <a:rPr sz="900" b="1">
                <a:solidFill>
                  <a:srgbClr val="4A4A4A"/>
                </a:solidFill>
                <a:latin typeface="Calibri"/>
              </a:rPr>
              <a:t>L4 · External</a:t>
            </a:r>
          </a:p>
        </p:txBody>
      </p:sp>
      <p:sp>
        <p:nvSpPr>
          <p:cNvPr id="30" name="Rectangle 29"/>
          <p:cNvSpPr/>
          <p:nvPr/>
        </p:nvSpPr>
        <p:spPr>
          <a:xfrm>
            <a:off x="1828800" y="536067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1965960" y="5360670"/>
            <a:ext cx="2006116" cy="948690"/>
          </a:xfrm>
          <a:prstGeom prst="rect">
            <a:avLst/>
          </a:prstGeom>
          <a:noFill/>
        </p:spPr>
        <p:txBody>
          <a:bodyPr wrap="square" lIns="0" rIns="0" tIns="0" bIns="0" anchor="ctr">
            <a:spAutoFit/>
          </a:bodyPr>
          <a:lstStyle/>
          <a:p>
            <a:r>
              <a:rPr sz="1300" b="0">
                <a:solidFill>
                  <a:srgbClr val="4A4A4A"/>
                </a:solidFill>
                <a:latin typeface="Calibri"/>
              </a:rPr>
              <a:t>External Services</a:t>
            </a:r>
          </a:p>
        </p:txBody>
      </p:sp>
      <p:sp>
        <p:nvSpPr>
          <p:cNvPr id="32" name="Rectangle 31"/>
          <p:cNvSpPr/>
          <p:nvPr/>
        </p:nvSpPr>
        <p:spPr>
          <a:xfrm>
            <a:off x="4017796" y="536067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4154956" y="536067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No external services wired up.</a:t>
            </a:r>
          </a:p>
        </p:txBody>
      </p:sp>
      <p:sp>
        <p:nvSpPr>
          <p:cNvPr id="34" name="TextBox 33"/>
          <p:cNvSpPr txBox="1"/>
          <p:nvPr/>
        </p:nvSpPr>
        <p:spPr>
          <a:xfrm>
            <a:off x="7315017" y="2240280"/>
            <a:ext cx="4328038" cy="3310128"/>
          </a:xfrm>
          <a:prstGeom prst="rect">
            <a:avLst/>
          </a:prstGeom>
          <a:noFill/>
        </p:spPr>
        <p:txBody>
          <a:bodyPr wrap="square" lIns="0" rIns="0" tIns="0" bIns="0">
            <a:spAutoFit/>
          </a:bodyPr>
          <a:lstStyle/>
          <a:p>
            <a:pPr>
              <a:lnSpc>
                <a:spcPct val="130000"/>
              </a:lnSpc>
              <a:spcAft>
                <a:spcPts val="500"/>
              </a:spcAft>
            </a:pPr>
            <a:r>
              <a:rPr sz="1300" b="1" i="0">
                <a:solidFill>
                  <a:srgbClr val="0D652D"/>
                </a:solidFill>
                <a:latin typeface="Calibri"/>
              </a:rPr>
              <a:t>✓ </a:t>
            </a:r>
            <a:r>
              <a:rPr sz="1300" b="0" i="0">
                <a:solidFill>
                  <a:srgbClr val="1A1A1A"/>
                </a:solidFill>
                <a:latin typeface="Calibri"/>
              </a:rPr>
              <a:t>Go, Node, Git, VS Code installed and verified.</a:t>
            </a:r>
          </a:p>
          <a:p>
            <a:pPr>
              <a:lnSpc>
                <a:spcPct val="130000"/>
              </a:lnSpc>
              <a:spcAft>
                <a:spcPts val="500"/>
              </a:spcAft>
            </a:pPr>
            <a:r>
              <a:rPr sz="1300" b="1" i="0">
                <a:solidFill>
                  <a:srgbClr val="0D652D"/>
                </a:solidFill>
                <a:latin typeface="Calibri"/>
              </a:rPr>
              <a:t>✓ </a:t>
            </a:r>
            <a:r>
              <a:rPr sz="1300" b="0" i="0">
                <a:solidFill>
                  <a:srgbClr val="1A1A1A"/>
                </a:solidFill>
                <a:latin typeface="Calibri"/>
              </a:rPr>
              <a:t>Project directory exists with </a:t>
            </a:r>
            <a:r>
              <a:rPr sz="1300" b="0" i="0">
                <a:solidFill>
                  <a:srgbClr val="1A1A1A"/>
                </a:solidFill>
                <a:latin typeface="Consolas"/>
              </a:rPr>
              <a:t>go.mod</a:t>
            </a:r>
            <a:r>
              <a:rPr sz="1300" b="0" i="0">
                <a:solidFill>
                  <a:srgbClr val="1A1A1A"/>
                </a:solidFill>
                <a:latin typeface="Calibri"/>
              </a:rPr>
              <a:t> and </a:t>
            </a:r>
            <a:r>
              <a:rPr sz="1300" b="0" i="0">
                <a:solidFill>
                  <a:srgbClr val="1A1A1A"/>
                </a:solidFill>
                <a:latin typeface="Consolas"/>
              </a:rPr>
              <a:t>web/package.json</a:t>
            </a:r>
            <a:r>
              <a:rPr sz="1300" b="0" i="0">
                <a:solidFill>
                  <a:srgbClr val="1A1A1A"/>
                </a:solidFill>
                <a:latin typeface="Calibri"/>
              </a:rPr>
              <a:t>.</a:t>
            </a:r>
          </a:p>
          <a:p>
            <a:pPr>
              <a:lnSpc>
                <a:spcPct val="130000"/>
              </a:lnSpc>
              <a:spcAft>
                <a:spcPts val="500"/>
              </a:spcAft>
            </a:pPr>
            <a:r>
              <a:rPr sz="1300" b="1" i="0">
                <a:solidFill>
                  <a:srgbClr val="0D652D"/>
                </a:solidFill>
                <a:latin typeface="Calibri"/>
              </a:rPr>
              <a:t>✓ </a:t>
            </a:r>
            <a:r>
              <a:rPr sz="1300" b="0" i="0">
                <a:solidFill>
                  <a:srgbClr val="1A1A1A"/>
                </a:solidFill>
                <a:latin typeface="Calibri"/>
              </a:rPr>
              <a:t>Students used AI to install — not the docs.</a:t>
            </a:r>
          </a:p>
        </p:txBody>
      </p:sp>
      <p:sp>
        <p:nvSpPr>
          <p:cNvPr id="35" name="Rounded Rectangle 34"/>
          <p:cNvSpPr/>
          <p:nvPr/>
        </p:nvSpPr>
        <p:spPr>
          <a:xfrm>
            <a:off x="7315017" y="5715000"/>
            <a:ext cx="4328038"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7479609" y="5760720"/>
            <a:ext cx="3998854" cy="457200"/>
          </a:xfrm>
          <a:prstGeom prst="rect">
            <a:avLst/>
          </a:prstGeom>
          <a:noFill/>
        </p:spPr>
        <p:txBody>
          <a:bodyPr wrap="square" lIns="0" rIns="0" tIns="0" bIns="0" anchor="ctr">
            <a:spAutoFit/>
          </a:bodyPr>
          <a:lstStyle/>
          <a:p>
            <a:pPr>
              <a:lnSpc>
                <a:spcPct val="125000"/>
              </a:lnSpc>
            </a:pPr>
            <a:r>
              <a:rPr sz="1100" b="0" i="0">
                <a:solidFill>
                  <a:srgbClr val="4A4A4A"/>
                </a:solidFill>
                <a:latin typeface="Calibri"/>
              </a:rPr>
              <a:t>Diagram status: </a:t>
            </a:r>
            <a:r>
              <a:rPr sz="1100" b="1" i="0">
                <a:solidFill>
                  <a:srgbClr val="4A4A4A"/>
                </a:solidFill>
                <a:latin typeface="Calibri"/>
              </a:rPr>
              <a:t>0 of 4 layers built.</a:t>
            </a:r>
            <a:r>
              <a:rPr sz="1100" b="0" i="0">
                <a:solidFill>
                  <a:srgbClr val="4A4A4A"/>
                </a:solidFill>
                <a:latin typeface="Calibri"/>
              </a:rPr>
              <a:t> Empty runway. We light the first lamp in Module 3.</a:t>
            </a:r>
          </a:p>
        </p:txBody>
      </p:sp>
      <p:cxnSp>
        <p:nvCxnSpPr>
          <p:cNvPr id="37" name="Connector 36"/>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38" name="TextBox 37"/>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2 · ENVIRONMENT SETUP</a:t>
            </a:r>
          </a:p>
        </p:txBody>
      </p:sp>
      <p:sp>
        <p:nvSpPr>
          <p:cNvPr id="39" name="TextBox 38"/>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MODULE 2 COMPLETE · ARCHITECTURE 0/4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 · BUILD</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03</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Backend from Scratch</a:t>
            </a:r>
          </a:p>
        </p:txBody>
      </p:sp>
      <p:sp>
        <p:nvSpPr>
          <p:cNvPr id="7" name="Rounded Rectangle 6"/>
          <p:cNvSpPr/>
          <p:nvPr/>
        </p:nvSpPr>
        <p:spPr>
          <a:xfrm>
            <a:off x="6553047" y="3657600"/>
            <a:ext cx="1060704" cy="329184"/>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Build module</a:t>
            </a:r>
          </a:p>
        </p:txBody>
      </p:sp>
      <p:sp>
        <p:nvSpPr>
          <p:cNvPr id="8" name="Rounded Rectangle 7"/>
          <p:cNvSpPr/>
          <p:nvPr/>
        </p:nvSpPr>
        <p:spPr>
          <a:xfrm>
            <a:off x="7750911"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45 min</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First real server-side code — or rather, first time directing AI to write it. By the end, every student has a Go HTTP server returning JSON to a curl request.</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3 · BUILD FRAMING</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Your first HTTP server</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Stand up a Go server with one health endpoint and one items endpoint. Get to JSON in the browser.</a:t>
            </a:r>
          </a:p>
        </p:txBody>
      </p:sp>
      <p:sp>
        <p:nvSpPr>
          <p:cNvPr id="10" name="Rounded Rectangle 9"/>
          <p:cNvSpPr/>
          <p:nvPr/>
        </p:nvSpPr>
        <p:spPr>
          <a:xfrm>
            <a:off x="548640" y="2240280"/>
            <a:ext cx="1388364" cy="256032"/>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FFFFFF"/>
                </a:solidFill>
                <a:latin typeface="Calibri"/>
              </a:rPr>
              <a:t>▶ What we're adding</a:t>
            </a:r>
          </a:p>
        </p:txBody>
      </p:sp>
      <p:sp>
        <p:nvSpPr>
          <p:cNvPr id="11" name="TextBox 10"/>
          <p:cNvSpPr txBox="1"/>
          <p:nvPr/>
        </p:nvSpPr>
        <p:spPr>
          <a:xfrm>
            <a:off x="548640" y="2770632"/>
            <a:ext cx="5410047" cy="3538728"/>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0" i="0">
                <a:solidFill>
                  <a:srgbClr val="1A1A1A"/>
                </a:solidFill>
                <a:latin typeface="Calibri"/>
              </a:rPr>
              <a:t>A Go HTTP server on port 8080.</a:t>
            </a:r>
          </a:p>
          <a:p>
            <a:pPr indent="-228600" marL="228600" lvl="0">
              <a:buClr>
                <a:srgbClr val="CC0000"/>
              </a:buClr>
              <a:lnSpc>
                <a:spcPct val="130000"/>
              </a:lnSpc>
              <a:spcAft>
                <a:spcPts val="600"/>
              </a:spcAft>
              <a:buFont typeface="Arial"/>
              <a:buChar char="•"/>
            </a:pPr>
            <a:r>
              <a:rPr sz="1400" b="0" i="0">
                <a:solidFill>
                  <a:srgbClr val="1A1A1A"/>
                </a:solidFill>
                <a:latin typeface="Calibri"/>
              </a:rPr>
              <a:t>A </a:t>
            </a:r>
            <a:r>
              <a:rPr sz="1400" b="0" i="0">
                <a:solidFill>
                  <a:srgbClr val="1A1A1A"/>
                </a:solidFill>
                <a:latin typeface="Consolas"/>
              </a:rPr>
              <a:t>/api/v1/health</a:t>
            </a:r>
            <a:r>
              <a:rPr sz="1400" b="0" i="0">
                <a:solidFill>
                  <a:srgbClr val="1A1A1A"/>
                </a:solidFill>
                <a:latin typeface="Calibri"/>
              </a:rPr>
              <a:t> endpoint that returns </a:t>
            </a:r>
            <a:r>
              <a:rPr sz="1400" b="0" i="0">
                <a:solidFill>
                  <a:srgbClr val="1A1A1A"/>
                </a:solidFill>
                <a:latin typeface="Consolas"/>
              </a:rPr>
              <a:t>{"status":"ok"}</a:t>
            </a:r>
            <a:r>
              <a:rPr sz="1400" b="0" i="0">
                <a:solidFill>
                  <a:srgbClr val="1A1A1A"/>
                </a:solidFill>
                <a:latin typeface="Calibri"/>
              </a:rPr>
              <a:t>.</a:t>
            </a:r>
          </a:p>
          <a:p>
            <a:pPr indent="-228600" marL="228600" lvl="0">
              <a:buClr>
                <a:srgbClr val="CC0000"/>
              </a:buClr>
              <a:lnSpc>
                <a:spcPct val="130000"/>
              </a:lnSpc>
              <a:spcAft>
                <a:spcPts val="600"/>
              </a:spcAft>
              <a:buFont typeface="Arial"/>
              <a:buChar char="•"/>
            </a:pPr>
            <a:r>
              <a:rPr sz="1400" b="0" i="0">
                <a:solidFill>
                  <a:srgbClr val="1A1A1A"/>
                </a:solidFill>
                <a:latin typeface="Calibri"/>
              </a:rPr>
              <a:t>A separate </a:t>
            </a:r>
            <a:r>
              <a:rPr sz="1400" b="0" i="0">
                <a:solidFill>
                  <a:srgbClr val="1A1A1A"/>
                </a:solidFill>
                <a:latin typeface="Consolas"/>
              </a:rPr>
              <a:t>internal/api/router.go</a:t>
            </a:r>
            <a:r>
              <a:rPr sz="1400" b="0" i="0">
                <a:solidFill>
                  <a:srgbClr val="1A1A1A"/>
                </a:solidFill>
                <a:latin typeface="Calibri"/>
              </a:rPr>
              <a:t> with helpers.</a:t>
            </a:r>
          </a:p>
          <a:p>
            <a:pPr indent="-228600" marL="228600" lvl="0">
              <a:buClr>
                <a:srgbClr val="CC0000"/>
              </a:buClr>
              <a:lnSpc>
                <a:spcPct val="130000"/>
              </a:lnSpc>
              <a:spcAft>
                <a:spcPts val="600"/>
              </a:spcAft>
              <a:buFont typeface="Arial"/>
              <a:buChar char="•"/>
            </a:pPr>
            <a:r>
              <a:rPr sz="1400" b="0" i="0">
                <a:solidFill>
                  <a:srgbClr val="1A1A1A"/>
                </a:solidFill>
                <a:latin typeface="Calibri"/>
              </a:rPr>
              <a:t>A </a:t>
            </a:r>
            <a:r>
              <a:rPr sz="1400" b="0" i="0">
                <a:solidFill>
                  <a:srgbClr val="1A1A1A"/>
                </a:solidFill>
                <a:latin typeface="Consolas"/>
              </a:rPr>
              <a:t>/api/v1/items</a:t>
            </a:r>
            <a:r>
              <a:rPr sz="1400" b="0" i="0">
                <a:solidFill>
                  <a:srgbClr val="1A1A1A"/>
                </a:solidFill>
                <a:latin typeface="Calibri"/>
              </a:rPr>
              <a:t> endpoint with hardcoded JSON.</a:t>
            </a:r>
          </a:p>
        </p:txBody>
      </p:sp>
      <p:sp>
        <p:nvSpPr>
          <p:cNvPr id="12" name="Rounded Rectangle 11"/>
          <p:cNvSpPr/>
          <p:nvPr/>
        </p:nvSpPr>
        <p:spPr>
          <a:xfrm>
            <a:off x="6233007" y="2240280"/>
            <a:ext cx="5410047" cy="220065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33007" y="2240280"/>
            <a:ext cx="64008" cy="220065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07327" y="2441448"/>
            <a:ext cx="4934559" cy="365760"/>
          </a:xfrm>
          <a:prstGeom prst="rect">
            <a:avLst/>
          </a:prstGeom>
          <a:noFill/>
        </p:spPr>
        <p:txBody>
          <a:bodyPr wrap="square" lIns="0" rIns="0" tIns="0" bIns="0">
            <a:spAutoFit/>
          </a:bodyPr>
          <a:lstStyle/>
          <a:p>
            <a:r>
              <a:rPr sz="1500" b="1">
                <a:solidFill>
                  <a:srgbClr val="1A1A1A"/>
                </a:solidFill>
                <a:latin typeface="Calibri"/>
              </a:rPr>
              <a:t>Why this fits the architecture</a:t>
            </a:r>
          </a:p>
        </p:txBody>
      </p:sp>
      <p:sp>
        <p:nvSpPr>
          <p:cNvPr id="15" name="TextBox 14"/>
          <p:cNvSpPr txBox="1"/>
          <p:nvPr/>
        </p:nvSpPr>
        <p:spPr>
          <a:xfrm>
            <a:off x="6507327" y="2825496"/>
            <a:ext cx="4934559" cy="1414272"/>
          </a:xfrm>
          <a:prstGeom prst="rect">
            <a:avLst/>
          </a:prstGeom>
          <a:noFill/>
        </p:spPr>
        <p:txBody>
          <a:bodyPr wrap="square" lIns="0" rIns="0" tIns="0" bIns="0">
            <a:spAutoFit/>
          </a:bodyPr>
          <a:lstStyle/>
          <a:p>
            <a:pPr>
              <a:lnSpc>
                <a:spcPct val="130000"/>
              </a:lnSpc>
              <a:spcAft>
                <a:spcPts val="600"/>
              </a:spcAft>
            </a:pPr>
            <a:r>
              <a:rPr sz="1200" b="0" i="0">
                <a:solidFill>
                  <a:srgbClr val="4A4A4A"/>
                </a:solidFill>
                <a:latin typeface="Calibri"/>
              </a:rPr>
              <a:t>This is layer L2 — the Go HTTP Server. Today it serves a hardcoded array; in Module 4 we'll wire it to a real data store; in Module 5 the React frontend will call it.</a:t>
            </a:r>
          </a:p>
          <a:p>
            <a:pPr>
              <a:lnSpc>
                <a:spcPct val="130000"/>
              </a:lnSpc>
              <a:spcAft>
                <a:spcPts val="600"/>
              </a:spcAft>
            </a:pPr>
            <a:r>
              <a:rPr sz="1200" b="1" i="0">
                <a:solidFill>
                  <a:srgbClr val="4A4A4A"/>
                </a:solidFill>
                <a:latin typeface="Calibri"/>
              </a:rPr>
              <a:t>Principle in play:</a:t>
            </a:r>
            <a:r>
              <a:rPr sz="1200" b="0" i="0">
                <a:solidFill>
                  <a:srgbClr val="4A4A4A"/>
                </a:solidFill>
                <a:latin typeface="Calibri"/>
              </a:rPr>
              <a:t> Scaffold → flesh out → integrate. We start with a server that does almost nothing. We make sure it works. </a:t>
            </a:r>
            <a:r>
              <a:rPr sz="1200" b="0" i="1">
                <a:solidFill>
                  <a:srgbClr val="4A4A4A"/>
                </a:solidFill>
                <a:latin typeface="Calibri"/>
              </a:rPr>
              <a:t>Then</a:t>
            </a:r>
            <a:r>
              <a:rPr sz="1200" b="0" i="0">
                <a:solidFill>
                  <a:srgbClr val="4A4A4A"/>
                </a:solidFill>
                <a:latin typeface="Calibri"/>
              </a:rPr>
              <a:t> we add features.</a:t>
            </a:r>
          </a:p>
        </p:txBody>
      </p:sp>
      <p:cxnSp>
        <p:nvCxnSpPr>
          <p:cNvPr id="16" name="Connector 15"/>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3 · BACKEND FROM SCRATCH</a:t>
            </a:r>
          </a:p>
        </p:txBody>
      </p:sp>
      <p:sp>
        <p:nvSpPr>
          <p:cNvPr id="18" name="TextBox 17"/>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3.1 · FRAMING</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079466" y="1371600"/>
            <a:ext cx="2032762" cy="384048"/>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FFFFF"/>
                </a:solidFill>
                <a:latin typeface="Calibri"/>
              </a:rPr>
              <a:t>▶ SWITCH TO THE EDITOR</a:t>
            </a:r>
          </a:p>
        </p:txBody>
      </p:sp>
      <p:sp>
        <p:nvSpPr>
          <p:cNvPr id="4" name="TextBox 3"/>
          <p:cNvSpPr txBox="1"/>
          <p:nvPr/>
        </p:nvSpPr>
        <p:spPr>
          <a:xfrm>
            <a:off x="0" y="1874519"/>
            <a:ext cx="12191695" cy="914400"/>
          </a:xfrm>
          <a:prstGeom prst="rect">
            <a:avLst/>
          </a:prstGeom>
          <a:noFill/>
        </p:spPr>
        <p:txBody>
          <a:bodyPr wrap="square" lIns="0" rIns="0" tIns="0" bIns="0">
            <a:spAutoFit/>
          </a:bodyPr>
          <a:lstStyle/>
          <a:p>
            <a:pPr algn="ctr"/>
            <a:r>
              <a:rPr sz="6000" b="1">
                <a:solidFill>
                  <a:srgbClr val="F5D130"/>
                </a:solidFill>
                <a:latin typeface="Calibri"/>
              </a:rPr>
              <a:t>→</a:t>
            </a:r>
          </a:p>
        </p:txBody>
      </p:sp>
      <p:sp>
        <p:nvSpPr>
          <p:cNvPr id="5" name="TextBox 4"/>
          <p:cNvSpPr txBox="1"/>
          <p:nvPr/>
        </p:nvSpPr>
        <p:spPr>
          <a:xfrm>
            <a:off x="731520" y="2834640"/>
            <a:ext cx="10728655" cy="1554480"/>
          </a:xfrm>
          <a:prstGeom prst="rect">
            <a:avLst/>
          </a:prstGeom>
          <a:noFill/>
        </p:spPr>
        <p:txBody>
          <a:bodyPr wrap="square" lIns="0" rIns="0" tIns="0" bIns="0">
            <a:spAutoFit/>
          </a:bodyPr>
          <a:lstStyle/>
          <a:p>
            <a:pPr algn="ctr">
              <a:lnSpc>
                <a:spcPct val="100000"/>
              </a:lnSpc>
            </a:pPr>
            <a:r>
              <a:rPr sz="4200" b="1">
                <a:solidFill>
                  <a:srgbClr val="FFFFFF"/>
                </a:solidFill>
                <a:latin typeface="Calibri"/>
              </a:rPr>
              <a:t>Build the </a:t>
            </a:r>
            <a:r>
              <a:rPr sz="4200" b="1">
                <a:solidFill>
                  <a:srgbClr val="F5D130"/>
                </a:solidFill>
                <a:latin typeface="Calibri"/>
              </a:rPr>
              <a:t>first server</a:t>
            </a:r>
          </a:p>
        </p:txBody>
      </p:sp>
      <p:sp>
        <p:nvSpPr>
          <p:cNvPr id="6" name="TextBox 5"/>
          <p:cNvSpPr txBox="1"/>
          <p:nvPr/>
        </p:nvSpPr>
        <p:spPr>
          <a:xfrm>
            <a:off x="1371600" y="4572000"/>
            <a:ext cx="9448495" cy="1371600"/>
          </a:xfrm>
          <a:prstGeom prst="rect">
            <a:avLst/>
          </a:prstGeom>
          <a:noFill/>
        </p:spPr>
        <p:txBody>
          <a:bodyPr wrap="square" lIns="0" rIns="0" tIns="0" bIns="0">
            <a:spAutoFit/>
          </a:bodyPr>
          <a:lstStyle/>
          <a:p>
            <a:pPr algn="ctr">
              <a:lnSpc>
                <a:spcPct val="140000"/>
              </a:lnSpc>
            </a:pPr>
            <a:r>
              <a:rPr sz="1300" b="0" i="0">
                <a:solidFill>
                  <a:srgbClr val="C0C0C0"/>
                </a:solidFill>
                <a:latin typeface="Calibri"/>
              </a:rPr>
              <a:t>Three prompts in sequence: stand up the server, extract a router, add the items endpoint. Run each, hit it with curl or the browser, paste any error back to the AI before debugging.</a:t>
            </a:r>
          </a:p>
        </p:txBody>
      </p:sp>
      <p:sp>
        <p:nvSpPr>
          <p:cNvPr id="7" name="TextBox 6"/>
          <p:cNvSpPr txBox="1"/>
          <p:nvPr/>
        </p:nvSpPr>
        <p:spPr>
          <a:xfrm>
            <a:off x="0" y="6126480"/>
            <a:ext cx="12191695" cy="365760"/>
          </a:xfrm>
          <a:prstGeom prst="rect">
            <a:avLst/>
          </a:prstGeom>
          <a:noFill/>
        </p:spPr>
        <p:txBody>
          <a:bodyPr wrap="square" lIns="0" rIns="0" tIns="0" bIns="0">
            <a:spAutoFit/>
          </a:bodyPr>
          <a:lstStyle/>
          <a:p>
            <a:pPr algn="ctr"/>
            <a:r>
              <a:rPr sz="1200">
                <a:solidFill>
                  <a:srgbClr val="F5D130"/>
                </a:solidFill>
                <a:latin typeface="Consolas"/>
              </a:rPr>
              <a:t>~30 min in editor</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BACK TO DECK FIRST VICTORY</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L2 lit — your first web server</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Five characters of JSON. Zero lines of code you wrote yourself. Welcome to AI-assisted backend development.</a:t>
            </a:r>
          </a:p>
        </p:txBody>
      </p:sp>
      <p:sp>
        <p:nvSpPr>
          <p:cNvPr id="10" name="Rectangle 9"/>
          <p:cNvSpPr/>
          <p:nvPr/>
        </p:nvSpPr>
        <p:spPr>
          <a:xfrm>
            <a:off x="548640" y="224028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240280"/>
            <a:ext cx="1188720" cy="948690"/>
          </a:xfrm>
          <a:prstGeom prst="rect">
            <a:avLst/>
          </a:prstGeom>
          <a:noFill/>
        </p:spPr>
        <p:txBody>
          <a:bodyPr wrap="square" lIns="0" rIns="0" tIns="0" bIns="0" anchor="ctr">
            <a:spAutoFit/>
          </a:bodyPr>
          <a:lstStyle/>
          <a:p>
            <a:r>
              <a:rPr sz="900" b="1">
                <a:solidFill>
                  <a:srgbClr val="4A4A4A"/>
                </a:solidFill>
                <a:latin typeface="Calibri"/>
              </a:rPr>
              <a:t>L1 · Frontend</a:t>
            </a:r>
          </a:p>
        </p:txBody>
      </p:sp>
      <p:sp>
        <p:nvSpPr>
          <p:cNvPr id="12" name="Rectangle 11"/>
          <p:cNvSpPr/>
          <p:nvPr/>
        </p:nvSpPr>
        <p:spPr>
          <a:xfrm>
            <a:off x="1828800" y="224028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965960" y="2240280"/>
            <a:ext cx="2006116" cy="948690"/>
          </a:xfrm>
          <a:prstGeom prst="rect">
            <a:avLst/>
          </a:prstGeom>
          <a:noFill/>
        </p:spPr>
        <p:txBody>
          <a:bodyPr wrap="square" lIns="0" rIns="0" tIns="0" bIns="0" anchor="ctr">
            <a:spAutoFit/>
          </a:bodyPr>
          <a:lstStyle/>
          <a:p>
            <a:r>
              <a:rPr sz="1300" b="0">
                <a:solidFill>
                  <a:srgbClr val="4A4A4A"/>
                </a:solidFill>
                <a:latin typeface="Calibri"/>
              </a:rPr>
              <a:t>React Frontend</a:t>
            </a:r>
          </a:p>
        </p:txBody>
      </p:sp>
      <p:sp>
        <p:nvSpPr>
          <p:cNvPr id="14" name="Rectangle 13"/>
          <p:cNvSpPr/>
          <p:nvPr/>
        </p:nvSpPr>
        <p:spPr>
          <a:xfrm>
            <a:off x="4017796" y="224028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154956" y="224028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Scaffolded but not wired. Coming in Module 5.</a:t>
            </a:r>
          </a:p>
        </p:txBody>
      </p:sp>
      <p:sp>
        <p:nvSpPr>
          <p:cNvPr id="16" name="Rectangle 15"/>
          <p:cNvSpPr/>
          <p:nvPr/>
        </p:nvSpPr>
        <p:spPr>
          <a:xfrm>
            <a:off x="548640" y="328041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612648" y="328041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04088" y="3280410"/>
            <a:ext cx="1124712" cy="948690"/>
          </a:xfrm>
          <a:prstGeom prst="rect">
            <a:avLst/>
          </a:prstGeom>
          <a:noFill/>
        </p:spPr>
        <p:txBody>
          <a:bodyPr wrap="square" lIns="0" rIns="0" tIns="0" bIns="0" anchor="ctr">
            <a:spAutoFit/>
          </a:bodyPr>
          <a:lstStyle/>
          <a:p>
            <a:r>
              <a:rPr sz="900" b="1">
                <a:solidFill>
                  <a:srgbClr val="FFFFFF"/>
                </a:solidFill>
                <a:latin typeface="Calibri"/>
              </a:rPr>
              <a:t>L2 · Backend</a:t>
            </a:r>
          </a:p>
        </p:txBody>
      </p:sp>
      <p:sp>
        <p:nvSpPr>
          <p:cNvPr id="19" name="Rectangle 18"/>
          <p:cNvSpPr/>
          <p:nvPr/>
        </p:nvSpPr>
        <p:spPr>
          <a:xfrm>
            <a:off x="1828800" y="328041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965960" y="3280410"/>
            <a:ext cx="2006116" cy="948690"/>
          </a:xfrm>
          <a:prstGeom prst="rect">
            <a:avLst/>
          </a:prstGeom>
          <a:noFill/>
        </p:spPr>
        <p:txBody>
          <a:bodyPr wrap="square" lIns="0" rIns="0" tIns="0" bIns="0" anchor="ctr">
            <a:spAutoFit/>
          </a:bodyPr>
          <a:lstStyle/>
          <a:p>
            <a:r>
              <a:rPr sz="1300" b="1">
                <a:solidFill>
                  <a:srgbClr val="1A1A1A"/>
                </a:solidFill>
                <a:latin typeface="Calibri"/>
              </a:rPr>
              <a:t>Go HTTP Server</a:t>
            </a:r>
            <a:r>
              <a:rPr sz="1100" b="1">
                <a:solidFill>
                  <a:srgbClr val="CC0000"/>
                </a:solidFill>
                <a:latin typeface="Calibri"/>
              </a:rPr>
              <a:t>  ✓</a:t>
            </a:r>
          </a:p>
        </p:txBody>
      </p:sp>
      <p:sp>
        <p:nvSpPr>
          <p:cNvPr id="21" name="Rectangle 20"/>
          <p:cNvSpPr/>
          <p:nvPr/>
        </p:nvSpPr>
        <p:spPr>
          <a:xfrm>
            <a:off x="4017796" y="328041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154956" y="328041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Server, router, helpers, two endpoints. JSON over HTTP.</a:t>
            </a:r>
          </a:p>
        </p:txBody>
      </p:sp>
      <p:sp>
        <p:nvSpPr>
          <p:cNvPr id="23" name="Rectangle 22"/>
          <p:cNvSpPr/>
          <p:nvPr/>
        </p:nvSpPr>
        <p:spPr>
          <a:xfrm>
            <a:off x="548640" y="432054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 y="4320540"/>
            <a:ext cx="1188720" cy="948690"/>
          </a:xfrm>
          <a:prstGeom prst="rect">
            <a:avLst/>
          </a:prstGeom>
          <a:noFill/>
        </p:spPr>
        <p:txBody>
          <a:bodyPr wrap="square" lIns="0" rIns="0" tIns="0" bIns="0" anchor="ctr">
            <a:spAutoFit/>
          </a:bodyPr>
          <a:lstStyle/>
          <a:p>
            <a:r>
              <a:rPr sz="900" b="1">
                <a:solidFill>
                  <a:srgbClr val="4A4A4A"/>
                </a:solidFill>
                <a:latin typeface="Calibri"/>
              </a:rPr>
              <a:t>L3 · Data</a:t>
            </a:r>
          </a:p>
        </p:txBody>
      </p:sp>
      <p:sp>
        <p:nvSpPr>
          <p:cNvPr id="25" name="Rectangle 24"/>
          <p:cNvSpPr/>
          <p:nvPr/>
        </p:nvSpPr>
        <p:spPr>
          <a:xfrm>
            <a:off x="1828800" y="432054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965960" y="4320540"/>
            <a:ext cx="2006116" cy="948690"/>
          </a:xfrm>
          <a:prstGeom prst="rect">
            <a:avLst/>
          </a:prstGeom>
          <a:noFill/>
        </p:spPr>
        <p:txBody>
          <a:bodyPr wrap="square" lIns="0" rIns="0" tIns="0" bIns="0" anchor="ctr">
            <a:spAutoFit/>
          </a:bodyPr>
          <a:lstStyle/>
          <a:p>
            <a:r>
              <a:rPr sz="1300" b="0">
                <a:solidFill>
                  <a:srgbClr val="4A4A4A"/>
                </a:solidFill>
                <a:latin typeface="Calibri"/>
              </a:rPr>
              <a:t>Data Layer</a:t>
            </a:r>
          </a:p>
        </p:txBody>
      </p:sp>
      <p:sp>
        <p:nvSpPr>
          <p:cNvPr id="27" name="Rectangle 26"/>
          <p:cNvSpPr/>
          <p:nvPr/>
        </p:nvSpPr>
        <p:spPr>
          <a:xfrm>
            <a:off x="4017796" y="432054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154956" y="432054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Hardcoded array for now. Real store in Module 4.</a:t>
            </a:r>
          </a:p>
        </p:txBody>
      </p:sp>
      <p:sp>
        <p:nvSpPr>
          <p:cNvPr id="29" name="Rectangle 28"/>
          <p:cNvSpPr/>
          <p:nvPr/>
        </p:nvSpPr>
        <p:spPr>
          <a:xfrm>
            <a:off x="548640" y="536067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40080" y="5360670"/>
            <a:ext cx="1188720" cy="948690"/>
          </a:xfrm>
          <a:prstGeom prst="rect">
            <a:avLst/>
          </a:prstGeom>
          <a:noFill/>
        </p:spPr>
        <p:txBody>
          <a:bodyPr wrap="square" lIns="0" rIns="0" tIns="0" bIns="0" anchor="ctr">
            <a:spAutoFit/>
          </a:bodyPr>
          <a:lstStyle/>
          <a:p>
            <a:r>
              <a:rPr sz="900" b="1">
                <a:solidFill>
                  <a:srgbClr val="4A4A4A"/>
                </a:solidFill>
                <a:latin typeface="Calibri"/>
              </a:rPr>
              <a:t>L4 · External</a:t>
            </a:r>
          </a:p>
        </p:txBody>
      </p:sp>
      <p:sp>
        <p:nvSpPr>
          <p:cNvPr id="31" name="Rectangle 30"/>
          <p:cNvSpPr/>
          <p:nvPr/>
        </p:nvSpPr>
        <p:spPr>
          <a:xfrm>
            <a:off x="1828800" y="536067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965960" y="5360670"/>
            <a:ext cx="2006116" cy="948690"/>
          </a:xfrm>
          <a:prstGeom prst="rect">
            <a:avLst/>
          </a:prstGeom>
          <a:noFill/>
        </p:spPr>
        <p:txBody>
          <a:bodyPr wrap="square" lIns="0" rIns="0" tIns="0" bIns="0" anchor="ctr">
            <a:spAutoFit/>
          </a:bodyPr>
          <a:lstStyle/>
          <a:p>
            <a:r>
              <a:rPr sz="1300" b="0">
                <a:solidFill>
                  <a:srgbClr val="4A4A4A"/>
                </a:solidFill>
                <a:latin typeface="Calibri"/>
              </a:rPr>
              <a:t>External Services</a:t>
            </a:r>
          </a:p>
        </p:txBody>
      </p:sp>
      <p:sp>
        <p:nvSpPr>
          <p:cNvPr id="33" name="Rectangle 32"/>
          <p:cNvSpPr/>
          <p:nvPr/>
        </p:nvSpPr>
        <p:spPr>
          <a:xfrm>
            <a:off x="4017796" y="536067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154956" y="536067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Nothing external yet.</a:t>
            </a:r>
          </a:p>
        </p:txBody>
      </p:sp>
      <p:sp>
        <p:nvSpPr>
          <p:cNvPr id="35" name="TextBox 34"/>
          <p:cNvSpPr txBox="1"/>
          <p:nvPr/>
        </p:nvSpPr>
        <p:spPr>
          <a:xfrm>
            <a:off x="7315017" y="2240280"/>
            <a:ext cx="4328038" cy="3310128"/>
          </a:xfrm>
          <a:prstGeom prst="rect">
            <a:avLst/>
          </a:prstGeom>
          <a:noFill/>
        </p:spPr>
        <p:txBody>
          <a:bodyPr wrap="square" lIns="0" rIns="0" tIns="0" bIns="0">
            <a:spAutoFit/>
          </a:bodyPr>
          <a:lstStyle/>
          <a:p>
            <a:pPr>
              <a:lnSpc>
                <a:spcPct val="130000"/>
              </a:lnSpc>
              <a:spcAft>
                <a:spcPts val="500"/>
              </a:spcAft>
            </a:pPr>
            <a:r>
              <a:rPr sz="1300" b="1" i="0">
                <a:solidFill>
                  <a:srgbClr val="0D652D"/>
                </a:solidFill>
                <a:latin typeface="Calibri"/>
              </a:rPr>
              <a:t>✓ </a:t>
            </a:r>
            <a:r>
              <a:rPr sz="1300" b="0" i="0">
                <a:solidFill>
                  <a:srgbClr val="1A1A1A"/>
                </a:solidFill>
                <a:latin typeface="Consolas"/>
              </a:rPr>
              <a:t>go run ./cmd/server -dev</a:t>
            </a:r>
            <a:r>
              <a:rPr sz="1300" b="0" i="0">
                <a:solidFill>
                  <a:srgbClr val="1A1A1A"/>
                </a:solidFill>
                <a:latin typeface="Calibri"/>
              </a:rPr>
              <a:t> runs cleanly.</a:t>
            </a:r>
          </a:p>
          <a:p>
            <a:pPr>
              <a:lnSpc>
                <a:spcPct val="130000"/>
              </a:lnSpc>
              <a:spcAft>
                <a:spcPts val="500"/>
              </a:spcAft>
            </a:pPr>
            <a:r>
              <a:rPr sz="1300" b="1" i="0">
                <a:solidFill>
                  <a:srgbClr val="0D652D"/>
                </a:solidFill>
                <a:latin typeface="Calibri"/>
              </a:rPr>
              <a:t>✓ </a:t>
            </a:r>
            <a:r>
              <a:rPr sz="1300" b="0" i="0">
                <a:solidFill>
                  <a:srgbClr val="1A1A1A"/>
                </a:solidFill>
                <a:latin typeface="Calibri"/>
              </a:rPr>
              <a:t>Browser hits return real JSON on both endpoints.</a:t>
            </a:r>
          </a:p>
          <a:p>
            <a:pPr>
              <a:lnSpc>
                <a:spcPct val="130000"/>
              </a:lnSpc>
              <a:spcAft>
                <a:spcPts val="500"/>
              </a:spcAft>
            </a:pPr>
            <a:r>
              <a:rPr sz="1300" b="1" i="0">
                <a:solidFill>
                  <a:srgbClr val="0D652D"/>
                </a:solidFill>
                <a:latin typeface="Calibri"/>
              </a:rPr>
              <a:t>✓ </a:t>
            </a:r>
            <a:r>
              <a:rPr sz="1300" b="0" i="0">
                <a:solidFill>
                  <a:srgbClr val="1A1A1A"/>
                </a:solidFill>
                <a:latin typeface="Calibri"/>
              </a:rPr>
              <a:t>Code is split: </a:t>
            </a:r>
            <a:r>
              <a:rPr sz="1300" b="0" i="0">
                <a:solidFill>
                  <a:srgbClr val="1A1A1A"/>
                </a:solidFill>
                <a:latin typeface="Consolas"/>
              </a:rPr>
              <a:t>cmd/server/main.go</a:t>
            </a:r>
            <a:r>
              <a:rPr sz="1300" b="0" i="0">
                <a:solidFill>
                  <a:srgbClr val="1A1A1A"/>
                </a:solidFill>
                <a:latin typeface="Calibri"/>
              </a:rPr>
              <a:t> + </a:t>
            </a:r>
            <a:r>
              <a:rPr sz="1300" b="0" i="0">
                <a:solidFill>
                  <a:srgbClr val="1A1A1A"/>
                </a:solidFill>
                <a:latin typeface="Consolas"/>
              </a:rPr>
              <a:t>internal/api/router.go</a:t>
            </a:r>
            <a:r>
              <a:rPr sz="1300" b="0" i="0">
                <a:solidFill>
                  <a:srgbClr val="1A1A1A"/>
                </a:solidFill>
                <a:latin typeface="Calibri"/>
              </a:rPr>
              <a:t>.</a:t>
            </a:r>
          </a:p>
          <a:p>
            <a:pPr>
              <a:lnSpc>
                <a:spcPct val="130000"/>
              </a:lnSpc>
              <a:spcAft>
                <a:spcPts val="500"/>
              </a:spcAft>
            </a:pPr>
            <a:r>
              <a:rPr sz="1300" b="1" i="0">
                <a:solidFill>
                  <a:srgbClr val="0D652D"/>
                </a:solidFill>
                <a:latin typeface="Calibri"/>
              </a:rPr>
              <a:t>✓ </a:t>
            </a:r>
            <a:r>
              <a:rPr sz="1300" b="0" i="0">
                <a:solidFill>
                  <a:srgbClr val="1A1A1A"/>
                </a:solidFill>
                <a:latin typeface="Calibri"/>
              </a:rPr>
              <a:t>Each student ran the prompt → verify → iterate cycle at least twice.</a:t>
            </a:r>
          </a:p>
        </p:txBody>
      </p:sp>
      <p:sp>
        <p:nvSpPr>
          <p:cNvPr id="36" name="Rounded Rectangle 35"/>
          <p:cNvSpPr/>
          <p:nvPr/>
        </p:nvSpPr>
        <p:spPr>
          <a:xfrm>
            <a:off x="7315017" y="5715000"/>
            <a:ext cx="4328038"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7479609" y="5760720"/>
            <a:ext cx="3998854" cy="457200"/>
          </a:xfrm>
          <a:prstGeom prst="rect">
            <a:avLst/>
          </a:prstGeom>
          <a:noFill/>
        </p:spPr>
        <p:txBody>
          <a:bodyPr wrap="square" lIns="0" rIns="0" tIns="0" bIns="0" anchor="ctr">
            <a:spAutoFit/>
          </a:bodyPr>
          <a:lstStyle/>
          <a:p>
            <a:pPr>
              <a:lnSpc>
                <a:spcPct val="125000"/>
              </a:lnSpc>
            </a:pPr>
            <a:r>
              <a:rPr sz="1100" b="0" i="0">
                <a:solidFill>
                  <a:srgbClr val="4A4A4A"/>
                </a:solidFill>
                <a:latin typeface="Calibri"/>
              </a:rPr>
              <a:t>Architecture status: </a:t>
            </a:r>
            <a:r>
              <a:rPr sz="1100" b="1" i="0">
                <a:solidFill>
                  <a:srgbClr val="4A4A4A"/>
                </a:solidFill>
                <a:latin typeface="Calibri"/>
              </a:rPr>
              <a:t>1 of 4 layers built (L2).</a:t>
            </a:r>
            <a:r>
              <a:rPr sz="1100" b="0" i="0">
                <a:solidFill>
                  <a:srgbClr val="4A4A4A"/>
                </a:solidFill>
                <a:latin typeface="Calibri"/>
              </a:rPr>
              <a:t> The first lamp is on.</a:t>
            </a:r>
          </a:p>
        </p:txBody>
      </p:sp>
      <p:cxnSp>
        <p:nvCxnSpPr>
          <p:cNvPr id="38" name="Connector 37"/>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3 · BACKEND FROM SCRATCH</a:t>
            </a:r>
          </a:p>
        </p:txBody>
      </p:sp>
      <p:sp>
        <p:nvSpPr>
          <p:cNvPr id="40" name="TextBox 39"/>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MODULE 3 COMPLETE · ARCHITECTURE 1/4</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 · BUILD</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04</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Data Layer</a:t>
            </a:r>
          </a:p>
        </p:txBody>
      </p:sp>
      <p:sp>
        <p:nvSpPr>
          <p:cNvPr id="7" name="Rounded Rectangle 6"/>
          <p:cNvSpPr/>
          <p:nvPr/>
        </p:nvSpPr>
        <p:spPr>
          <a:xfrm>
            <a:off x="6553047" y="3657600"/>
            <a:ext cx="1060704" cy="329184"/>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Build module</a:t>
            </a:r>
          </a:p>
        </p:txBody>
      </p:sp>
      <p:sp>
        <p:nvSpPr>
          <p:cNvPr id="8" name="Rounded Rectangle 7"/>
          <p:cNvSpPr/>
          <p:nvPr/>
        </p:nvSpPr>
        <p:spPr>
          <a:xfrm>
            <a:off x="7750911"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45 min</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The most important conceptual move of the day: interface-first design. Define what the data layer does before you decide how it stores anything.</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RECAP WEEKS 1 THROUGH 5</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How we got here</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The six-week arc that ends today.</a:t>
            </a:r>
          </a:p>
        </p:txBody>
      </p:sp>
      <p:sp>
        <p:nvSpPr>
          <p:cNvPr id="10" name="TextBox 9"/>
          <p:cNvSpPr txBox="1"/>
          <p:nvPr/>
        </p:nvSpPr>
        <p:spPr>
          <a:xfrm>
            <a:off x="548640" y="2240280"/>
            <a:ext cx="5410047" cy="4069080"/>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1" i="0">
                <a:solidFill>
                  <a:srgbClr val="1A1A1A"/>
                </a:solidFill>
                <a:latin typeface="Calibri"/>
              </a:rPr>
              <a:t>Week 1 — AI Fluency.</a:t>
            </a:r>
            <a:r>
              <a:rPr sz="1400" b="0" i="0">
                <a:solidFill>
                  <a:srgbClr val="1A1A1A"/>
                </a:solidFill>
                <a:latin typeface="Calibri"/>
              </a:rPr>
              <a:t> Six 201-level skills. The 80% quit problem. Centaur and Cyborg.</a:t>
            </a:r>
          </a:p>
          <a:p>
            <a:pPr indent="-228600" marL="228600" lvl="0">
              <a:buClr>
                <a:srgbClr val="CC0000"/>
              </a:buClr>
              <a:lnSpc>
                <a:spcPct val="130000"/>
              </a:lnSpc>
              <a:spcAft>
                <a:spcPts val="600"/>
              </a:spcAft>
              <a:buFont typeface="Arial"/>
              <a:buChar char="•"/>
            </a:pPr>
            <a:r>
              <a:rPr sz="1400" b="1" i="0">
                <a:solidFill>
                  <a:srgbClr val="1A1A1A"/>
                </a:solidFill>
                <a:latin typeface="Calibri"/>
              </a:rPr>
              <a:t>Week 2 — Builder Orientation.</a:t>
            </a:r>
            <a:r>
              <a:rPr sz="1400" b="0" i="0">
                <a:solidFill>
                  <a:srgbClr val="1A1A1A"/>
                </a:solidFill>
                <a:latin typeface="Calibri"/>
              </a:rPr>
              <a:t> First real prototype. Decomposition under fire.</a:t>
            </a:r>
          </a:p>
          <a:p>
            <a:pPr indent="-228600" marL="228600" lvl="0">
              <a:buClr>
                <a:srgbClr val="CC0000"/>
              </a:buClr>
              <a:lnSpc>
                <a:spcPct val="130000"/>
              </a:lnSpc>
              <a:spcAft>
                <a:spcPts val="600"/>
              </a:spcAft>
              <a:buFont typeface="Arial"/>
              <a:buChar char="•"/>
            </a:pPr>
            <a:r>
              <a:rPr sz="1400" b="1" i="0">
                <a:solidFill>
                  <a:srgbClr val="1A1A1A"/>
                </a:solidFill>
                <a:latin typeface="Calibri"/>
              </a:rPr>
              <a:t>Week 3 — Platform Training.</a:t>
            </a:r>
            <a:r>
              <a:rPr sz="1400" b="0" i="0">
                <a:solidFill>
                  <a:srgbClr val="1A1A1A"/>
                </a:solidFill>
                <a:latin typeface="Calibri"/>
              </a:rPr>
              <a:t> Three deployed Power Platform tools.</a:t>
            </a:r>
          </a:p>
        </p:txBody>
      </p:sp>
      <p:sp>
        <p:nvSpPr>
          <p:cNvPr id="11" name="TextBox 10"/>
          <p:cNvSpPr txBox="1"/>
          <p:nvPr/>
        </p:nvSpPr>
        <p:spPr>
          <a:xfrm>
            <a:off x="6233007" y="2240280"/>
            <a:ext cx="5410047" cy="4069080"/>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1" i="0">
                <a:solidFill>
                  <a:srgbClr val="1A1A1A"/>
                </a:solidFill>
                <a:latin typeface="Calibri"/>
              </a:rPr>
              <a:t>Week 4 — Advanced Workshop.</a:t>
            </a:r>
            <a:r>
              <a:rPr sz="1400" b="0" i="0">
                <a:solidFill>
                  <a:srgbClr val="1A1A1A"/>
                </a:solidFill>
                <a:latin typeface="Calibri"/>
              </a:rPr>
              <a:t> You mapped your frontier. You taught someone else.</a:t>
            </a:r>
          </a:p>
          <a:p>
            <a:pPr indent="-228600" marL="228600" lvl="0">
              <a:buClr>
                <a:srgbClr val="CC0000"/>
              </a:buClr>
              <a:lnSpc>
                <a:spcPct val="130000"/>
              </a:lnSpc>
              <a:spcAft>
                <a:spcPts val="600"/>
              </a:spcAft>
              <a:buFont typeface="Arial"/>
              <a:buChar char="•"/>
            </a:pPr>
            <a:r>
              <a:rPr sz="1400" b="1" i="0">
                <a:solidFill>
                  <a:srgbClr val="1A1A1A"/>
                </a:solidFill>
                <a:latin typeface="Calibri"/>
              </a:rPr>
              <a:t>Week 5 — Supervisor Orientation.</a:t>
            </a:r>
            <a:r>
              <a:rPr sz="1400" b="0" i="0">
                <a:solidFill>
                  <a:srgbClr val="1A1A1A"/>
                </a:solidFill>
                <a:latin typeface="Calibri"/>
              </a:rPr>
              <a:t> Leaders learned to evaluate proposals and protect the apprentice pipeline.</a:t>
            </a:r>
          </a:p>
          <a:p>
            <a:pPr indent="-228600" marL="228600" lvl="0">
              <a:buClr>
                <a:srgbClr val="CC0000"/>
              </a:buClr>
              <a:lnSpc>
                <a:spcPct val="130000"/>
              </a:lnSpc>
              <a:spcAft>
                <a:spcPts val="600"/>
              </a:spcAft>
              <a:buFont typeface="Arial"/>
              <a:buChar char="•"/>
            </a:pPr>
            <a:r>
              <a:rPr sz="1400" b="1" i="0">
                <a:solidFill>
                  <a:srgbClr val="1A1A1A"/>
                </a:solidFill>
                <a:latin typeface="Calibri"/>
              </a:rPr>
              <a:t>Week 6 — Today.</a:t>
            </a:r>
            <a:r>
              <a:rPr sz="1400" b="0" i="0">
                <a:solidFill>
                  <a:srgbClr val="1A1A1A"/>
                </a:solidFill>
                <a:latin typeface="Calibri"/>
              </a:rPr>
              <a:t> The frontier moves out from under Power Platform. You build the whole stack.</a:t>
            </a:r>
          </a:p>
        </p:txBody>
      </p:sp>
      <p:cxnSp>
        <p:nvCxnSpPr>
          <p:cNvPr id="12" name="Connector 11"/>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EDD · WEEK 6 · COURSE 6</a:t>
            </a:r>
          </a:p>
        </p:txBody>
      </p:sp>
      <p:sp>
        <p:nvSpPr>
          <p:cNvPr id="14" name="TextBox 13"/>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RECAP</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4 · BUILD FRAMING</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~7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Interface first. Implementation later.</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Define the contract — list, get, create, update — before you pick a backend.</a:t>
            </a:r>
          </a:p>
        </p:txBody>
      </p:sp>
      <p:sp>
        <p:nvSpPr>
          <p:cNvPr id="10" name="Rounded Rectangle 9"/>
          <p:cNvSpPr/>
          <p:nvPr/>
        </p:nvSpPr>
        <p:spPr>
          <a:xfrm>
            <a:off x="548640" y="2240280"/>
            <a:ext cx="1388364" cy="256032"/>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FFFFFF"/>
                </a:solidFill>
                <a:latin typeface="Calibri"/>
              </a:rPr>
              <a:t>▶ What we're adding</a:t>
            </a:r>
          </a:p>
        </p:txBody>
      </p:sp>
      <p:sp>
        <p:nvSpPr>
          <p:cNvPr id="11" name="TextBox 10"/>
          <p:cNvSpPr txBox="1"/>
          <p:nvPr/>
        </p:nvSpPr>
        <p:spPr>
          <a:xfrm>
            <a:off x="548640" y="2770632"/>
            <a:ext cx="5410047" cy="3538728"/>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0" i="0">
                <a:solidFill>
                  <a:srgbClr val="1A1A1A"/>
                </a:solidFill>
                <a:latin typeface="Calibri"/>
              </a:rPr>
              <a:t>A </a:t>
            </a:r>
            <a:r>
              <a:rPr sz="1400" b="0" i="0">
                <a:solidFill>
                  <a:srgbClr val="1A1A1A"/>
                </a:solidFill>
                <a:latin typeface="Consolas"/>
              </a:rPr>
              <a:t>DataStore</a:t>
            </a:r>
            <a:r>
              <a:rPr sz="1400" b="0" i="0">
                <a:solidFill>
                  <a:srgbClr val="1A1A1A"/>
                </a:solidFill>
                <a:latin typeface="Calibri"/>
              </a:rPr>
              <a:t> Go interface in </a:t>
            </a:r>
            <a:r>
              <a:rPr sz="1400" b="0" i="0">
                <a:solidFill>
                  <a:srgbClr val="1A1A1A"/>
                </a:solidFill>
                <a:latin typeface="Consolas"/>
              </a:rPr>
              <a:t>internal/data/store.go</a:t>
            </a:r>
            <a:r>
              <a:rPr sz="1400" b="0" i="0">
                <a:solidFill>
                  <a:srgbClr val="1A1A1A"/>
                </a:solidFill>
                <a:latin typeface="Calibri"/>
              </a:rPr>
              <a:t>.</a:t>
            </a:r>
          </a:p>
          <a:p>
            <a:pPr indent="-228600" marL="228600" lvl="0">
              <a:buClr>
                <a:srgbClr val="CC0000"/>
              </a:buClr>
              <a:lnSpc>
                <a:spcPct val="130000"/>
              </a:lnSpc>
              <a:spcAft>
                <a:spcPts val="600"/>
              </a:spcAft>
              <a:buFont typeface="Arial"/>
              <a:buChar char="•"/>
            </a:pPr>
            <a:r>
              <a:rPr sz="1400" b="0" i="0">
                <a:solidFill>
                  <a:srgbClr val="1A1A1A"/>
                </a:solidFill>
                <a:latin typeface="Calibri"/>
              </a:rPr>
              <a:t>An </a:t>
            </a:r>
            <a:r>
              <a:rPr sz="1400" b="0" i="0">
                <a:solidFill>
                  <a:srgbClr val="1A1A1A"/>
                </a:solidFill>
                <a:latin typeface="Consolas"/>
              </a:rPr>
              <a:t>Item</a:t>
            </a:r>
            <a:r>
              <a:rPr sz="1400" b="0" i="0">
                <a:solidFill>
                  <a:srgbClr val="1A1A1A"/>
                </a:solidFill>
                <a:latin typeface="Calibri"/>
              </a:rPr>
              <a:t> struct with proper JSON tags.</a:t>
            </a:r>
          </a:p>
          <a:p>
            <a:pPr indent="-228600" marL="228600" lvl="0">
              <a:buClr>
                <a:srgbClr val="CC0000"/>
              </a:buClr>
              <a:lnSpc>
                <a:spcPct val="130000"/>
              </a:lnSpc>
              <a:spcAft>
                <a:spcPts val="600"/>
              </a:spcAft>
              <a:buFont typeface="Arial"/>
              <a:buChar char="•"/>
            </a:pPr>
            <a:r>
              <a:rPr sz="1400" b="0" i="0">
                <a:solidFill>
                  <a:srgbClr val="1A1A1A"/>
                </a:solidFill>
                <a:latin typeface="Calibri"/>
              </a:rPr>
              <a:t>A </a:t>
            </a:r>
            <a:r>
              <a:rPr sz="1400" b="0" i="0">
                <a:solidFill>
                  <a:srgbClr val="1A1A1A"/>
                </a:solidFill>
                <a:latin typeface="Consolas"/>
              </a:rPr>
              <a:t>JSONStore</a:t>
            </a:r>
            <a:r>
              <a:rPr sz="1400" b="0" i="0">
                <a:solidFill>
                  <a:srgbClr val="1A1A1A"/>
                </a:solidFill>
                <a:latin typeface="Calibri"/>
              </a:rPr>
              <a:t> implementation reading </a:t>
            </a:r>
            <a:r>
              <a:rPr sz="1400" b="0" i="0">
                <a:solidFill>
                  <a:srgbClr val="1A1A1A"/>
                </a:solidFill>
                <a:latin typeface="Consolas"/>
              </a:rPr>
              <a:t>data/items.json</a:t>
            </a:r>
            <a:r>
              <a:rPr sz="1400" b="0" i="0">
                <a:solidFill>
                  <a:srgbClr val="1A1A1A"/>
                </a:solidFill>
                <a:latin typeface="Calibri"/>
              </a:rPr>
              <a:t>.</a:t>
            </a:r>
          </a:p>
          <a:p>
            <a:pPr indent="-228600" marL="228600" lvl="0">
              <a:buClr>
                <a:srgbClr val="CC0000"/>
              </a:buClr>
              <a:lnSpc>
                <a:spcPct val="130000"/>
              </a:lnSpc>
              <a:spcAft>
                <a:spcPts val="600"/>
              </a:spcAft>
              <a:buFont typeface="Arial"/>
              <a:buChar char="•"/>
            </a:pPr>
            <a:r>
              <a:rPr sz="1400" b="0" i="0">
                <a:solidFill>
                  <a:srgbClr val="1A1A1A"/>
                </a:solidFill>
                <a:latin typeface="Calibri"/>
              </a:rPr>
              <a:t>The items endpoint rewired to read from the store.</a:t>
            </a:r>
          </a:p>
        </p:txBody>
      </p:sp>
      <p:sp>
        <p:nvSpPr>
          <p:cNvPr id="12" name="Rounded Rectangle 11"/>
          <p:cNvSpPr/>
          <p:nvPr/>
        </p:nvSpPr>
        <p:spPr>
          <a:xfrm>
            <a:off x="6233007" y="2240280"/>
            <a:ext cx="5410047" cy="245211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33007" y="2240280"/>
            <a:ext cx="64008" cy="245211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07327" y="2441448"/>
            <a:ext cx="4934559" cy="365760"/>
          </a:xfrm>
          <a:prstGeom prst="rect">
            <a:avLst/>
          </a:prstGeom>
          <a:noFill/>
        </p:spPr>
        <p:txBody>
          <a:bodyPr wrap="square" lIns="0" rIns="0" tIns="0" bIns="0">
            <a:spAutoFit/>
          </a:bodyPr>
          <a:lstStyle/>
          <a:p>
            <a:r>
              <a:rPr sz="1500" b="1">
                <a:solidFill>
                  <a:srgbClr val="1A1A1A"/>
                </a:solidFill>
                <a:latin typeface="Calibri"/>
              </a:rPr>
              <a:t>Why interfaces are the lever</a:t>
            </a:r>
          </a:p>
        </p:txBody>
      </p:sp>
      <p:sp>
        <p:nvSpPr>
          <p:cNvPr id="15" name="TextBox 14"/>
          <p:cNvSpPr txBox="1"/>
          <p:nvPr/>
        </p:nvSpPr>
        <p:spPr>
          <a:xfrm>
            <a:off x="6507327" y="2825496"/>
            <a:ext cx="4934559" cy="1665732"/>
          </a:xfrm>
          <a:prstGeom prst="rect">
            <a:avLst/>
          </a:prstGeom>
          <a:noFill/>
        </p:spPr>
        <p:txBody>
          <a:bodyPr wrap="square" lIns="0" rIns="0" tIns="0" bIns="0">
            <a:spAutoFit/>
          </a:bodyPr>
          <a:lstStyle/>
          <a:p>
            <a:pPr>
              <a:lnSpc>
                <a:spcPct val="130000"/>
              </a:lnSpc>
              <a:spcAft>
                <a:spcPts val="600"/>
              </a:spcAft>
            </a:pPr>
            <a:r>
              <a:rPr sz="1200" b="0" i="0">
                <a:solidFill>
                  <a:srgbClr val="4A4A4A"/>
                </a:solidFill>
                <a:latin typeface="Calibri"/>
              </a:rPr>
              <a:t>The Heywood DataStore has 27 methods and 5 backends — JSON, SQLite, Postgres, Excel, Hybrid. The rest of the application doesn't know which one is active. Define the interface today and you can:</a:t>
            </a:r>
          </a:p>
          <a:p>
            <a:pPr indent="-228600" marL="228600" lvl="0">
              <a:buClr>
                <a:srgbClr val="CC0000"/>
              </a:buClr>
              <a:lnSpc>
                <a:spcPct val="125000"/>
              </a:lnSpc>
              <a:spcAft>
                <a:spcPts val="400"/>
              </a:spcAft>
              <a:buFont typeface="Arial"/>
              <a:buChar char="•"/>
            </a:pPr>
            <a:r>
              <a:rPr sz="1200" b="0" i="0">
                <a:solidFill>
                  <a:srgbClr val="4A4A4A"/>
                </a:solidFill>
                <a:latin typeface="Calibri"/>
              </a:rPr>
              <a:t>Start with JSON files (no setup).</a:t>
            </a:r>
          </a:p>
          <a:p>
            <a:pPr indent="-228600" marL="228600" lvl="0">
              <a:buClr>
                <a:srgbClr val="CC0000"/>
              </a:buClr>
              <a:lnSpc>
                <a:spcPct val="125000"/>
              </a:lnSpc>
              <a:spcAft>
                <a:spcPts val="400"/>
              </a:spcAft>
              <a:buFont typeface="Arial"/>
              <a:buChar char="•"/>
            </a:pPr>
            <a:r>
              <a:rPr sz="1200" b="0" i="0">
                <a:solidFill>
                  <a:srgbClr val="4A4A4A"/>
                </a:solidFill>
                <a:latin typeface="Calibri"/>
              </a:rPr>
              <a:t>Upgrade to SQLite later (no other code changes).</a:t>
            </a:r>
          </a:p>
          <a:p>
            <a:pPr indent="-228600" marL="228600" lvl="0">
              <a:buClr>
                <a:srgbClr val="CC0000"/>
              </a:buClr>
              <a:lnSpc>
                <a:spcPct val="125000"/>
              </a:lnSpc>
              <a:spcAft>
                <a:spcPts val="400"/>
              </a:spcAft>
              <a:buFont typeface="Arial"/>
              <a:buChar char="•"/>
            </a:pPr>
            <a:r>
              <a:rPr sz="1200" b="0" i="0">
                <a:solidFill>
                  <a:srgbClr val="4A4A4A"/>
                </a:solidFill>
                <a:latin typeface="Calibri"/>
              </a:rPr>
              <a:t>Switch to Postgres for prod (config change).</a:t>
            </a:r>
          </a:p>
        </p:txBody>
      </p:sp>
      <p:cxnSp>
        <p:nvCxnSpPr>
          <p:cNvPr id="16" name="Connector 15"/>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4 · DATA LAYER</a:t>
            </a:r>
          </a:p>
        </p:txBody>
      </p:sp>
      <p:sp>
        <p:nvSpPr>
          <p:cNvPr id="18" name="TextBox 17"/>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4.1 · FRAMING</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079466" y="1371600"/>
            <a:ext cx="2032762" cy="384048"/>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FFFFF"/>
                </a:solidFill>
                <a:latin typeface="Calibri"/>
              </a:rPr>
              <a:t>▶ SWITCH TO THE EDITOR</a:t>
            </a:r>
          </a:p>
        </p:txBody>
      </p:sp>
      <p:sp>
        <p:nvSpPr>
          <p:cNvPr id="4" name="TextBox 3"/>
          <p:cNvSpPr txBox="1"/>
          <p:nvPr/>
        </p:nvSpPr>
        <p:spPr>
          <a:xfrm>
            <a:off x="0" y="1874519"/>
            <a:ext cx="12191695" cy="914400"/>
          </a:xfrm>
          <a:prstGeom prst="rect">
            <a:avLst/>
          </a:prstGeom>
          <a:noFill/>
        </p:spPr>
        <p:txBody>
          <a:bodyPr wrap="square" lIns="0" rIns="0" tIns="0" bIns="0">
            <a:spAutoFit/>
          </a:bodyPr>
          <a:lstStyle/>
          <a:p>
            <a:pPr algn="ctr"/>
            <a:r>
              <a:rPr sz="6000" b="1">
                <a:solidFill>
                  <a:srgbClr val="F5D130"/>
                </a:solidFill>
                <a:latin typeface="Calibri"/>
              </a:rPr>
              <a:t>→</a:t>
            </a:r>
          </a:p>
        </p:txBody>
      </p:sp>
      <p:sp>
        <p:nvSpPr>
          <p:cNvPr id="5" name="TextBox 4"/>
          <p:cNvSpPr txBox="1"/>
          <p:nvPr/>
        </p:nvSpPr>
        <p:spPr>
          <a:xfrm>
            <a:off x="731520" y="2834640"/>
            <a:ext cx="10728655" cy="1554480"/>
          </a:xfrm>
          <a:prstGeom prst="rect">
            <a:avLst/>
          </a:prstGeom>
          <a:noFill/>
        </p:spPr>
        <p:txBody>
          <a:bodyPr wrap="square" lIns="0" rIns="0" tIns="0" bIns="0">
            <a:spAutoFit/>
          </a:bodyPr>
          <a:lstStyle/>
          <a:p>
            <a:pPr algn="ctr">
              <a:lnSpc>
                <a:spcPct val="100000"/>
              </a:lnSpc>
            </a:pPr>
            <a:r>
              <a:rPr sz="4200" b="1">
                <a:solidFill>
                  <a:srgbClr val="FFFFFF"/>
                </a:solidFill>
                <a:latin typeface="Calibri"/>
              </a:rPr>
              <a:t>Define the </a:t>
            </a:r>
            <a:r>
              <a:rPr sz="4200" b="1">
                <a:solidFill>
                  <a:srgbClr val="F5D130"/>
                </a:solidFill>
                <a:latin typeface="Calibri"/>
              </a:rPr>
              <a:t>DataStore interface</a:t>
            </a:r>
          </a:p>
        </p:txBody>
      </p:sp>
      <p:sp>
        <p:nvSpPr>
          <p:cNvPr id="6" name="TextBox 5"/>
          <p:cNvSpPr txBox="1"/>
          <p:nvPr/>
        </p:nvSpPr>
        <p:spPr>
          <a:xfrm>
            <a:off x="1371600" y="4572000"/>
            <a:ext cx="9448495" cy="1371600"/>
          </a:xfrm>
          <a:prstGeom prst="rect">
            <a:avLst/>
          </a:prstGeom>
          <a:noFill/>
        </p:spPr>
        <p:txBody>
          <a:bodyPr wrap="square" lIns="0" rIns="0" tIns="0" bIns="0">
            <a:spAutoFit/>
          </a:bodyPr>
          <a:lstStyle/>
          <a:p>
            <a:pPr algn="ctr">
              <a:lnSpc>
                <a:spcPct val="140000"/>
              </a:lnSpc>
            </a:pPr>
            <a:r>
              <a:rPr sz="1300" b="0" i="0">
                <a:solidFill>
                  <a:srgbClr val="C0C0C0"/>
                </a:solidFill>
                <a:latin typeface="Calibri"/>
              </a:rPr>
              <a:t>Three prompts: define </a:t>
            </a:r>
            <a:r>
              <a:rPr sz="1300" b="0" i="0">
                <a:solidFill>
                  <a:srgbClr val="C0C0C0"/>
                </a:solidFill>
                <a:latin typeface="Consolas"/>
              </a:rPr>
              <a:t>DataStore</a:t>
            </a:r>
            <a:r>
              <a:rPr sz="1300" b="0" i="0">
                <a:solidFill>
                  <a:srgbClr val="C0C0C0"/>
                </a:solidFill>
                <a:latin typeface="Calibri"/>
              </a:rPr>
              <a:t> + </a:t>
            </a:r>
            <a:r>
              <a:rPr sz="1300" b="0" i="0">
                <a:solidFill>
                  <a:srgbClr val="C0C0C0"/>
                </a:solidFill>
                <a:latin typeface="Consolas"/>
              </a:rPr>
              <a:t>Item</a:t>
            </a:r>
            <a:r>
              <a:rPr sz="1300" b="0" i="0">
                <a:solidFill>
                  <a:srgbClr val="C0C0C0"/>
                </a:solidFill>
                <a:latin typeface="Calibri"/>
              </a:rPr>
              <a:t> + </a:t>
            </a:r>
            <a:r>
              <a:rPr sz="1300" b="0" i="0">
                <a:solidFill>
                  <a:srgbClr val="C0C0C0"/>
                </a:solidFill>
                <a:latin typeface="Consolas"/>
              </a:rPr>
              <a:t>JSONStore</a:t>
            </a:r>
            <a:r>
              <a:rPr sz="1300" b="0" i="0">
                <a:solidFill>
                  <a:srgbClr val="C0C0C0"/>
                </a:solidFill>
                <a:latin typeface="Calibri"/>
              </a:rPr>
              <a:t>; generate 20 realistic seed items in </a:t>
            </a:r>
            <a:r>
              <a:rPr sz="1300" b="0" i="0">
                <a:solidFill>
                  <a:srgbClr val="C0C0C0"/>
                </a:solidFill>
                <a:latin typeface="Consolas"/>
              </a:rPr>
              <a:t>data/items.json</a:t>
            </a:r>
            <a:r>
              <a:rPr sz="1300" b="0" i="0">
                <a:solidFill>
                  <a:srgbClr val="C0C0C0"/>
                </a:solidFill>
                <a:latin typeface="Calibri"/>
              </a:rPr>
              <a:t>; rewire </a:t>
            </a:r>
            <a:r>
              <a:rPr sz="1300" b="0" i="0">
                <a:solidFill>
                  <a:srgbClr val="C0C0C0"/>
                </a:solidFill>
                <a:latin typeface="Consolas"/>
              </a:rPr>
              <a:t>main.go</a:t>
            </a:r>
            <a:r>
              <a:rPr sz="1300" b="0" i="0">
                <a:solidFill>
                  <a:srgbClr val="C0C0C0"/>
                </a:solidFill>
                <a:latin typeface="Calibri"/>
              </a:rPr>
              <a:t> to load the store and serve from it. Add </a:t>
            </a:r>
            <a:r>
              <a:rPr sz="1300" b="0" i="0">
                <a:solidFill>
                  <a:srgbClr val="C0C0C0"/>
                </a:solidFill>
                <a:latin typeface="Consolas"/>
              </a:rPr>
              <a:t>/api/v1/items/{id}</a:t>
            </a:r>
            <a:r>
              <a:rPr sz="1300" b="0" i="0">
                <a:solidFill>
                  <a:srgbClr val="C0C0C0"/>
                </a:solidFill>
                <a:latin typeface="Calibri"/>
              </a:rPr>
              <a:t>.</a:t>
            </a:r>
          </a:p>
        </p:txBody>
      </p:sp>
      <p:sp>
        <p:nvSpPr>
          <p:cNvPr id="7" name="TextBox 6"/>
          <p:cNvSpPr txBox="1"/>
          <p:nvPr/>
        </p:nvSpPr>
        <p:spPr>
          <a:xfrm>
            <a:off x="0" y="6126480"/>
            <a:ext cx="12191695" cy="365760"/>
          </a:xfrm>
          <a:prstGeom prst="rect">
            <a:avLst/>
          </a:prstGeom>
          <a:noFill/>
        </p:spPr>
        <p:txBody>
          <a:bodyPr wrap="square" lIns="0" rIns="0" tIns="0" bIns="0">
            <a:spAutoFit/>
          </a:bodyPr>
          <a:lstStyle/>
          <a:p>
            <a:pPr algn="ctr"/>
            <a:r>
              <a:rPr sz="1200">
                <a:solidFill>
                  <a:srgbClr val="F5D130"/>
                </a:solidFill>
                <a:latin typeface="Consolas"/>
              </a:rPr>
              <a:t>~30 min in editor</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BACK TO DECK DATA LAYER LIVE</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L3 lit — real data, behind a contract</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The frontend doesn't exist yet, but the data path is real and the interface is the door.</a:t>
            </a:r>
          </a:p>
        </p:txBody>
      </p:sp>
      <p:sp>
        <p:nvSpPr>
          <p:cNvPr id="10" name="Rectangle 9"/>
          <p:cNvSpPr/>
          <p:nvPr/>
        </p:nvSpPr>
        <p:spPr>
          <a:xfrm>
            <a:off x="548640" y="224028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240280"/>
            <a:ext cx="1188720" cy="948690"/>
          </a:xfrm>
          <a:prstGeom prst="rect">
            <a:avLst/>
          </a:prstGeom>
          <a:noFill/>
        </p:spPr>
        <p:txBody>
          <a:bodyPr wrap="square" lIns="0" rIns="0" tIns="0" bIns="0" anchor="ctr">
            <a:spAutoFit/>
          </a:bodyPr>
          <a:lstStyle/>
          <a:p>
            <a:r>
              <a:rPr sz="900" b="1">
                <a:solidFill>
                  <a:srgbClr val="4A4A4A"/>
                </a:solidFill>
                <a:latin typeface="Calibri"/>
              </a:rPr>
              <a:t>L1 · Frontend</a:t>
            </a:r>
          </a:p>
        </p:txBody>
      </p:sp>
      <p:sp>
        <p:nvSpPr>
          <p:cNvPr id="12" name="Rectangle 11"/>
          <p:cNvSpPr/>
          <p:nvPr/>
        </p:nvSpPr>
        <p:spPr>
          <a:xfrm>
            <a:off x="1828800" y="224028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965960" y="2240280"/>
            <a:ext cx="2006116" cy="948690"/>
          </a:xfrm>
          <a:prstGeom prst="rect">
            <a:avLst/>
          </a:prstGeom>
          <a:noFill/>
        </p:spPr>
        <p:txBody>
          <a:bodyPr wrap="square" lIns="0" rIns="0" tIns="0" bIns="0" anchor="ctr">
            <a:spAutoFit/>
          </a:bodyPr>
          <a:lstStyle/>
          <a:p>
            <a:r>
              <a:rPr sz="1300" b="0">
                <a:solidFill>
                  <a:srgbClr val="4A4A4A"/>
                </a:solidFill>
                <a:latin typeface="Calibri"/>
              </a:rPr>
              <a:t>React Frontend</a:t>
            </a:r>
          </a:p>
        </p:txBody>
      </p:sp>
      <p:sp>
        <p:nvSpPr>
          <p:cNvPr id="14" name="Rectangle 13"/>
          <p:cNvSpPr/>
          <p:nvPr/>
        </p:nvSpPr>
        <p:spPr>
          <a:xfrm>
            <a:off x="4017796" y="224028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154956" y="224028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Scaffolded. Wires up in Module 5.</a:t>
            </a:r>
          </a:p>
        </p:txBody>
      </p:sp>
      <p:sp>
        <p:nvSpPr>
          <p:cNvPr id="16" name="Rectangle 15"/>
          <p:cNvSpPr/>
          <p:nvPr/>
        </p:nvSpPr>
        <p:spPr>
          <a:xfrm>
            <a:off x="548640" y="328041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3280410"/>
            <a:ext cx="1188720" cy="948690"/>
          </a:xfrm>
          <a:prstGeom prst="rect">
            <a:avLst/>
          </a:prstGeom>
          <a:noFill/>
        </p:spPr>
        <p:txBody>
          <a:bodyPr wrap="square" lIns="0" rIns="0" tIns="0" bIns="0" anchor="ctr">
            <a:spAutoFit/>
          </a:bodyPr>
          <a:lstStyle/>
          <a:p>
            <a:r>
              <a:rPr sz="900" b="1">
                <a:solidFill>
                  <a:srgbClr val="FFFFFF"/>
                </a:solidFill>
                <a:latin typeface="Calibri"/>
              </a:rPr>
              <a:t>L2 · Backend</a:t>
            </a:r>
          </a:p>
        </p:txBody>
      </p:sp>
      <p:sp>
        <p:nvSpPr>
          <p:cNvPr id="18" name="Rectangle 17"/>
          <p:cNvSpPr/>
          <p:nvPr/>
        </p:nvSpPr>
        <p:spPr>
          <a:xfrm>
            <a:off x="1828800" y="328041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965960" y="3280410"/>
            <a:ext cx="2006116" cy="948690"/>
          </a:xfrm>
          <a:prstGeom prst="rect">
            <a:avLst/>
          </a:prstGeom>
          <a:noFill/>
        </p:spPr>
        <p:txBody>
          <a:bodyPr wrap="square" lIns="0" rIns="0" tIns="0" bIns="0" anchor="ctr">
            <a:spAutoFit/>
          </a:bodyPr>
          <a:lstStyle/>
          <a:p>
            <a:r>
              <a:rPr sz="1300" b="1">
                <a:solidFill>
                  <a:srgbClr val="1A1A1A"/>
                </a:solidFill>
                <a:latin typeface="Calibri"/>
              </a:rPr>
              <a:t>Go HTTP Server</a:t>
            </a:r>
            <a:r>
              <a:rPr sz="1100" b="1">
                <a:solidFill>
                  <a:srgbClr val="CC0000"/>
                </a:solidFill>
                <a:latin typeface="Calibri"/>
              </a:rPr>
              <a:t>  ✓</a:t>
            </a:r>
          </a:p>
        </p:txBody>
      </p:sp>
      <p:sp>
        <p:nvSpPr>
          <p:cNvPr id="20" name="Rectangle 19"/>
          <p:cNvSpPr/>
          <p:nvPr/>
        </p:nvSpPr>
        <p:spPr>
          <a:xfrm>
            <a:off x="4017796" y="328041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154956" y="328041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Reads from the store now, not hardcoded data.</a:t>
            </a:r>
          </a:p>
        </p:txBody>
      </p:sp>
      <p:sp>
        <p:nvSpPr>
          <p:cNvPr id="22" name="Rectangle 21"/>
          <p:cNvSpPr/>
          <p:nvPr/>
        </p:nvSpPr>
        <p:spPr>
          <a:xfrm>
            <a:off x="548640" y="432054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612648" y="432054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04088" y="4320540"/>
            <a:ext cx="1124712" cy="948690"/>
          </a:xfrm>
          <a:prstGeom prst="rect">
            <a:avLst/>
          </a:prstGeom>
          <a:noFill/>
        </p:spPr>
        <p:txBody>
          <a:bodyPr wrap="square" lIns="0" rIns="0" tIns="0" bIns="0" anchor="ctr">
            <a:spAutoFit/>
          </a:bodyPr>
          <a:lstStyle/>
          <a:p>
            <a:r>
              <a:rPr sz="900" b="1">
                <a:solidFill>
                  <a:srgbClr val="FFFFFF"/>
                </a:solidFill>
                <a:latin typeface="Calibri"/>
              </a:rPr>
              <a:t>L3 · Data</a:t>
            </a:r>
          </a:p>
        </p:txBody>
      </p:sp>
      <p:sp>
        <p:nvSpPr>
          <p:cNvPr id="25" name="Rectangle 24"/>
          <p:cNvSpPr/>
          <p:nvPr/>
        </p:nvSpPr>
        <p:spPr>
          <a:xfrm>
            <a:off x="1828800" y="432054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965960" y="4320540"/>
            <a:ext cx="2006116" cy="948690"/>
          </a:xfrm>
          <a:prstGeom prst="rect">
            <a:avLst/>
          </a:prstGeom>
          <a:noFill/>
        </p:spPr>
        <p:txBody>
          <a:bodyPr wrap="square" lIns="0" rIns="0" tIns="0" bIns="0" anchor="ctr">
            <a:spAutoFit/>
          </a:bodyPr>
          <a:lstStyle/>
          <a:p>
            <a:r>
              <a:rPr sz="1300" b="1">
                <a:solidFill>
                  <a:srgbClr val="1A1A1A"/>
                </a:solidFill>
                <a:latin typeface="Calibri"/>
              </a:rPr>
              <a:t>Data Layer</a:t>
            </a:r>
            <a:r>
              <a:rPr sz="1100" b="1">
                <a:solidFill>
                  <a:srgbClr val="CC0000"/>
                </a:solidFill>
                <a:latin typeface="Calibri"/>
              </a:rPr>
              <a:t>  ✓</a:t>
            </a:r>
          </a:p>
        </p:txBody>
      </p:sp>
      <p:sp>
        <p:nvSpPr>
          <p:cNvPr id="27" name="Rectangle 26"/>
          <p:cNvSpPr/>
          <p:nvPr/>
        </p:nvSpPr>
        <p:spPr>
          <a:xfrm>
            <a:off x="4017796" y="432054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154956" y="432054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onsolas"/>
              </a:rPr>
              <a:t>DataStore</a:t>
            </a:r>
            <a:r>
              <a:rPr sz="1000" b="0" i="0">
                <a:solidFill>
                  <a:srgbClr val="4A4A4A"/>
                </a:solidFill>
                <a:latin typeface="Calibri"/>
              </a:rPr>
              <a:t> interface + </a:t>
            </a:r>
            <a:r>
              <a:rPr sz="1000" b="0" i="0">
                <a:solidFill>
                  <a:srgbClr val="4A4A4A"/>
                </a:solidFill>
                <a:latin typeface="Consolas"/>
              </a:rPr>
              <a:t>JSONStore</a:t>
            </a:r>
            <a:r>
              <a:rPr sz="1000" b="0" i="0">
                <a:solidFill>
                  <a:srgbClr val="4A4A4A"/>
                </a:solidFill>
                <a:latin typeface="Calibri"/>
              </a:rPr>
              <a:t> + 20 seed items.</a:t>
            </a:r>
          </a:p>
        </p:txBody>
      </p:sp>
      <p:sp>
        <p:nvSpPr>
          <p:cNvPr id="29" name="Rectangle 28"/>
          <p:cNvSpPr/>
          <p:nvPr/>
        </p:nvSpPr>
        <p:spPr>
          <a:xfrm>
            <a:off x="548640" y="536067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40080" y="5360670"/>
            <a:ext cx="1188720" cy="948690"/>
          </a:xfrm>
          <a:prstGeom prst="rect">
            <a:avLst/>
          </a:prstGeom>
          <a:noFill/>
        </p:spPr>
        <p:txBody>
          <a:bodyPr wrap="square" lIns="0" rIns="0" tIns="0" bIns="0" anchor="ctr">
            <a:spAutoFit/>
          </a:bodyPr>
          <a:lstStyle/>
          <a:p>
            <a:r>
              <a:rPr sz="900" b="1">
                <a:solidFill>
                  <a:srgbClr val="4A4A4A"/>
                </a:solidFill>
                <a:latin typeface="Calibri"/>
              </a:rPr>
              <a:t>L4 · External</a:t>
            </a:r>
          </a:p>
        </p:txBody>
      </p:sp>
      <p:sp>
        <p:nvSpPr>
          <p:cNvPr id="31" name="Rectangle 30"/>
          <p:cNvSpPr/>
          <p:nvPr/>
        </p:nvSpPr>
        <p:spPr>
          <a:xfrm>
            <a:off x="1828800" y="536067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965960" y="5360670"/>
            <a:ext cx="2006116" cy="948690"/>
          </a:xfrm>
          <a:prstGeom prst="rect">
            <a:avLst/>
          </a:prstGeom>
          <a:noFill/>
        </p:spPr>
        <p:txBody>
          <a:bodyPr wrap="square" lIns="0" rIns="0" tIns="0" bIns="0" anchor="ctr">
            <a:spAutoFit/>
          </a:bodyPr>
          <a:lstStyle/>
          <a:p>
            <a:r>
              <a:rPr sz="1300" b="0">
                <a:solidFill>
                  <a:srgbClr val="4A4A4A"/>
                </a:solidFill>
                <a:latin typeface="Calibri"/>
              </a:rPr>
              <a:t>External Services</a:t>
            </a:r>
          </a:p>
        </p:txBody>
      </p:sp>
      <p:sp>
        <p:nvSpPr>
          <p:cNvPr id="33" name="Rectangle 32"/>
          <p:cNvSpPr/>
          <p:nvPr/>
        </p:nvSpPr>
        <p:spPr>
          <a:xfrm>
            <a:off x="4017796" y="536067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154956" y="536067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Nothing external yet.</a:t>
            </a:r>
          </a:p>
        </p:txBody>
      </p:sp>
      <p:sp>
        <p:nvSpPr>
          <p:cNvPr id="35" name="TextBox 34"/>
          <p:cNvSpPr txBox="1"/>
          <p:nvPr/>
        </p:nvSpPr>
        <p:spPr>
          <a:xfrm>
            <a:off x="7315017" y="2240280"/>
            <a:ext cx="4328038" cy="3310128"/>
          </a:xfrm>
          <a:prstGeom prst="rect">
            <a:avLst/>
          </a:prstGeom>
          <a:noFill/>
        </p:spPr>
        <p:txBody>
          <a:bodyPr wrap="square" lIns="0" rIns="0" tIns="0" bIns="0">
            <a:spAutoFit/>
          </a:bodyPr>
          <a:lstStyle/>
          <a:p>
            <a:pPr>
              <a:lnSpc>
                <a:spcPct val="130000"/>
              </a:lnSpc>
              <a:spcAft>
                <a:spcPts val="500"/>
              </a:spcAft>
            </a:pPr>
            <a:r>
              <a:rPr sz="1300" b="1" i="0">
                <a:solidFill>
                  <a:srgbClr val="0D652D"/>
                </a:solidFill>
                <a:latin typeface="Calibri"/>
              </a:rPr>
              <a:t>✓ </a:t>
            </a:r>
            <a:r>
              <a:rPr sz="1300" b="0" i="0">
                <a:solidFill>
                  <a:srgbClr val="1A1A1A"/>
                </a:solidFill>
                <a:latin typeface="Calibri"/>
              </a:rPr>
              <a:t>Interface defined with 4+ methods.</a:t>
            </a:r>
          </a:p>
          <a:p>
            <a:pPr>
              <a:lnSpc>
                <a:spcPct val="130000"/>
              </a:lnSpc>
              <a:spcAft>
                <a:spcPts val="500"/>
              </a:spcAft>
            </a:pPr>
            <a:r>
              <a:rPr sz="1300" b="1" i="0">
                <a:solidFill>
                  <a:srgbClr val="0D652D"/>
                </a:solidFill>
                <a:latin typeface="Calibri"/>
              </a:rPr>
              <a:t>✓ </a:t>
            </a:r>
            <a:r>
              <a:rPr sz="1300" b="0" i="0">
                <a:solidFill>
                  <a:srgbClr val="1A1A1A"/>
                </a:solidFill>
                <a:latin typeface="Consolas"/>
              </a:rPr>
              <a:t>JSONStore</a:t>
            </a:r>
            <a:r>
              <a:rPr sz="1300" b="0" i="0">
                <a:solidFill>
                  <a:srgbClr val="1A1A1A"/>
                </a:solidFill>
                <a:latin typeface="Calibri"/>
              </a:rPr>
              <a:t> reads from </a:t>
            </a:r>
            <a:r>
              <a:rPr sz="1300" b="0" i="0">
                <a:solidFill>
                  <a:srgbClr val="1A1A1A"/>
                </a:solidFill>
                <a:latin typeface="Consolas"/>
              </a:rPr>
              <a:t>data/items.json</a:t>
            </a:r>
            <a:r>
              <a:rPr sz="1300" b="0" i="0">
                <a:solidFill>
                  <a:srgbClr val="1A1A1A"/>
                </a:solidFill>
                <a:latin typeface="Calibri"/>
              </a:rPr>
              <a:t>.</a:t>
            </a:r>
          </a:p>
          <a:p>
            <a:pPr>
              <a:lnSpc>
                <a:spcPct val="130000"/>
              </a:lnSpc>
              <a:spcAft>
                <a:spcPts val="500"/>
              </a:spcAft>
            </a:pPr>
            <a:r>
              <a:rPr sz="1300" b="1" i="0">
                <a:solidFill>
                  <a:srgbClr val="0D652D"/>
                </a:solidFill>
                <a:latin typeface="Calibri"/>
              </a:rPr>
              <a:t>✓ </a:t>
            </a:r>
            <a:r>
              <a:rPr sz="1300" b="0" i="0">
                <a:solidFill>
                  <a:srgbClr val="1A1A1A"/>
                </a:solidFill>
                <a:latin typeface="Calibri"/>
              </a:rPr>
              <a:t>API serves real data; </a:t>
            </a:r>
            <a:r>
              <a:rPr sz="1300" b="0" i="0">
                <a:solidFill>
                  <a:srgbClr val="1A1A1A"/>
                </a:solidFill>
                <a:latin typeface="Consolas"/>
              </a:rPr>
              <a:t>/items</a:t>
            </a:r>
            <a:r>
              <a:rPr sz="1300" b="0" i="0">
                <a:solidFill>
                  <a:srgbClr val="1A1A1A"/>
                </a:solidFill>
                <a:latin typeface="Calibri"/>
              </a:rPr>
              <a:t> and </a:t>
            </a:r>
            <a:r>
              <a:rPr sz="1300" b="0" i="0">
                <a:solidFill>
                  <a:srgbClr val="1A1A1A"/>
                </a:solidFill>
                <a:latin typeface="Consolas"/>
              </a:rPr>
              <a:t>/items/{id}</a:t>
            </a:r>
            <a:r>
              <a:rPr sz="1300" b="0" i="0">
                <a:solidFill>
                  <a:srgbClr val="1A1A1A"/>
                </a:solidFill>
                <a:latin typeface="Calibri"/>
              </a:rPr>
              <a:t> both work.</a:t>
            </a:r>
          </a:p>
          <a:p>
            <a:pPr>
              <a:lnSpc>
                <a:spcPct val="130000"/>
              </a:lnSpc>
              <a:spcAft>
                <a:spcPts val="500"/>
              </a:spcAft>
            </a:pPr>
            <a:r>
              <a:rPr sz="1300" b="1" i="0">
                <a:solidFill>
                  <a:srgbClr val="0D652D"/>
                </a:solidFill>
                <a:latin typeface="Calibri"/>
              </a:rPr>
              <a:t>✓ </a:t>
            </a:r>
            <a:r>
              <a:rPr sz="1300" b="0" i="0">
                <a:solidFill>
                  <a:srgbClr val="1A1A1A"/>
                </a:solidFill>
                <a:latin typeface="Calibri"/>
              </a:rPr>
              <a:t>Each student can define "interface" in one sentence.</a:t>
            </a:r>
          </a:p>
        </p:txBody>
      </p:sp>
      <p:sp>
        <p:nvSpPr>
          <p:cNvPr id="36" name="Rounded Rectangle 35"/>
          <p:cNvSpPr/>
          <p:nvPr/>
        </p:nvSpPr>
        <p:spPr>
          <a:xfrm>
            <a:off x="7315017" y="5715000"/>
            <a:ext cx="4328038"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7479609" y="5760720"/>
            <a:ext cx="3998854" cy="457200"/>
          </a:xfrm>
          <a:prstGeom prst="rect">
            <a:avLst/>
          </a:prstGeom>
          <a:noFill/>
        </p:spPr>
        <p:txBody>
          <a:bodyPr wrap="square" lIns="0" rIns="0" tIns="0" bIns="0" anchor="ctr">
            <a:spAutoFit/>
          </a:bodyPr>
          <a:lstStyle/>
          <a:p>
            <a:pPr>
              <a:lnSpc>
                <a:spcPct val="125000"/>
              </a:lnSpc>
            </a:pPr>
            <a:r>
              <a:rPr sz="1100" b="0" i="0">
                <a:solidFill>
                  <a:srgbClr val="4A4A4A"/>
                </a:solidFill>
                <a:latin typeface="Calibri"/>
              </a:rPr>
              <a:t>Architecture status: </a:t>
            </a:r>
            <a:r>
              <a:rPr sz="1100" b="1" i="0">
                <a:solidFill>
                  <a:srgbClr val="4A4A4A"/>
                </a:solidFill>
                <a:latin typeface="Calibri"/>
              </a:rPr>
              <a:t>2 of 4 layers built (L2 + L3).</a:t>
            </a:r>
          </a:p>
        </p:txBody>
      </p:sp>
      <p:cxnSp>
        <p:nvCxnSpPr>
          <p:cNvPr id="38" name="Connector 37"/>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4 · DATA LAYER</a:t>
            </a:r>
          </a:p>
        </p:txBody>
      </p:sp>
      <p:sp>
        <p:nvSpPr>
          <p:cNvPr id="40" name="TextBox 39"/>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MODULE 4 COMPLETE · ARCHITECTURE 2/4</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0" y="1828800"/>
            <a:ext cx="12191695" cy="457200"/>
          </a:xfrm>
          <a:prstGeom prst="rect">
            <a:avLst/>
          </a:prstGeom>
          <a:noFill/>
        </p:spPr>
        <p:txBody>
          <a:bodyPr wrap="square" lIns="0" rIns="0" tIns="0" bIns="0">
            <a:spAutoFit/>
          </a:bodyPr>
          <a:lstStyle/>
          <a:p>
            <a:pPr algn="ctr"/>
            <a:r>
              <a:rPr sz="1600" b="1">
                <a:solidFill>
                  <a:srgbClr val="CC0000"/>
                </a:solidFill>
                <a:latin typeface="Calibri"/>
              </a:rPr>
              <a:t>BREAK · BE BACK AT H+3:00</a:t>
            </a:r>
          </a:p>
        </p:txBody>
      </p:sp>
      <p:sp>
        <p:nvSpPr>
          <p:cNvPr id="6" name="TextBox 5"/>
          <p:cNvSpPr txBox="1"/>
          <p:nvPr/>
        </p:nvSpPr>
        <p:spPr>
          <a:xfrm>
            <a:off x="0" y="2377440"/>
            <a:ext cx="12191695" cy="2743200"/>
          </a:xfrm>
          <a:prstGeom prst="rect">
            <a:avLst/>
          </a:prstGeom>
          <a:noFill/>
        </p:spPr>
        <p:txBody>
          <a:bodyPr wrap="square" lIns="0" rIns="0" tIns="0" bIns="0">
            <a:spAutoFit/>
          </a:bodyPr>
          <a:lstStyle/>
          <a:p>
            <a:pPr algn="ctr">
              <a:lnSpc>
                <a:spcPct val="95000"/>
              </a:lnSpc>
            </a:pPr>
            <a:r>
              <a:rPr sz="22000" b="1">
                <a:solidFill>
                  <a:srgbClr val="1A1A1A"/>
                </a:solidFill>
                <a:latin typeface="Calibri"/>
              </a:rPr>
              <a:t>15</a:t>
            </a:r>
            <a:r>
              <a:rPr sz="4000" b="1">
                <a:solidFill>
                  <a:srgbClr val="6E6E6E"/>
                </a:solidFill>
                <a:latin typeface="Calibri"/>
              </a:rPr>
              <a:t> min</a:t>
            </a:r>
          </a:p>
        </p:txBody>
      </p:sp>
      <p:sp>
        <p:nvSpPr>
          <p:cNvPr id="7" name="TextBox 6"/>
          <p:cNvSpPr txBox="1"/>
          <p:nvPr/>
        </p:nvSpPr>
        <p:spPr>
          <a:xfrm>
            <a:off x="1828800" y="5394960"/>
            <a:ext cx="8534095" cy="731520"/>
          </a:xfrm>
          <a:prstGeom prst="rect">
            <a:avLst/>
          </a:prstGeom>
          <a:noFill/>
        </p:spPr>
        <p:txBody>
          <a:bodyPr wrap="square" lIns="0" rIns="0" tIns="0" bIns="0">
            <a:spAutoFit/>
          </a:bodyPr>
          <a:lstStyle/>
          <a:p>
            <a:pPr algn="ctr"/>
            <a:r>
              <a:rPr sz="1500">
                <a:solidFill>
                  <a:srgbClr val="4A4A4A"/>
                </a:solidFill>
                <a:latin typeface="Calibri"/>
              </a:rPr>
              <a:t>Stretch. Drink water. Don't open Slack. The next stretch is the longest of the day.</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 · BUILD</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05</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Frontend from Scratch</a:t>
            </a:r>
          </a:p>
        </p:txBody>
      </p:sp>
      <p:sp>
        <p:nvSpPr>
          <p:cNvPr id="7" name="Rounded Rectangle 6"/>
          <p:cNvSpPr/>
          <p:nvPr/>
        </p:nvSpPr>
        <p:spPr>
          <a:xfrm>
            <a:off x="6553047" y="3657600"/>
            <a:ext cx="1060704" cy="329184"/>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Build module</a:t>
            </a:r>
          </a:p>
        </p:txBody>
      </p:sp>
      <p:sp>
        <p:nvSpPr>
          <p:cNvPr id="8" name="Rounded Rectangle 7"/>
          <p:cNvSpPr/>
          <p:nvPr/>
        </p:nvSpPr>
        <p:spPr>
          <a:xfrm>
            <a:off x="7750911"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45 min</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Stand up React + Vite + TypeScript, configure a proxy to the Go backend, and render the items table in a styled UI. The first end-to-end full-stack moment of the day.</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5 · BUILD FRAMING</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First end-to-end view</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React fetches your Go API and renders a styled table. JSON file → Go server → React → browser.</a:t>
            </a:r>
          </a:p>
        </p:txBody>
      </p:sp>
      <p:sp>
        <p:nvSpPr>
          <p:cNvPr id="10" name="Rounded Rectangle 9"/>
          <p:cNvSpPr/>
          <p:nvPr/>
        </p:nvSpPr>
        <p:spPr>
          <a:xfrm>
            <a:off x="548640" y="2240280"/>
            <a:ext cx="1388364" cy="256032"/>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FFFFFF"/>
                </a:solidFill>
                <a:latin typeface="Calibri"/>
              </a:rPr>
              <a:t>▶ What we're adding</a:t>
            </a:r>
          </a:p>
        </p:txBody>
      </p:sp>
      <p:sp>
        <p:nvSpPr>
          <p:cNvPr id="11" name="TextBox 10"/>
          <p:cNvSpPr txBox="1"/>
          <p:nvPr/>
        </p:nvSpPr>
        <p:spPr>
          <a:xfrm>
            <a:off x="548640" y="2770632"/>
            <a:ext cx="5410047" cy="3538728"/>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0" i="0">
                <a:solidFill>
                  <a:srgbClr val="1A1A1A"/>
                </a:solidFill>
                <a:latin typeface="Calibri"/>
              </a:rPr>
              <a:t>Tailwind CSS configured in </a:t>
            </a:r>
            <a:r>
              <a:rPr sz="1400" b="0" i="0">
                <a:solidFill>
                  <a:srgbClr val="1A1A1A"/>
                </a:solidFill>
                <a:latin typeface="Consolas"/>
              </a:rPr>
              <a:t>web/</a:t>
            </a:r>
            <a:r>
              <a:rPr sz="1400" b="0" i="0">
                <a:solidFill>
                  <a:srgbClr val="1A1A1A"/>
                </a:solidFill>
                <a:latin typeface="Calibri"/>
              </a:rPr>
              <a:t>.</a:t>
            </a:r>
          </a:p>
          <a:p>
            <a:pPr indent="-228600" marL="228600" lvl="0">
              <a:buClr>
                <a:srgbClr val="CC0000"/>
              </a:buClr>
              <a:lnSpc>
                <a:spcPct val="130000"/>
              </a:lnSpc>
              <a:spcAft>
                <a:spcPts val="600"/>
              </a:spcAft>
              <a:buFont typeface="Arial"/>
              <a:buChar char="•"/>
            </a:pPr>
            <a:r>
              <a:rPr sz="1400" b="0" i="0">
                <a:solidFill>
                  <a:srgbClr val="1A1A1A"/>
                </a:solidFill>
                <a:latin typeface="Calibri"/>
              </a:rPr>
              <a:t>Vite proxy: </a:t>
            </a:r>
            <a:r>
              <a:rPr sz="1400" b="0" i="0">
                <a:solidFill>
                  <a:srgbClr val="1A1A1A"/>
                </a:solidFill>
                <a:latin typeface="Consolas"/>
              </a:rPr>
              <a:t>/api</a:t>
            </a:r>
            <a:r>
              <a:rPr sz="1400" b="0" i="0">
                <a:solidFill>
                  <a:srgbClr val="1A1A1A"/>
                </a:solidFill>
                <a:latin typeface="Calibri"/>
              </a:rPr>
              <a:t> → </a:t>
            </a:r>
            <a:r>
              <a:rPr sz="1400" b="0" i="0">
                <a:solidFill>
                  <a:srgbClr val="1A1A1A"/>
                </a:solidFill>
                <a:latin typeface="Consolas"/>
              </a:rPr>
              <a:t>localhost:8080</a:t>
            </a:r>
            <a:r>
              <a:rPr sz="1400" b="0" i="0">
                <a:solidFill>
                  <a:srgbClr val="1A1A1A"/>
                </a:solidFill>
                <a:latin typeface="Calibri"/>
              </a:rPr>
              <a:t>.</a:t>
            </a:r>
          </a:p>
          <a:p>
            <a:pPr indent="-228600" marL="228600" lvl="0">
              <a:buClr>
                <a:srgbClr val="CC0000"/>
              </a:buClr>
              <a:lnSpc>
                <a:spcPct val="130000"/>
              </a:lnSpc>
              <a:spcAft>
                <a:spcPts val="600"/>
              </a:spcAft>
              <a:buFont typeface="Arial"/>
              <a:buChar char="•"/>
            </a:pPr>
            <a:r>
              <a:rPr sz="1400" b="0" i="0">
                <a:solidFill>
                  <a:srgbClr val="1A1A1A"/>
                </a:solidFill>
                <a:latin typeface="Calibri"/>
              </a:rPr>
              <a:t>API client at </a:t>
            </a:r>
            <a:r>
              <a:rPr sz="1400" b="0" i="0">
                <a:solidFill>
                  <a:srgbClr val="1A1A1A"/>
                </a:solidFill>
                <a:latin typeface="Consolas"/>
              </a:rPr>
              <a:t>web/src/lib/api.ts</a:t>
            </a:r>
            <a:r>
              <a:rPr sz="1400" b="0" i="0">
                <a:solidFill>
                  <a:srgbClr val="1A1A1A"/>
                </a:solidFill>
                <a:latin typeface="Calibri"/>
              </a:rPr>
              <a:t>.</a:t>
            </a:r>
          </a:p>
          <a:p>
            <a:pPr indent="-228600" marL="228600" lvl="0">
              <a:buClr>
                <a:srgbClr val="CC0000"/>
              </a:buClr>
              <a:lnSpc>
                <a:spcPct val="130000"/>
              </a:lnSpc>
              <a:spcAft>
                <a:spcPts val="600"/>
              </a:spcAft>
              <a:buFont typeface="Arial"/>
              <a:buChar char="•"/>
            </a:pPr>
            <a:r>
              <a:rPr sz="1400" b="0" i="0">
                <a:solidFill>
                  <a:srgbClr val="1A1A1A"/>
                </a:solidFill>
                <a:latin typeface="Consolas"/>
              </a:rPr>
              <a:t>ItemsPage.tsx</a:t>
            </a:r>
            <a:r>
              <a:rPr sz="1400" b="0" i="0">
                <a:solidFill>
                  <a:srgbClr val="1A1A1A"/>
                </a:solidFill>
                <a:latin typeface="Calibri"/>
              </a:rPr>
              <a:t> — table with status / priority color-coding, loading + error states.</a:t>
            </a:r>
          </a:p>
        </p:txBody>
      </p:sp>
      <p:sp>
        <p:nvSpPr>
          <p:cNvPr id="12" name="Rounded Rectangle 11"/>
          <p:cNvSpPr/>
          <p:nvPr/>
        </p:nvSpPr>
        <p:spPr>
          <a:xfrm>
            <a:off x="6233007" y="2240280"/>
            <a:ext cx="5410047" cy="220065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33007" y="2240280"/>
            <a:ext cx="64008" cy="220065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07327" y="2441448"/>
            <a:ext cx="4934559" cy="365760"/>
          </a:xfrm>
          <a:prstGeom prst="rect">
            <a:avLst/>
          </a:prstGeom>
          <a:noFill/>
        </p:spPr>
        <p:txBody>
          <a:bodyPr wrap="square" lIns="0" rIns="0" tIns="0" bIns="0">
            <a:spAutoFit/>
          </a:bodyPr>
          <a:lstStyle/>
          <a:p>
            <a:r>
              <a:rPr sz="1500" b="1">
                <a:solidFill>
                  <a:srgbClr val="1A1A1A"/>
                </a:solidFill>
                <a:latin typeface="Calibri"/>
              </a:rPr>
              <a:t>Why this fits the architecture</a:t>
            </a:r>
          </a:p>
        </p:txBody>
      </p:sp>
      <p:sp>
        <p:nvSpPr>
          <p:cNvPr id="15" name="TextBox 14"/>
          <p:cNvSpPr txBox="1"/>
          <p:nvPr/>
        </p:nvSpPr>
        <p:spPr>
          <a:xfrm>
            <a:off x="6507327" y="2825496"/>
            <a:ext cx="4934559" cy="1414272"/>
          </a:xfrm>
          <a:prstGeom prst="rect">
            <a:avLst/>
          </a:prstGeom>
          <a:noFill/>
        </p:spPr>
        <p:txBody>
          <a:bodyPr wrap="square" lIns="0" rIns="0" tIns="0" bIns="0">
            <a:spAutoFit/>
          </a:bodyPr>
          <a:lstStyle/>
          <a:p>
            <a:pPr>
              <a:lnSpc>
                <a:spcPct val="130000"/>
              </a:lnSpc>
              <a:spcAft>
                <a:spcPts val="600"/>
              </a:spcAft>
            </a:pPr>
            <a:r>
              <a:rPr sz="1200" b="0" i="0">
                <a:solidFill>
                  <a:srgbClr val="4A4A4A"/>
                </a:solidFill>
                <a:latin typeface="Calibri"/>
              </a:rPr>
              <a:t>This module connects L1 to L2 — the frontend pulls data from your server through the proxy. Two terminals running side by side. From the user's point of view, this is the first time the application "exists."</a:t>
            </a:r>
          </a:p>
          <a:p>
            <a:pPr>
              <a:lnSpc>
                <a:spcPct val="130000"/>
              </a:lnSpc>
              <a:spcAft>
                <a:spcPts val="600"/>
              </a:spcAft>
            </a:pPr>
            <a:r>
              <a:rPr sz="1200" b="1" i="0">
                <a:solidFill>
                  <a:srgbClr val="4A4A4A"/>
                </a:solidFill>
                <a:latin typeface="Calibri"/>
              </a:rPr>
              <a:t>Principle in play:</a:t>
            </a:r>
            <a:r>
              <a:rPr sz="1200" b="0" i="0">
                <a:solidFill>
                  <a:srgbClr val="4A4A4A"/>
                </a:solidFill>
                <a:latin typeface="Calibri"/>
              </a:rPr>
              <a:t> Scaffold first. We are not styling. We are not adding features. We are getting </a:t>
            </a:r>
            <a:r>
              <a:rPr sz="1200" b="0" i="1">
                <a:solidFill>
                  <a:srgbClr val="4A4A4A"/>
                </a:solidFill>
                <a:latin typeface="Calibri"/>
              </a:rPr>
              <a:t>any</a:t>
            </a:r>
            <a:r>
              <a:rPr sz="1200" b="0" i="0">
                <a:solidFill>
                  <a:srgbClr val="4A4A4A"/>
                </a:solidFill>
                <a:latin typeface="Calibri"/>
              </a:rPr>
              <a:t> data on screen.</a:t>
            </a:r>
          </a:p>
        </p:txBody>
      </p:sp>
      <p:cxnSp>
        <p:nvCxnSpPr>
          <p:cNvPr id="16" name="Connector 15"/>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5 · FRONTEND FROM SCRATCH</a:t>
            </a:r>
          </a:p>
        </p:txBody>
      </p:sp>
      <p:sp>
        <p:nvSpPr>
          <p:cNvPr id="18" name="TextBox 17"/>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5.1 · FRAMING</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079466" y="1371600"/>
            <a:ext cx="2032762" cy="384048"/>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FFFFF"/>
                </a:solidFill>
                <a:latin typeface="Calibri"/>
              </a:rPr>
              <a:t>▶ SWITCH TO THE EDITOR</a:t>
            </a:r>
          </a:p>
        </p:txBody>
      </p:sp>
      <p:sp>
        <p:nvSpPr>
          <p:cNvPr id="4" name="TextBox 3"/>
          <p:cNvSpPr txBox="1"/>
          <p:nvPr/>
        </p:nvSpPr>
        <p:spPr>
          <a:xfrm>
            <a:off x="0" y="1874519"/>
            <a:ext cx="12191695" cy="914400"/>
          </a:xfrm>
          <a:prstGeom prst="rect">
            <a:avLst/>
          </a:prstGeom>
          <a:noFill/>
        </p:spPr>
        <p:txBody>
          <a:bodyPr wrap="square" lIns="0" rIns="0" tIns="0" bIns="0">
            <a:spAutoFit/>
          </a:bodyPr>
          <a:lstStyle/>
          <a:p>
            <a:pPr algn="ctr"/>
            <a:r>
              <a:rPr sz="6000" b="1">
                <a:solidFill>
                  <a:srgbClr val="F5D130"/>
                </a:solidFill>
                <a:latin typeface="Calibri"/>
              </a:rPr>
              <a:t>→</a:t>
            </a:r>
          </a:p>
        </p:txBody>
      </p:sp>
      <p:sp>
        <p:nvSpPr>
          <p:cNvPr id="5" name="TextBox 4"/>
          <p:cNvSpPr txBox="1"/>
          <p:nvPr/>
        </p:nvSpPr>
        <p:spPr>
          <a:xfrm>
            <a:off x="731520" y="2834640"/>
            <a:ext cx="10728655" cy="1554480"/>
          </a:xfrm>
          <a:prstGeom prst="rect">
            <a:avLst/>
          </a:prstGeom>
          <a:noFill/>
        </p:spPr>
        <p:txBody>
          <a:bodyPr wrap="square" lIns="0" rIns="0" tIns="0" bIns="0">
            <a:spAutoFit/>
          </a:bodyPr>
          <a:lstStyle/>
          <a:p>
            <a:pPr algn="ctr">
              <a:lnSpc>
                <a:spcPct val="100000"/>
              </a:lnSpc>
            </a:pPr>
            <a:r>
              <a:rPr sz="4200" b="1">
                <a:solidFill>
                  <a:srgbClr val="FFFFFF"/>
                </a:solidFill>
                <a:latin typeface="Calibri"/>
              </a:rPr>
              <a:t>Wire the </a:t>
            </a:r>
            <a:r>
              <a:rPr sz="4200" b="1">
                <a:solidFill>
                  <a:srgbClr val="F5D130"/>
                </a:solidFill>
                <a:latin typeface="Calibri"/>
              </a:rPr>
              <a:t>frontend to the backend</a:t>
            </a:r>
          </a:p>
        </p:txBody>
      </p:sp>
      <p:sp>
        <p:nvSpPr>
          <p:cNvPr id="6" name="TextBox 5"/>
          <p:cNvSpPr txBox="1"/>
          <p:nvPr/>
        </p:nvSpPr>
        <p:spPr>
          <a:xfrm>
            <a:off x="1371600" y="4572000"/>
            <a:ext cx="9448495" cy="1371600"/>
          </a:xfrm>
          <a:prstGeom prst="rect">
            <a:avLst/>
          </a:prstGeom>
          <a:noFill/>
        </p:spPr>
        <p:txBody>
          <a:bodyPr wrap="square" lIns="0" rIns="0" tIns="0" bIns="0">
            <a:spAutoFit/>
          </a:bodyPr>
          <a:lstStyle/>
          <a:p>
            <a:pPr algn="ctr">
              <a:lnSpc>
                <a:spcPct val="140000"/>
              </a:lnSpc>
            </a:pPr>
            <a:r>
              <a:rPr sz="1300" b="0" i="0">
                <a:solidFill>
                  <a:srgbClr val="C0C0C0"/>
                </a:solidFill>
                <a:latin typeface="Calibri"/>
              </a:rPr>
              <a:t>Two terminals: backend in one, </a:t>
            </a:r>
            <a:r>
              <a:rPr sz="1300" b="0" i="0">
                <a:solidFill>
                  <a:srgbClr val="C0C0C0"/>
                </a:solidFill>
                <a:latin typeface="Consolas"/>
              </a:rPr>
              <a:t>npm run dev</a:t>
            </a:r>
            <a:r>
              <a:rPr sz="1300" b="0" i="0">
                <a:solidFill>
                  <a:srgbClr val="C0C0C0"/>
                </a:solidFill>
                <a:latin typeface="Calibri"/>
              </a:rPr>
              <a:t> in the other. Configure Tailwind, set up the Vite proxy, build the API client, and render the items table at </a:t>
            </a:r>
            <a:r>
              <a:rPr sz="1300" b="0" i="0">
                <a:solidFill>
                  <a:srgbClr val="C0C0C0"/>
                </a:solidFill>
                <a:latin typeface="Consolas"/>
              </a:rPr>
              <a:t>localhost:5173</a:t>
            </a:r>
            <a:r>
              <a:rPr sz="1300" b="0" i="0">
                <a:solidFill>
                  <a:srgbClr val="C0C0C0"/>
                </a:solidFill>
                <a:latin typeface="Calibri"/>
              </a:rPr>
              <a:t>.</a:t>
            </a:r>
          </a:p>
        </p:txBody>
      </p:sp>
      <p:sp>
        <p:nvSpPr>
          <p:cNvPr id="7" name="TextBox 6"/>
          <p:cNvSpPr txBox="1"/>
          <p:nvPr/>
        </p:nvSpPr>
        <p:spPr>
          <a:xfrm>
            <a:off x="0" y="6126480"/>
            <a:ext cx="12191695" cy="365760"/>
          </a:xfrm>
          <a:prstGeom prst="rect">
            <a:avLst/>
          </a:prstGeom>
          <a:noFill/>
        </p:spPr>
        <p:txBody>
          <a:bodyPr wrap="square" lIns="0" rIns="0" tIns="0" bIns="0">
            <a:spAutoFit/>
          </a:bodyPr>
          <a:lstStyle/>
          <a:p>
            <a:pPr algn="ctr"/>
            <a:r>
              <a:rPr sz="1200">
                <a:solidFill>
                  <a:srgbClr val="F5D130"/>
                </a:solidFill>
                <a:latin typeface="Consolas"/>
              </a:rPr>
              <a:t>~30 min in editor</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BACK TO DECK SECOND VICTORY</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L1 lit — full stack, end to end</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JSON file → Go server → React → browser. Three of four layers are now real.</a:t>
            </a:r>
          </a:p>
        </p:txBody>
      </p:sp>
      <p:sp>
        <p:nvSpPr>
          <p:cNvPr id="10" name="Rectangle 9"/>
          <p:cNvSpPr/>
          <p:nvPr/>
        </p:nvSpPr>
        <p:spPr>
          <a:xfrm>
            <a:off x="548640" y="224028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12648" y="224028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04088" y="2240280"/>
            <a:ext cx="1124712" cy="948690"/>
          </a:xfrm>
          <a:prstGeom prst="rect">
            <a:avLst/>
          </a:prstGeom>
          <a:noFill/>
        </p:spPr>
        <p:txBody>
          <a:bodyPr wrap="square" lIns="0" rIns="0" tIns="0" bIns="0" anchor="ctr">
            <a:spAutoFit/>
          </a:bodyPr>
          <a:lstStyle/>
          <a:p>
            <a:r>
              <a:rPr sz="900" b="1">
                <a:solidFill>
                  <a:srgbClr val="FFFFFF"/>
                </a:solidFill>
                <a:latin typeface="Calibri"/>
              </a:rPr>
              <a:t>L1 · Frontend</a:t>
            </a:r>
          </a:p>
        </p:txBody>
      </p:sp>
      <p:sp>
        <p:nvSpPr>
          <p:cNvPr id="13" name="Rectangle 12"/>
          <p:cNvSpPr/>
          <p:nvPr/>
        </p:nvSpPr>
        <p:spPr>
          <a:xfrm>
            <a:off x="1828800" y="224028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965960" y="2240280"/>
            <a:ext cx="2006116" cy="948690"/>
          </a:xfrm>
          <a:prstGeom prst="rect">
            <a:avLst/>
          </a:prstGeom>
          <a:noFill/>
        </p:spPr>
        <p:txBody>
          <a:bodyPr wrap="square" lIns="0" rIns="0" tIns="0" bIns="0" anchor="ctr">
            <a:spAutoFit/>
          </a:bodyPr>
          <a:lstStyle/>
          <a:p>
            <a:r>
              <a:rPr sz="1300" b="1">
                <a:solidFill>
                  <a:srgbClr val="1A1A1A"/>
                </a:solidFill>
                <a:latin typeface="Calibri"/>
              </a:rPr>
              <a:t>React Frontend</a:t>
            </a:r>
            <a:r>
              <a:rPr sz="1100" b="1">
                <a:solidFill>
                  <a:srgbClr val="CC0000"/>
                </a:solidFill>
                <a:latin typeface="Calibri"/>
              </a:rPr>
              <a:t>  ✓</a:t>
            </a:r>
          </a:p>
        </p:txBody>
      </p:sp>
      <p:sp>
        <p:nvSpPr>
          <p:cNvPr id="15" name="Rectangle 14"/>
          <p:cNvSpPr/>
          <p:nvPr/>
        </p:nvSpPr>
        <p:spPr>
          <a:xfrm>
            <a:off x="4017796" y="224028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154956" y="224028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Items table at </a:t>
            </a:r>
            <a:r>
              <a:rPr sz="1000" b="0" i="0">
                <a:solidFill>
                  <a:srgbClr val="4A4A4A"/>
                </a:solidFill>
                <a:latin typeface="Consolas"/>
              </a:rPr>
              <a:t>localhost:5173</a:t>
            </a:r>
            <a:r>
              <a:rPr sz="1000" b="0" i="0">
                <a:solidFill>
                  <a:srgbClr val="4A4A4A"/>
                </a:solidFill>
                <a:latin typeface="Calibri"/>
              </a:rPr>
              <a:t>, color-coded.</a:t>
            </a:r>
          </a:p>
        </p:txBody>
      </p:sp>
      <p:sp>
        <p:nvSpPr>
          <p:cNvPr id="17" name="Rectangle 16"/>
          <p:cNvSpPr/>
          <p:nvPr/>
        </p:nvSpPr>
        <p:spPr>
          <a:xfrm>
            <a:off x="548640" y="328041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 y="3280410"/>
            <a:ext cx="1188720" cy="948690"/>
          </a:xfrm>
          <a:prstGeom prst="rect">
            <a:avLst/>
          </a:prstGeom>
          <a:noFill/>
        </p:spPr>
        <p:txBody>
          <a:bodyPr wrap="square" lIns="0" rIns="0" tIns="0" bIns="0" anchor="ctr">
            <a:spAutoFit/>
          </a:bodyPr>
          <a:lstStyle/>
          <a:p>
            <a:r>
              <a:rPr sz="900" b="1">
                <a:solidFill>
                  <a:srgbClr val="FFFFFF"/>
                </a:solidFill>
                <a:latin typeface="Calibri"/>
              </a:rPr>
              <a:t>L2 · Backend</a:t>
            </a:r>
          </a:p>
        </p:txBody>
      </p:sp>
      <p:sp>
        <p:nvSpPr>
          <p:cNvPr id="19" name="Rectangle 18"/>
          <p:cNvSpPr/>
          <p:nvPr/>
        </p:nvSpPr>
        <p:spPr>
          <a:xfrm>
            <a:off x="1828800" y="328041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965960" y="3280410"/>
            <a:ext cx="2006116" cy="948690"/>
          </a:xfrm>
          <a:prstGeom prst="rect">
            <a:avLst/>
          </a:prstGeom>
          <a:noFill/>
        </p:spPr>
        <p:txBody>
          <a:bodyPr wrap="square" lIns="0" rIns="0" tIns="0" bIns="0" anchor="ctr">
            <a:spAutoFit/>
          </a:bodyPr>
          <a:lstStyle/>
          <a:p>
            <a:r>
              <a:rPr sz="1300" b="1">
                <a:solidFill>
                  <a:srgbClr val="1A1A1A"/>
                </a:solidFill>
                <a:latin typeface="Calibri"/>
              </a:rPr>
              <a:t>Go HTTP Server</a:t>
            </a:r>
            <a:r>
              <a:rPr sz="1100" b="1">
                <a:solidFill>
                  <a:srgbClr val="CC0000"/>
                </a:solidFill>
                <a:latin typeface="Calibri"/>
              </a:rPr>
              <a:t>  ✓</a:t>
            </a:r>
          </a:p>
        </p:txBody>
      </p:sp>
      <p:sp>
        <p:nvSpPr>
          <p:cNvPr id="21" name="Rectangle 20"/>
          <p:cNvSpPr/>
          <p:nvPr/>
        </p:nvSpPr>
        <p:spPr>
          <a:xfrm>
            <a:off x="4017796" y="328041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154956" y="328041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Serving JSON to the proxied frontend.</a:t>
            </a:r>
          </a:p>
        </p:txBody>
      </p:sp>
      <p:sp>
        <p:nvSpPr>
          <p:cNvPr id="23" name="Rectangle 22"/>
          <p:cNvSpPr/>
          <p:nvPr/>
        </p:nvSpPr>
        <p:spPr>
          <a:xfrm>
            <a:off x="548640" y="432054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 y="4320540"/>
            <a:ext cx="1188720" cy="948690"/>
          </a:xfrm>
          <a:prstGeom prst="rect">
            <a:avLst/>
          </a:prstGeom>
          <a:noFill/>
        </p:spPr>
        <p:txBody>
          <a:bodyPr wrap="square" lIns="0" rIns="0" tIns="0" bIns="0" anchor="ctr">
            <a:spAutoFit/>
          </a:bodyPr>
          <a:lstStyle/>
          <a:p>
            <a:r>
              <a:rPr sz="900" b="1">
                <a:solidFill>
                  <a:srgbClr val="FFFFFF"/>
                </a:solidFill>
                <a:latin typeface="Calibri"/>
              </a:rPr>
              <a:t>L3 · Data</a:t>
            </a:r>
          </a:p>
        </p:txBody>
      </p:sp>
      <p:sp>
        <p:nvSpPr>
          <p:cNvPr id="25" name="Rectangle 24"/>
          <p:cNvSpPr/>
          <p:nvPr/>
        </p:nvSpPr>
        <p:spPr>
          <a:xfrm>
            <a:off x="1828800" y="432054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965960" y="4320540"/>
            <a:ext cx="2006116" cy="948690"/>
          </a:xfrm>
          <a:prstGeom prst="rect">
            <a:avLst/>
          </a:prstGeom>
          <a:noFill/>
        </p:spPr>
        <p:txBody>
          <a:bodyPr wrap="square" lIns="0" rIns="0" tIns="0" bIns="0" anchor="ctr">
            <a:spAutoFit/>
          </a:bodyPr>
          <a:lstStyle/>
          <a:p>
            <a:r>
              <a:rPr sz="1300" b="1">
                <a:solidFill>
                  <a:srgbClr val="1A1A1A"/>
                </a:solidFill>
                <a:latin typeface="Calibri"/>
              </a:rPr>
              <a:t>Data Layer</a:t>
            </a:r>
            <a:r>
              <a:rPr sz="1100" b="1">
                <a:solidFill>
                  <a:srgbClr val="CC0000"/>
                </a:solidFill>
                <a:latin typeface="Calibri"/>
              </a:rPr>
              <a:t>  ✓</a:t>
            </a:r>
          </a:p>
        </p:txBody>
      </p:sp>
      <p:sp>
        <p:nvSpPr>
          <p:cNvPr id="27" name="Rectangle 26"/>
          <p:cNvSpPr/>
          <p:nvPr/>
        </p:nvSpPr>
        <p:spPr>
          <a:xfrm>
            <a:off x="4017796" y="432054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154956" y="432054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JSON store backing the items endpoint.</a:t>
            </a:r>
          </a:p>
        </p:txBody>
      </p:sp>
      <p:sp>
        <p:nvSpPr>
          <p:cNvPr id="29" name="Rectangle 28"/>
          <p:cNvSpPr/>
          <p:nvPr/>
        </p:nvSpPr>
        <p:spPr>
          <a:xfrm>
            <a:off x="548640" y="536067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40080" y="5360670"/>
            <a:ext cx="1188720" cy="948690"/>
          </a:xfrm>
          <a:prstGeom prst="rect">
            <a:avLst/>
          </a:prstGeom>
          <a:noFill/>
        </p:spPr>
        <p:txBody>
          <a:bodyPr wrap="square" lIns="0" rIns="0" tIns="0" bIns="0" anchor="ctr">
            <a:spAutoFit/>
          </a:bodyPr>
          <a:lstStyle/>
          <a:p>
            <a:r>
              <a:rPr sz="900" b="1">
                <a:solidFill>
                  <a:srgbClr val="4A4A4A"/>
                </a:solidFill>
                <a:latin typeface="Calibri"/>
              </a:rPr>
              <a:t>L4 · External</a:t>
            </a:r>
          </a:p>
        </p:txBody>
      </p:sp>
      <p:sp>
        <p:nvSpPr>
          <p:cNvPr id="31" name="Rectangle 30"/>
          <p:cNvSpPr/>
          <p:nvPr/>
        </p:nvSpPr>
        <p:spPr>
          <a:xfrm>
            <a:off x="1828800" y="536067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965960" y="5360670"/>
            <a:ext cx="2006116" cy="948690"/>
          </a:xfrm>
          <a:prstGeom prst="rect">
            <a:avLst/>
          </a:prstGeom>
          <a:noFill/>
        </p:spPr>
        <p:txBody>
          <a:bodyPr wrap="square" lIns="0" rIns="0" tIns="0" bIns="0" anchor="ctr">
            <a:spAutoFit/>
          </a:bodyPr>
          <a:lstStyle/>
          <a:p>
            <a:r>
              <a:rPr sz="1300" b="0">
                <a:solidFill>
                  <a:srgbClr val="4A4A4A"/>
                </a:solidFill>
                <a:latin typeface="Calibri"/>
              </a:rPr>
              <a:t>External Services</a:t>
            </a:r>
          </a:p>
        </p:txBody>
      </p:sp>
      <p:sp>
        <p:nvSpPr>
          <p:cNvPr id="33" name="Rectangle 32"/>
          <p:cNvSpPr/>
          <p:nvPr/>
        </p:nvSpPr>
        <p:spPr>
          <a:xfrm>
            <a:off x="4017796" y="536067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154956" y="536067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Coming online in Module 7 (OpenAI).</a:t>
            </a:r>
          </a:p>
        </p:txBody>
      </p:sp>
      <p:sp>
        <p:nvSpPr>
          <p:cNvPr id="35" name="TextBox 34"/>
          <p:cNvSpPr txBox="1"/>
          <p:nvPr/>
        </p:nvSpPr>
        <p:spPr>
          <a:xfrm>
            <a:off x="7315017" y="2240280"/>
            <a:ext cx="4328038" cy="3310128"/>
          </a:xfrm>
          <a:prstGeom prst="rect">
            <a:avLst/>
          </a:prstGeom>
          <a:noFill/>
        </p:spPr>
        <p:txBody>
          <a:bodyPr wrap="square" lIns="0" rIns="0" tIns="0" bIns="0">
            <a:spAutoFit/>
          </a:bodyPr>
          <a:lstStyle/>
          <a:p>
            <a:pPr>
              <a:lnSpc>
                <a:spcPct val="130000"/>
              </a:lnSpc>
              <a:spcAft>
                <a:spcPts val="500"/>
              </a:spcAft>
            </a:pPr>
            <a:r>
              <a:rPr sz="1300" b="1" i="0">
                <a:solidFill>
                  <a:srgbClr val="0D652D"/>
                </a:solidFill>
                <a:latin typeface="Calibri"/>
              </a:rPr>
              <a:t>✓ </a:t>
            </a:r>
            <a:r>
              <a:rPr sz="1300" b="0" i="0">
                <a:solidFill>
                  <a:srgbClr val="1A1A1A"/>
                </a:solidFill>
                <a:latin typeface="Calibri"/>
              </a:rPr>
              <a:t>React app loads at </a:t>
            </a:r>
            <a:r>
              <a:rPr sz="1300" b="0" i="0">
                <a:solidFill>
                  <a:srgbClr val="1A1A1A"/>
                </a:solidFill>
                <a:latin typeface="Consolas"/>
              </a:rPr>
              <a:t>localhost:5173</a:t>
            </a:r>
            <a:r>
              <a:rPr sz="1300" b="0" i="0">
                <a:solidFill>
                  <a:srgbClr val="1A1A1A"/>
                </a:solidFill>
                <a:latin typeface="Calibri"/>
              </a:rPr>
              <a:t>.</a:t>
            </a:r>
          </a:p>
          <a:p>
            <a:pPr>
              <a:lnSpc>
                <a:spcPct val="130000"/>
              </a:lnSpc>
              <a:spcAft>
                <a:spcPts val="500"/>
              </a:spcAft>
            </a:pPr>
            <a:r>
              <a:rPr sz="1300" b="1" i="0">
                <a:solidFill>
                  <a:srgbClr val="0D652D"/>
                </a:solidFill>
                <a:latin typeface="Calibri"/>
              </a:rPr>
              <a:t>✓ </a:t>
            </a:r>
            <a:r>
              <a:rPr sz="1300" b="0" i="0">
                <a:solidFill>
                  <a:srgbClr val="1A1A1A"/>
                </a:solidFill>
                <a:latin typeface="Calibri"/>
              </a:rPr>
              <a:t>Items table fetches and renders Go data.</a:t>
            </a:r>
          </a:p>
          <a:p>
            <a:pPr>
              <a:lnSpc>
                <a:spcPct val="130000"/>
              </a:lnSpc>
              <a:spcAft>
                <a:spcPts val="500"/>
              </a:spcAft>
            </a:pPr>
            <a:r>
              <a:rPr sz="1300" b="1" i="0">
                <a:solidFill>
                  <a:srgbClr val="0D652D"/>
                </a:solidFill>
                <a:latin typeface="Calibri"/>
              </a:rPr>
              <a:t>✓ </a:t>
            </a:r>
            <a:r>
              <a:rPr sz="1300" b="0" i="0">
                <a:solidFill>
                  <a:srgbClr val="1A1A1A"/>
                </a:solidFill>
                <a:latin typeface="Calibri"/>
              </a:rPr>
              <a:t>Status + priority columns color-coded.</a:t>
            </a:r>
          </a:p>
          <a:p>
            <a:pPr>
              <a:lnSpc>
                <a:spcPct val="130000"/>
              </a:lnSpc>
              <a:spcAft>
                <a:spcPts val="500"/>
              </a:spcAft>
            </a:pPr>
            <a:r>
              <a:rPr sz="1300" b="1" i="0">
                <a:solidFill>
                  <a:srgbClr val="0D652D"/>
                </a:solidFill>
                <a:latin typeface="Calibri"/>
              </a:rPr>
              <a:t>✓ </a:t>
            </a:r>
            <a:r>
              <a:rPr sz="1300" b="0" i="0">
                <a:solidFill>
                  <a:srgbClr val="1A1A1A"/>
                </a:solidFill>
                <a:latin typeface="Calibri"/>
              </a:rPr>
              <a:t>No console errors in dev tools.</a:t>
            </a:r>
          </a:p>
        </p:txBody>
      </p:sp>
      <p:sp>
        <p:nvSpPr>
          <p:cNvPr id="36" name="Rounded Rectangle 35"/>
          <p:cNvSpPr/>
          <p:nvPr/>
        </p:nvSpPr>
        <p:spPr>
          <a:xfrm>
            <a:off x="7315017" y="5715000"/>
            <a:ext cx="4328038"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7479609" y="5760720"/>
            <a:ext cx="3998854" cy="457200"/>
          </a:xfrm>
          <a:prstGeom prst="rect">
            <a:avLst/>
          </a:prstGeom>
          <a:noFill/>
        </p:spPr>
        <p:txBody>
          <a:bodyPr wrap="square" lIns="0" rIns="0" tIns="0" bIns="0" anchor="ctr">
            <a:spAutoFit/>
          </a:bodyPr>
          <a:lstStyle/>
          <a:p>
            <a:pPr>
              <a:lnSpc>
                <a:spcPct val="125000"/>
              </a:lnSpc>
            </a:pPr>
            <a:r>
              <a:rPr sz="1100" b="0" i="0">
                <a:solidFill>
                  <a:srgbClr val="4A4A4A"/>
                </a:solidFill>
                <a:latin typeface="Calibri"/>
              </a:rPr>
              <a:t>Architecture status: </a:t>
            </a:r>
            <a:r>
              <a:rPr sz="1100" b="1" i="0">
                <a:solidFill>
                  <a:srgbClr val="4A4A4A"/>
                </a:solidFill>
                <a:latin typeface="Calibri"/>
              </a:rPr>
              <a:t>3 of 4 layers built.</a:t>
            </a:r>
            <a:r>
              <a:rPr sz="1100" b="0" i="0">
                <a:solidFill>
                  <a:srgbClr val="4A4A4A"/>
                </a:solidFill>
                <a:latin typeface="Calibri"/>
              </a:rPr>
              <a:t> The application now exists from a user's point of view.</a:t>
            </a:r>
          </a:p>
        </p:txBody>
      </p:sp>
      <p:cxnSp>
        <p:nvCxnSpPr>
          <p:cNvPr id="38" name="Connector 37"/>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5 · FRONTEND FROM SCRATCH</a:t>
            </a:r>
          </a:p>
        </p:txBody>
      </p:sp>
      <p:sp>
        <p:nvSpPr>
          <p:cNvPr id="40" name="TextBox 39"/>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MODULE 5 COMPLETE · ARCHITECTURE 3/4</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 · BUILD</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06</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Pages &amp; Navigation</a:t>
            </a:r>
          </a:p>
        </p:txBody>
      </p:sp>
      <p:sp>
        <p:nvSpPr>
          <p:cNvPr id="7" name="Rounded Rectangle 6"/>
          <p:cNvSpPr/>
          <p:nvPr/>
        </p:nvSpPr>
        <p:spPr>
          <a:xfrm>
            <a:off x="6553047" y="3657600"/>
            <a:ext cx="1060704" cy="329184"/>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Build module</a:t>
            </a:r>
          </a:p>
        </p:txBody>
      </p:sp>
      <p:sp>
        <p:nvSpPr>
          <p:cNvPr id="8" name="Rounded Rectangle 7"/>
          <p:cNvSpPr/>
          <p:nvPr/>
        </p:nvSpPr>
        <p:spPr>
          <a:xfrm>
            <a:off x="7750911"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45 min</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Sidebar layout, client-side routing, dashboard with stats, item detail page. Turn the prototype into something that looks and feels like an application.</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6 · BUILD FRAMING</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From one page to a real application</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Layout, routes, dashboard, detail page. The shape of every internal tool you'll ever build.</a:t>
            </a:r>
          </a:p>
        </p:txBody>
      </p:sp>
      <p:sp>
        <p:nvSpPr>
          <p:cNvPr id="10" name="Rounded Rectangle 9"/>
          <p:cNvSpPr/>
          <p:nvPr/>
        </p:nvSpPr>
        <p:spPr>
          <a:xfrm>
            <a:off x="548640" y="2240280"/>
            <a:ext cx="1388364" cy="256032"/>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FFFFFF"/>
                </a:solidFill>
                <a:latin typeface="Calibri"/>
              </a:rPr>
              <a:t>▶ What we're adding</a:t>
            </a:r>
          </a:p>
        </p:txBody>
      </p:sp>
      <p:sp>
        <p:nvSpPr>
          <p:cNvPr id="11" name="TextBox 10"/>
          <p:cNvSpPr txBox="1"/>
          <p:nvPr/>
        </p:nvSpPr>
        <p:spPr>
          <a:xfrm>
            <a:off x="548640" y="2770632"/>
            <a:ext cx="5410047" cy="3538728"/>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0" i="0">
                <a:solidFill>
                  <a:srgbClr val="1A1A1A"/>
                </a:solidFill>
                <a:latin typeface="Consolas"/>
              </a:rPr>
              <a:t>react-router-dom</a:t>
            </a:r>
            <a:r>
              <a:rPr sz="1400" b="0" i="0">
                <a:solidFill>
                  <a:srgbClr val="1A1A1A"/>
                </a:solidFill>
                <a:latin typeface="Calibri"/>
              </a:rPr>
              <a:t> with Layout, Dashboard, Items, Settings.</a:t>
            </a:r>
          </a:p>
          <a:p>
            <a:pPr indent="-228600" marL="228600" lvl="0">
              <a:buClr>
                <a:srgbClr val="CC0000"/>
              </a:buClr>
              <a:lnSpc>
                <a:spcPct val="130000"/>
              </a:lnSpc>
              <a:spcAft>
                <a:spcPts val="600"/>
              </a:spcAft>
              <a:buFont typeface="Arial"/>
              <a:buChar char="•"/>
            </a:pPr>
            <a:r>
              <a:rPr sz="1400" b="0" i="0">
                <a:solidFill>
                  <a:srgbClr val="1A1A1A"/>
                </a:solidFill>
                <a:latin typeface="Calibri"/>
              </a:rPr>
              <a:t>Dark sidebar (navy </a:t>
            </a:r>
            <a:r>
              <a:rPr sz="1400" b="0" i="0">
                <a:solidFill>
                  <a:srgbClr val="1A1A1A"/>
                </a:solidFill>
                <a:latin typeface="Consolas"/>
              </a:rPr>
              <a:t>#1a1f36</a:t>
            </a:r>
            <a:r>
              <a:rPr sz="1400" b="0" i="0">
                <a:solidFill>
                  <a:srgbClr val="1A1A1A"/>
                </a:solidFill>
                <a:latin typeface="Calibri"/>
              </a:rPr>
              <a:t>) with nav highlighting.</a:t>
            </a:r>
          </a:p>
          <a:p>
            <a:pPr indent="-228600" marL="228600" lvl="0">
              <a:buClr>
                <a:srgbClr val="CC0000"/>
              </a:buClr>
              <a:lnSpc>
                <a:spcPct val="130000"/>
              </a:lnSpc>
              <a:spcAft>
                <a:spcPts val="600"/>
              </a:spcAft>
              <a:buFont typeface="Arial"/>
              <a:buChar char="•"/>
            </a:pPr>
            <a:r>
              <a:rPr sz="1400" b="0" i="0">
                <a:solidFill>
                  <a:srgbClr val="1A1A1A"/>
                </a:solidFill>
                <a:latin typeface="Calibri"/>
              </a:rPr>
              <a:t>Item detail page at </a:t>
            </a:r>
            <a:r>
              <a:rPr sz="1400" b="0" i="0">
                <a:solidFill>
                  <a:srgbClr val="1A1A1A"/>
                </a:solidFill>
                <a:latin typeface="Consolas"/>
              </a:rPr>
              <a:t>/items/:id</a:t>
            </a:r>
            <a:r>
              <a:rPr sz="1400" b="0" i="0">
                <a:solidFill>
                  <a:srgbClr val="1A1A1A"/>
                </a:solidFill>
                <a:latin typeface="Calibri"/>
              </a:rPr>
              <a:t>.</a:t>
            </a:r>
          </a:p>
          <a:p>
            <a:pPr indent="-228600" marL="228600" lvl="0">
              <a:buClr>
                <a:srgbClr val="CC0000"/>
              </a:buClr>
              <a:lnSpc>
                <a:spcPct val="130000"/>
              </a:lnSpc>
              <a:spcAft>
                <a:spcPts val="600"/>
              </a:spcAft>
              <a:buFont typeface="Arial"/>
              <a:buChar char="•"/>
            </a:pPr>
            <a:r>
              <a:rPr sz="1400" b="0" i="0">
                <a:solidFill>
                  <a:srgbClr val="1A1A1A"/>
                </a:solidFill>
                <a:latin typeface="Calibri"/>
              </a:rPr>
              <a:t>Dashboard stat cards, recent items, quick actions.</a:t>
            </a:r>
          </a:p>
        </p:txBody>
      </p:sp>
      <p:sp>
        <p:nvSpPr>
          <p:cNvPr id="12" name="Rounded Rectangle 11"/>
          <p:cNvSpPr/>
          <p:nvPr/>
        </p:nvSpPr>
        <p:spPr>
          <a:xfrm>
            <a:off x="6233007" y="2240280"/>
            <a:ext cx="5410047" cy="180441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33007" y="2240280"/>
            <a:ext cx="64008" cy="180441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07327" y="2441448"/>
            <a:ext cx="4934559" cy="365760"/>
          </a:xfrm>
          <a:prstGeom prst="rect">
            <a:avLst/>
          </a:prstGeom>
          <a:noFill/>
        </p:spPr>
        <p:txBody>
          <a:bodyPr wrap="square" lIns="0" rIns="0" tIns="0" bIns="0">
            <a:spAutoFit/>
          </a:bodyPr>
          <a:lstStyle/>
          <a:p>
            <a:r>
              <a:rPr sz="1500" b="1">
                <a:solidFill>
                  <a:srgbClr val="1A1A1A"/>
                </a:solidFill>
                <a:latin typeface="Calibri"/>
              </a:rPr>
              <a:t>Why this fits the architecture</a:t>
            </a:r>
          </a:p>
        </p:txBody>
      </p:sp>
      <p:sp>
        <p:nvSpPr>
          <p:cNvPr id="15" name="TextBox 14"/>
          <p:cNvSpPr txBox="1"/>
          <p:nvPr/>
        </p:nvSpPr>
        <p:spPr>
          <a:xfrm>
            <a:off x="6507327" y="2825496"/>
            <a:ext cx="4934559" cy="1018032"/>
          </a:xfrm>
          <a:prstGeom prst="rect">
            <a:avLst/>
          </a:prstGeom>
          <a:noFill/>
        </p:spPr>
        <p:txBody>
          <a:bodyPr wrap="square" lIns="0" rIns="0" tIns="0" bIns="0">
            <a:spAutoFit/>
          </a:bodyPr>
          <a:lstStyle/>
          <a:p>
            <a:pPr>
              <a:lnSpc>
                <a:spcPct val="130000"/>
              </a:lnSpc>
              <a:spcAft>
                <a:spcPts val="600"/>
              </a:spcAft>
            </a:pPr>
            <a:r>
              <a:rPr sz="1200" b="0" i="0">
                <a:solidFill>
                  <a:srgbClr val="4A4A4A"/>
                </a:solidFill>
                <a:latin typeface="Calibri"/>
              </a:rPr>
              <a:t>L1 is now a real frontend, not a single page. We're not adding new layers — we're filling out the one we just lit.</a:t>
            </a:r>
          </a:p>
          <a:p>
            <a:pPr>
              <a:lnSpc>
                <a:spcPct val="130000"/>
              </a:lnSpc>
              <a:spcAft>
                <a:spcPts val="600"/>
              </a:spcAft>
            </a:pPr>
            <a:r>
              <a:rPr sz="1200" b="1" i="0">
                <a:solidFill>
                  <a:srgbClr val="4A4A4A"/>
                </a:solidFill>
                <a:latin typeface="Calibri"/>
              </a:rPr>
              <a:t>Principle in play:</a:t>
            </a:r>
            <a:r>
              <a:rPr sz="1200" b="0" i="0">
                <a:solidFill>
                  <a:srgbClr val="4A4A4A"/>
                </a:solidFill>
                <a:latin typeface="Calibri"/>
              </a:rPr>
              <a:t> Iterative refinement. The first prompt gets you 70% there; the next two prompts get you to 95%.</a:t>
            </a:r>
          </a:p>
        </p:txBody>
      </p:sp>
      <p:cxnSp>
        <p:nvCxnSpPr>
          <p:cNvPr id="16" name="Connector 15"/>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6 · PAGES &amp; NAVIGATION</a:t>
            </a:r>
          </a:p>
        </p:txBody>
      </p:sp>
      <p:sp>
        <p:nvSpPr>
          <p:cNvPr id="18" name="TextBox 17"/>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6.1 · FRAMING</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TODAY FORMAT</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~2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How today runs</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Deck → editor → deck. Repeated ten times.</a:t>
            </a:r>
          </a:p>
        </p:txBody>
      </p:sp>
      <p:sp>
        <p:nvSpPr>
          <p:cNvPr id="10" name="Rounded Rectangle 9"/>
          <p:cNvSpPr/>
          <p:nvPr/>
        </p:nvSpPr>
        <p:spPr>
          <a:xfrm>
            <a:off x="548640" y="2240280"/>
            <a:ext cx="5410047" cy="177393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548640" y="2240280"/>
            <a:ext cx="64008" cy="1773936"/>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22960" y="2441448"/>
            <a:ext cx="4934559" cy="365760"/>
          </a:xfrm>
          <a:prstGeom prst="rect">
            <a:avLst/>
          </a:prstGeom>
          <a:noFill/>
        </p:spPr>
        <p:txBody>
          <a:bodyPr wrap="square" lIns="0" rIns="0" tIns="0" bIns="0">
            <a:spAutoFit/>
          </a:bodyPr>
          <a:lstStyle/>
          <a:p>
            <a:r>
              <a:rPr sz="1500" b="1">
                <a:solidFill>
                  <a:srgbClr val="1A1A1A"/>
                </a:solidFill>
                <a:latin typeface="Calibri"/>
              </a:rPr>
              <a:t>The deck is the map</a:t>
            </a:r>
          </a:p>
        </p:txBody>
      </p:sp>
      <p:sp>
        <p:nvSpPr>
          <p:cNvPr id="13" name="TextBox 12"/>
          <p:cNvSpPr txBox="1"/>
          <p:nvPr/>
        </p:nvSpPr>
        <p:spPr>
          <a:xfrm>
            <a:off x="822960" y="2825496"/>
            <a:ext cx="4934559" cy="987552"/>
          </a:xfrm>
          <a:prstGeom prst="rect">
            <a:avLst/>
          </a:prstGeom>
          <a:noFill/>
        </p:spPr>
        <p:txBody>
          <a:bodyPr wrap="square" lIns="0" rIns="0" tIns="0" bIns="0">
            <a:spAutoFit/>
          </a:bodyPr>
          <a:lstStyle/>
          <a:p>
            <a:pPr indent="-228600" marL="228600" lvl="0">
              <a:buClr>
                <a:srgbClr val="CC0000"/>
              </a:buClr>
              <a:lnSpc>
                <a:spcPct val="125000"/>
              </a:lnSpc>
              <a:spcAft>
                <a:spcPts val="400"/>
              </a:spcAft>
              <a:buFont typeface="Arial"/>
              <a:buChar char="•"/>
            </a:pPr>
            <a:r>
              <a:rPr sz="1200" b="0" i="0">
                <a:solidFill>
                  <a:srgbClr val="4A4A4A"/>
                </a:solidFill>
                <a:latin typeface="Calibri"/>
              </a:rPr>
              <a:t>Sets the stage for each module.</a:t>
            </a:r>
          </a:p>
          <a:p>
            <a:pPr indent="-228600" marL="228600" lvl="0">
              <a:buClr>
                <a:srgbClr val="CC0000"/>
              </a:buClr>
              <a:lnSpc>
                <a:spcPct val="125000"/>
              </a:lnSpc>
              <a:spcAft>
                <a:spcPts val="400"/>
              </a:spcAft>
              <a:buFont typeface="Arial"/>
              <a:buChar char="•"/>
            </a:pPr>
            <a:r>
              <a:rPr sz="1200" b="0" i="0">
                <a:solidFill>
                  <a:srgbClr val="4A4A4A"/>
                </a:solidFill>
                <a:latin typeface="Calibri"/>
              </a:rPr>
              <a:t>Holds the architecture diagram we'll return to after each build.</a:t>
            </a:r>
          </a:p>
          <a:p>
            <a:pPr indent="-228600" marL="228600" lvl="0">
              <a:buClr>
                <a:srgbClr val="CC0000"/>
              </a:buClr>
              <a:lnSpc>
                <a:spcPct val="125000"/>
              </a:lnSpc>
              <a:spcAft>
                <a:spcPts val="400"/>
              </a:spcAft>
              <a:buFont typeface="Arial"/>
              <a:buChar char="•"/>
            </a:pPr>
            <a:r>
              <a:rPr sz="1200" b="0" i="0">
                <a:solidFill>
                  <a:srgbClr val="4A4A4A"/>
                </a:solidFill>
                <a:latin typeface="Calibri"/>
              </a:rPr>
              <a:t>Marks every checkpoint and every break.</a:t>
            </a:r>
          </a:p>
        </p:txBody>
      </p:sp>
      <p:sp>
        <p:nvSpPr>
          <p:cNvPr id="14" name="Rounded Rectangle 13"/>
          <p:cNvSpPr/>
          <p:nvPr/>
        </p:nvSpPr>
        <p:spPr>
          <a:xfrm>
            <a:off x="6233007" y="2240280"/>
            <a:ext cx="5410047" cy="2154936"/>
          </a:xfrm>
          <a:prstGeom prst="roundRect">
            <a:avLst>
              <a:gd name="adj" fmla="val 6000"/>
            </a:avLst>
          </a:prstGeom>
          <a:solidFill>
            <a:srgbClr val="1A1A1A"/>
          </a:solidFill>
          <a:ln w="9525">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434175" y="2441448"/>
            <a:ext cx="5007711" cy="365760"/>
          </a:xfrm>
          <a:prstGeom prst="rect">
            <a:avLst/>
          </a:prstGeom>
          <a:noFill/>
        </p:spPr>
        <p:txBody>
          <a:bodyPr wrap="square" lIns="0" rIns="0" tIns="0" bIns="0">
            <a:spAutoFit/>
          </a:bodyPr>
          <a:lstStyle/>
          <a:p>
            <a:r>
              <a:rPr sz="1500" b="1">
                <a:solidFill>
                  <a:srgbClr val="F5D130"/>
                </a:solidFill>
                <a:latin typeface="Calibri"/>
              </a:rPr>
              <a:t>The editor is the ground</a:t>
            </a:r>
          </a:p>
        </p:txBody>
      </p:sp>
      <p:sp>
        <p:nvSpPr>
          <p:cNvPr id="16" name="TextBox 15"/>
          <p:cNvSpPr txBox="1"/>
          <p:nvPr/>
        </p:nvSpPr>
        <p:spPr>
          <a:xfrm>
            <a:off x="6434175" y="2825496"/>
            <a:ext cx="5007711" cy="1368552"/>
          </a:xfrm>
          <a:prstGeom prst="rect">
            <a:avLst/>
          </a:prstGeom>
          <a:noFill/>
        </p:spPr>
        <p:txBody>
          <a:bodyPr wrap="square" lIns="0" rIns="0" tIns="0" bIns="0">
            <a:spAutoFit/>
          </a:bodyPr>
          <a:lstStyle/>
          <a:p>
            <a:pPr indent="-228600" marL="228600" lvl="0">
              <a:buClr>
                <a:srgbClr val="F5D130"/>
              </a:buClr>
              <a:lnSpc>
                <a:spcPct val="125000"/>
              </a:lnSpc>
              <a:spcAft>
                <a:spcPts val="400"/>
              </a:spcAft>
              <a:buFont typeface="Arial"/>
              <a:buChar char="•"/>
            </a:pPr>
            <a:r>
              <a:rPr sz="1200" b="0" i="0">
                <a:solidFill>
                  <a:srgbClr val="D8D8D8"/>
                </a:solidFill>
                <a:latin typeface="Calibri"/>
              </a:rPr>
              <a:t>For each build module I will leave the deck and we will work in the editor.</a:t>
            </a:r>
          </a:p>
          <a:p>
            <a:pPr indent="-228600" marL="228600" lvl="0">
              <a:buClr>
                <a:srgbClr val="F5D130"/>
              </a:buClr>
              <a:lnSpc>
                <a:spcPct val="125000"/>
              </a:lnSpc>
              <a:spcAft>
                <a:spcPts val="400"/>
              </a:spcAft>
              <a:buFont typeface="Arial"/>
              <a:buChar char="•"/>
            </a:pPr>
            <a:r>
              <a:rPr sz="1200" b="0" i="0">
                <a:solidFill>
                  <a:srgbClr val="D8D8D8"/>
                </a:solidFill>
                <a:latin typeface="Calibri"/>
              </a:rPr>
              <a:t>You don't have to keep up live — checkpoints will catch you up.</a:t>
            </a:r>
          </a:p>
          <a:p>
            <a:pPr indent="-228600" marL="228600" lvl="0">
              <a:buClr>
                <a:srgbClr val="F5D130"/>
              </a:buClr>
              <a:lnSpc>
                <a:spcPct val="125000"/>
              </a:lnSpc>
              <a:spcAft>
                <a:spcPts val="400"/>
              </a:spcAft>
              <a:buFont typeface="Arial"/>
              <a:buChar char="•"/>
            </a:pPr>
            <a:r>
              <a:rPr sz="1200" b="0" i="0">
                <a:solidFill>
                  <a:srgbClr val="D8D8D8"/>
                </a:solidFill>
                <a:latin typeface="Calibri"/>
              </a:rPr>
              <a:t>If the AI's output doesn't work in 3 minutes, paste the error back. Don't manually debug AI code.</a:t>
            </a:r>
          </a:p>
        </p:txBody>
      </p:sp>
      <p:sp>
        <p:nvSpPr>
          <p:cNvPr id="17" name="Rounded Rectangle 16"/>
          <p:cNvSpPr/>
          <p:nvPr/>
        </p:nvSpPr>
        <p:spPr>
          <a:xfrm>
            <a:off x="548640" y="5943600"/>
            <a:ext cx="1311910" cy="256032"/>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FFFFFF"/>
                </a:solidFill>
                <a:latin typeface="Calibri"/>
              </a:rPr>
              <a:t>Switch cues are red</a:t>
            </a:r>
          </a:p>
        </p:txBody>
      </p:sp>
      <p:sp>
        <p:nvSpPr>
          <p:cNvPr id="18" name="Rounded Rectangle 17"/>
          <p:cNvSpPr/>
          <p:nvPr/>
        </p:nvSpPr>
        <p:spPr>
          <a:xfrm>
            <a:off x="1933702" y="5943600"/>
            <a:ext cx="1377442" cy="256032"/>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1A1A1A"/>
                </a:solidFill>
                <a:latin typeface="Calibri"/>
              </a:rPr>
              <a:t>Return cues are gold</a:t>
            </a:r>
          </a:p>
        </p:txBody>
      </p:sp>
      <p:sp>
        <p:nvSpPr>
          <p:cNvPr id="19" name="Rounded Rectangle 18"/>
          <p:cNvSpPr/>
          <p:nvPr/>
        </p:nvSpPr>
        <p:spPr>
          <a:xfrm>
            <a:off x="3384296" y="5943600"/>
            <a:ext cx="2054606" cy="256032"/>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4A4A4A"/>
                </a:solidFill>
                <a:latin typeface="Calibri"/>
              </a:rPr>
              <a:t>Speaker notes live on every slide</a:t>
            </a:r>
          </a:p>
        </p:txBody>
      </p:sp>
      <p:sp>
        <p:nvSpPr>
          <p:cNvPr id="20" name="Rounded Rectangle 19"/>
          <p:cNvSpPr/>
          <p:nvPr/>
        </p:nvSpPr>
        <p:spPr>
          <a:xfrm>
            <a:off x="5512054" y="5943600"/>
            <a:ext cx="1475740" cy="256032"/>
          </a:xfrm>
          <a:prstGeom prst="roundRect">
            <a:avLst>
              <a:gd name="adj" fmla="val 50000"/>
            </a:avLst>
          </a:prstGeom>
          <a:solidFill>
            <a:srgbClr val="F8F7F5"/>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4A4A4A"/>
                </a:solidFill>
                <a:latin typeface="Calibri"/>
              </a:rPr>
              <a:t>2 breaks · 15 min each</a:t>
            </a:r>
          </a:p>
        </p:txBody>
      </p:sp>
      <p:cxnSp>
        <p:nvCxnSpPr>
          <p:cNvPr id="21" name="Connector 20"/>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22" name="TextBox 21"/>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EDD · WEEK 6 · COURSE 6</a:t>
            </a:r>
          </a:p>
        </p:txBody>
      </p:sp>
      <p:sp>
        <p:nvSpPr>
          <p:cNvPr id="23" name="TextBox 22"/>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FORMAT</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079466" y="1371600"/>
            <a:ext cx="2032762" cy="384048"/>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FFFFF"/>
                </a:solidFill>
                <a:latin typeface="Calibri"/>
              </a:rPr>
              <a:t>▶ SWITCH TO THE EDITOR</a:t>
            </a:r>
          </a:p>
        </p:txBody>
      </p:sp>
      <p:sp>
        <p:nvSpPr>
          <p:cNvPr id="4" name="TextBox 3"/>
          <p:cNvSpPr txBox="1"/>
          <p:nvPr/>
        </p:nvSpPr>
        <p:spPr>
          <a:xfrm>
            <a:off x="0" y="1874519"/>
            <a:ext cx="12191695" cy="914400"/>
          </a:xfrm>
          <a:prstGeom prst="rect">
            <a:avLst/>
          </a:prstGeom>
          <a:noFill/>
        </p:spPr>
        <p:txBody>
          <a:bodyPr wrap="square" lIns="0" rIns="0" tIns="0" bIns="0">
            <a:spAutoFit/>
          </a:bodyPr>
          <a:lstStyle/>
          <a:p>
            <a:pPr algn="ctr"/>
            <a:r>
              <a:rPr sz="6000" b="1">
                <a:solidFill>
                  <a:srgbClr val="F5D130"/>
                </a:solidFill>
                <a:latin typeface="Calibri"/>
              </a:rPr>
              <a:t>→</a:t>
            </a:r>
          </a:p>
        </p:txBody>
      </p:sp>
      <p:sp>
        <p:nvSpPr>
          <p:cNvPr id="5" name="TextBox 4"/>
          <p:cNvSpPr txBox="1"/>
          <p:nvPr/>
        </p:nvSpPr>
        <p:spPr>
          <a:xfrm>
            <a:off x="731520" y="2834640"/>
            <a:ext cx="10728655" cy="1554480"/>
          </a:xfrm>
          <a:prstGeom prst="rect">
            <a:avLst/>
          </a:prstGeom>
          <a:noFill/>
        </p:spPr>
        <p:txBody>
          <a:bodyPr wrap="square" lIns="0" rIns="0" tIns="0" bIns="0">
            <a:spAutoFit/>
          </a:bodyPr>
          <a:lstStyle/>
          <a:p>
            <a:pPr algn="ctr">
              <a:lnSpc>
                <a:spcPct val="100000"/>
              </a:lnSpc>
            </a:pPr>
            <a:r>
              <a:rPr sz="4200" b="1">
                <a:solidFill>
                  <a:srgbClr val="FFFFFF"/>
                </a:solidFill>
                <a:latin typeface="Calibri"/>
              </a:rPr>
              <a:t>Build the </a:t>
            </a:r>
            <a:r>
              <a:rPr sz="4200" b="1">
                <a:solidFill>
                  <a:srgbClr val="F5D130"/>
                </a:solidFill>
                <a:latin typeface="Calibri"/>
              </a:rPr>
              <a:t>multi-page UI</a:t>
            </a:r>
          </a:p>
        </p:txBody>
      </p:sp>
      <p:sp>
        <p:nvSpPr>
          <p:cNvPr id="6" name="TextBox 5"/>
          <p:cNvSpPr txBox="1"/>
          <p:nvPr/>
        </p:nvSpPr>
        <p:spPr>
          <a:xfrm>
            <a:off x="1371600" y="4572000"/>
            <a:ext cx="9448495" cy="1371600"/>
          </a:xfrm>
          <a:prstGeom prst="rect">
            <a:avLst/>
          </a:prstGeom>
          <a:noFill/>
        </p:spPr>
        <p:txBody>
          <a:bodyPr wrap="square" lIns="0" rIns="0" tIns="0" bIns="0">
            <a:spAutoFit/>
          </a:bodyPr>
          <a:lstStyle/>
          <a:p>
            <a:pPr algn="ctr">
              <a:lnSpc>
                <a:spcPct val="140000"/>
              </a:lnSpc>
            </a:pPr>
            <a:r>
              <a:rPr sz="1300" b="0" i="0">
                <a:solidFill>
                  <a:srgbClr val="C0C0C0"/>
                </a:solidFill>
                <a:latin typeface="Calibri"/>
              </a:rPr>
              <a:t>Three prompts in sequence: routing + sidebar layout, item detail page, dashboard with stats and recent items. Use Tailwind defaults. Active nav highlighting. Make titles in the items table click through to detail.</a:t>
            </a:r>
          </a:p>
        </p:txBody>
      </p:sp>
      <p:sp>
        <p:nvSpPr>
          <p:cNvPr id="7" name="TextBox 6"/>
          <p:cNvSpPr txBox="1"/>
          <p:nvPr/>
        </p:nvSpPr>
        <p:spPr>
          <a:xfrm>
            <a:off x="0" y="6126480"/>
            <a:ext cx="12191695" cy="365760"/>
          </a:xfrm>
          <a:prstGeom prst="rect">
            <a:avLst/>
          </a:prstGeom>
          <a:noFill/>
        </p:spPr>
        <p:txBody>
          <a:bodyPr wrap="square" lIns="0" rIns="0" tIns="0" bIns="0">
            <a:spAutoFit/>
          </a:bodyPr>
          <a:lstStyle/>
          <a:p>
            <a:pPr algn="ctr"/>
            <a:r>
              <a:rPr sz="1200">
                <a:solidFill>
                  <a:srgbClr val="F5D130"/>
                </a:solidFill>
                <a:latin typeface="Consolas"/>
              </a:rPr>
              <a:t>~30 min in editor</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BACK TO DECK REAL APPLICATION SHAPE</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L1 fleshed out — the prototype is gone</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Same diagram. The frontend layer is now a real multi-page app, not a one-page demo.</a:t>
            </a:r>
          </a:p>
        </p:txBody>
      </p:sp>
      <p:sp>
        <p:nvSpPr>
          <p:cNvPr id="10" name="Rectangle 9"/>
          <p:cNvSpPr/>
          <p:nvPr/>
        </p:nvSpPr>
        <p:spPr>
          <a:xfrm>
            <a:off x="548640" y="224028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12648" y="224028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04088" y="2240280"/>
            <a:ext cx="1124712" cy="948690"/>
          </a:xfrm>
          <a:prstGeom prst="rect">
            <a:avLst/>
          </a:prstGeom>
          <a:noFill/>
        </p:spPr>
        <p:txBody>
          <a:bodyPr wrap="square" lIns="0" rIns="0" tIns="0" bIns="0" anchor="ctr">
            <a:spAutoFit/>
          </a:bodyPr>
          <a:lstStyle/>
          <a:p>
            <a:r>
              <a:rPr sz="900" b="1">
                <a:solidFill>
                  <a:srgbClr val="FFFFFF"/>
                </a:solidFill>
                <a:latin typeface="Calibri"/>
              </a:rPr>
              <a:t>L1 · Frontend</a:t>
            </a:r>
          </a:p>
        </p:txBody>
      </p:sp>
      <p:sp>
        <p:nvSpPr>
          <p:cNvPr id="13" name="Rectangle 12"/>
          <p:cNvSpPr/>
          <p:nvPr/>
        </p:nvSpPr>
        <p:spPr>
          <a:xfrm>
            <a:off x="1828800" y="224028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965960" y="2240280"/>
            <a:ext cx="2006116" cy="948690"/>
          </a:xfrm>
          <a:prstGeom prst="rect">
            <a:avLst/>
          </a:prstGeom>
          <a:noFill/>
        </p:spPr>
        <p:txBody>
          <a:bodyPr wrap="square" lIns="0" rIns="0" tIns="0" bIns="0" anchor="ctr">
            <a:spAutoFit/>
          </a:bodyPr>
          <a:lstStyle/>
          <a:p>
            <a:r>
              <a:rPr sz="1300" b="1">
                <a:solidFill>
                  <a:srgbClr val="1A1A1A"/>
                </a:solidFill>
                <a:latin typeface="Calibri"/>
              </a:rPr>
              <a:t>React Frontend</a:t>
            </a:r>
            <a:r>
              <a:rPr sz="1100" b="1">
                <a:solidFill>
                  <a:srgbClr val="CC0000"/>
                </a:solidFill>
                <a:latin typeface="Calibri"/>
              </a:rPr>
              <a:t>  ✓</a:t>
            </a:r>
          </a:p>
        </p:txBody>
      </p:sp>
      <p:sp>
        <p:nvSpPr>
          <p:cNvPr id="15" name="Rectangle 14"/>
          <p:cNvSpPr/>
          <p:nvPr/>
        </p:nvSpPr>
        <p:spPr>
          <a:xfrm>
            <a:off x="4017796" y="224028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154956" y="224028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Sidebar, routing, dashboard, items, detail. Looks like an app.</a:t>
            </a:r>
          </a:p>
        </p:txBody>
      </p:sp>
      <p:sp>
        <p:nvSpPr>
          <p:cNvPr id="17" name="Rectangle 16"/>
          <p:cNvSpPr/>
          <p:nvPr/>
        </p:nvSpPr>
        <p:spPr>
          <a:xfrm>
            <a:off x="548640" y="328041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0080" y="3280410"/>
            <a:ext cx="1188720" cy="948690"/>
          </a:xfrm>
          <a:prstGeom prst="rect">
            <a:avLst/>
          </a:prstGeom>
          <a:noFill/>
        </p:spPr>
        <p:txBody>
          <a:bodyPr wrap="square" lIns="0" rIns="0" tIns="0" bIns="0" anchor="ctr">
            <a:spAutoFit/>
          </a:bodyPr>
          <a:lstStyle/>
          <a:p>
            <a:r>
              <a:rPr sz="900" b="1">
                <a:solidFill>
                  <a:srgbClr val="FFFFFF"/>
                </a:solidFill>
                <a:latin typeface="Calibri"/>
              </a:rPr>
              <a:t>L2 · Backend</a:t>
            </a:r>
          </a:p>
        </p:txBody>
      </p:sp>
      <p:sp>
        <p:nvSpPr>
          <p:cNvPr id="19" name="Rectangle 18"/>
          <p:cNvSpPr/>
          <p:nvPr/>
        </p:nvSpPr>
        <p:spPr>
          <a:xfrm>
            <a:off x="1828800" y="328041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965960" y="3280410"/>
            <a:ext cx="2006116" cy="948690"/>
          </a:xfrm>
          <a:prstGeom prst="rect">
            <a:avLst/>
          </a:prstGeom>
          <a:noFill/>
        </p:spPr>
        <p:txBody>
          <a:bodyPr wrap="square" lIns="0" rIns="0" tIns="0" bIns="0" anchor="ctr">
            <a:spAutoFit/>
          </a:bodyPr>
          <a:lstStyle/>
          <a:p>
            <a:r>
              <a:rPr sz="1300" b="1">
                <a:solidFill>
                  <a:srgbClr val="1A1A1A"/>
                </a:solidFill>
                <a:latin typeface="Calibri"/>
              </a:rPr>
              <a:t>Go HTTP Server</a:t>
            </a:r>
            <a:r>
              <a:rPr sz="1100" b="1">
                <a:solidFill>
                  <a:srgbClr val="CC0000"/>
                </a:solidFill>
                <a:latin typeface="Calibri"/>
              </a:rPr>
              <a:t>  ✓</a:t>
            </a:r>
          </a:p>
        </p:txBody>
      </p:sp>
      <p:sp>
        <p:nvSpPr>
          <p:cNvPr id="21" name="Rectangle 20"/>
          <p:cNvSpPr/>
          <p:nvPr/>
        </p:nvSpPr>
        <p:spPr>
          <a:xfrm>
            <a:off x="4017796" y="328041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154956" y="328041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Same endpoints, more callers.</a:t>
            </a:r>
          </a:p>
        </p:txBody>
      </p:sp>
      <p:sp>
        <p:nvSpPr>
          <p:cNvPr id="23" name="Rectangle 22"/>
          <p:cNvSpPr/>
          <p:nvPr/>
        </p:nvSpPr>
        <p:spPr>
          <a:xfrm>
            <a:off x="548640" y="432054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640080" y="4320540"/>
            <a:ext cx="1188720" cy="948690"/>
          </a:xfrm>
          <a:prstGeom prst="rect">
            <a:avLst/>
          </a:prstGeom>
          <a:noFill/>
        </p:spPr>
        <p:txBody>
          <a:bodyPr wrap="square" lIns="0" rIns="0" tIns="0" bIns="0" anchor="ctr">
            <a:spAutoFit/>
          </a:bodyPr>
          <a:lstStyle/>
          <a:p>
            <a:r>
              <a:rPr sz="900" b="1">
                <a:solidFill>
                  <a:srgbClr val="FFFFFF"/>
                </a:solidFill>
                <a:latin typeface="Calibri"/>
              </a:rPr>
              <a:t>L3 · Data</a:t>
            </a:r>
          </a:p>
        </p:txBody>
      </p:sp>
      <p:sp>
        <p:nvSpPr>
          <p:cNvPr id="25" name="Rectangle 24"/>
          <p:cNvSpPr/>
          <p:nvPr/>
        </p:nvSpPr>
        <p:spPr>
          <a:xfrm>
            <a:off x="1828800" y="432054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965960" y="4320540"/>
            <a:ext cx="2006116" cy="948690"/>
          </a:xfrm>
          <a:prstGeom prst="rect">
            <a:avLst/>
          </a:prstGeom>
          <a:noFill/>
        </p:spPr>
        <p:txBody>
          <a:bodyPr wrap="square" lIns="0" rIns="0" tIns="0" bIns="0" anchor="ctr">
            <a:spAutoFit/>
          </a:bodyPr>
          <a:lstStyle/>
          <a:p>
            <a:r>
              <a:rPr sz="1300" b="1">
                <a:solidFill>
                  <a:srgbClr val="1A1A1A"/>
                </a:solidFill>
                <a:latin typeface="Calibri"/>
              </a:rPr>
              <a:t>Data Layer</a:t>
            </a:r>
            <a:r>
              <a:rPr sz="1100" b="1">
                <a:solidFill>
                  <a:srgbClr val="CC0000"/>
                </a:solidFill>
                <a:latin typeface="Calibri"/>
              </a:rPr>
              <a:t>  ✓</a:t>
            </a:r>
          </a:p>
        </p:txBody>
      </p:sp>
      <p:sp>
        <p:nvSpPr>
          <p:cNvPr id="27" name="Rectangle 26"/>
          <p:cNvSpPr/>
          <p:nvPr/>
        </p:nvSpPr>
        <p:spPr>
          <a:xfrm>
            <a:off x="4017796" y="432054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154956" y="432054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JSON store still backing everything.</a:t>
            </a:r>
          </a:p>
        </p:txBody>
      </p:sp>
      <p:sp>
        <p:nvSpPr>
          <p:cNvPr id="29" name="Rectangle 28"/>
          <p:cNvSpPr/>
          <p:nvPr/>
        </p:nvSpPr>
        <p:spPr>
          <a:xfrm>
            <a:off x="548640" y="536067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40080" y="5360670"/>
            <a:ext cx="1188720" cy="948690"/>
          </a:xfrm>
          <a:prstGeom prst="rect">
            <a:avLst/>
          </a:prstGeom>
          <a:noFill/>
        </p:spPr>
        <p:txBody>
          <a:bodyPr wrap="square" lIns="0" rIns="0" tIns="0" bIns="0" anchor="ctr">
            <a:spAutoFit/>
          </a:bodyPr>
          <a:lstStyle/>
          <a:p>
            <a:r>
              <a:rPr sz="900" b="1">
                <a:solidFill>
                  <a:srgbClr val="4A4A4A"/>
                </a:solidFill>
                <a:latin typeface="Calibri"/>
              </a:rPr>
              <a:t>L4 · External</a:t>
            </a:r>
          </a:p>
        </p:txBody>
      </p:sp>
      <p:sp>
        <p:nvSpPr>
          <p:cNvPr id="31" name="Rectangle 30"/>
          <p:cNvSpPr/>
          <p:nvPr/>
        </p:nvSpPr>
        <p:spPr>
          <a:xfrm>
            <a:off x="1828800" y="5360670"/>
            <a:ext cx="2188996"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965960" y="5360670"/>
            <a:ext cx="2006116" cy="948690"/>
          </a:xfrm>
          <a:prstGeom prst="rect">
            <a:avLst/>
          </a:prstGeom>
          <a:noFill/>
        </p:spPr>
        <p:txBody>
          <a:bodyPr wrap="square" lIns="0" rIns="0" tIns="0" bIns="0" anchor="ctr">
            <a:spAutoFit/>
          </a:bodyPr>
          <a:lstStyle/>
          <a:p>
            <a:r>
              <a:rPr sz="1300" b="0">
                <a:solidFill>
                  <a:srgbClr val="4A4A4A"/>
                </a:solidFill>
                <a:latin typeface="Calibri"/>
              </a:rPr>
              <a:t>External Services</a:t>
            </a:r>
          </a:p>
        </p:txBody>
      </p:sp>
      <p:sp>
        <p:nvSpPr>
          <p:cNvPr id="33" name="Rectangle 32"/>
          <p:cNvSpPr/>
          <p:nvPr/>
        </p:nvSpPr>
        <p:spPr>
          <a:xfrm>
            <a:off x="4017796" y="536067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154956" y="536067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Next module — OpenAI.</a:t>
            </a:r>
          </a:p>
        </p:txBody>
      </p:sp>
      <p:sp>
        <p:nvSpPr>
          <p:cNvPr id="35" name="TextBox 34"/>
          <p:cNvSpPr txBox="1"/>
          <p:nvPr/>
        </p:nvSpPr>
        <p:spPr>
          <a:xfrm>
            <a:off x="7315017" y="2240280"/>
            <a:ext cx="4328038" cy="3310128"/>
          </a:xfrm>
          <a:prstGeom prst="rect">
            <a:avLst/>
          </a:prstGeom>
          <a:noFill/>
        </p:spPr>
        <p:txBody>
          <a:bodyPr wrap="square" lIns="0" rIns="0" tIns="0" bIns="0">
            <a:spAutoFit/>
          </a:bodyPr>
          <a:lstStyle/>
          <a:p>
            <a:pPr>
              <a:lnSpc>
                <a:spcPct val="130000"/>
              </a:lnSpc>
              <a:spcAft>
                <a:spcPts val="500"/>
              </a:spcAft>
            </a:pPr>
            <a:r>
              <a:rPr sz="1300" b="1" i="0">
                <a:solidFill>
                  <a:srgbClr val="0D652D"/>
                </a:solidFill>
                <a:latin typeface="Calibri"/>
              </a:rPr>
              <a:t>✓ </a:t>
            </a:r>
            <a:r>
              <a:rPr sz="1300" b="0" i="0">
                <a:solidFill>
                  <a:srgbClr val="1A1A1A"/>
                </a:solidFill>
                <a:latin typeface="Calibri"/>
              </a:rPr>
              <a:t>Sidebar nav works without page reload.</a:t>
            </a:r>
          </a:p>
          <a:p>
            <a:pPr>
              <a:lnSpc>
                <a:spcPct val="130000"/>
              </a:lnSpc>
              <a:spcAft>
                <a:spcPts val="500"/>
              </a:spcAft>
            </a:pPr>
            <a:r>
              <a:rPr sz="1300" b="1" i="0">
                <a:solidFill>
                  <a:srgbClr val="0D652D"/>
                </a:solidFill>
                <a:latin typeface="Calibri"/>
              </a:rPr>
              <a:t>✓ </a:t>
            </a:r>
            <a:r>
              <a:rPr sz="1300" b="0" i="0">
                <a:solidFill>
                  <a:srgbClr val="1A1A1A"/>
                </a:solidFill>
                <a:latin typeface="Calibri"/>
              </a:rPr>
              <a:t>Dashboard shows stats from API data.</a:t>
            </a:r>
          </a:p>
          <a:p>
            <a:pPr>
              <a:lnSpc>
                <a:spcPct val="130000"/>
              </a:lnSpc>
              <a:spcAft>
                <a:spcPts val="500"/>
              </a:spcAft>
            </a:pPr>
            <a:r>
              <a:rPr sz="1300" b="1" i="0">
                <a:solidFill>
                  <a:srgbClr val="0D652D"/>
                </a:solidFill>
                <a:latin typeface="Calibri"/>
              </a:rPr>
              <a:t>✓ </a:t>
            </a:r>
            <a:r>
              <a:rPr sz="1300" b="0" i="0">
                <a:solidFill>
                  <a:srgbClr val="1A1A1A"/>
                </a:solidFill>
                <a:latin typeface="Calibri"/>
              </a:rPr>
              <a:t>Detail page loads from items list.</a:t>
            </a:r>
          </a:p>
          <a:p>
            <a:pPr>
              <a:lnSpc>
                <a:spcPct val="130000"/>
              </a:lnSpc>
              <a:spcAft>
                <a:spcPts val="500"/>
              </a:spcAft>
            </a:pPr>
            <a:r>
              <a:rPr sz="1300" b="1" i="0">
                <a:solidFill>
                  <a:srgbClr val="0D652D"/>
                </a:solidFill>
                <a:latin typeface="Calibri"/>
              </a:rPr>
              <a:t>✓ </a:t>
            </a:r>
            <a:r>
              <a:rPr sz="1300" b="0" i="0">
                <a:solidFill>
                  <a:srgbClr val="1A1A1A"/>
                </a:solidFill>
                <a:latin typeface="Calibri"/>
              </a:rPr>
              <a:t>Active page highlighted in sidebar.</a:t>
            </a:r>
          </a:p>
        </p:txBody>
      </p:sp>
      <p:sp>
        <p:nvSpPr>
          <p:cNvPr id="36" name="Rounded Rectangle 35"/>
          <p:cNvSpPr/>
          <p:nvPr/>
        </p:nvSpPr>
        <p:spPr>
          <a:xfrm>
            <a:off x="7315017" y="5715000"/>
            <a:ext cx="4328038"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7479609" y="5760720"/>
            <a:ext cx="3998854" cy="457200"/>
          </a:xfrm>
          <a:prstGeom prst="rect">
            <a:avLst/>
          </a:prstGeom>
          <a:noFill/>
        </p:spPr>
        <p:txBody>
          <a:bodyPr wrap="square" lIns="0" rIns="0" tIns="0" bIns="0" anchor="ctr">
            <a:spAutoFit/>
          </a:bodyPr>
          <a:lstStyle/>
          <a:p>
            <a:pPr>
              <a:lnSpc>
                <a:spcPct val="125000"/>
              </a:lnSpc>
            </a:pPr>
            <a:r>
              <a:rPr sz="1100" b="0" i="0">
                <a:solidFill>
                  <a:srgbClr val="4A4A4A"/>
                </a:solidFill>
                <a:latin typeface="Calibri"/>
              </a:rPr>
              <a:t>Architecture status: </a:t>
            </a:r>
            <a:r>
              <a:rPr sz="1100" b="1" i="0">
                <a:solidFill>
                  <a:srgbClr val="4A4A4A"/>
                </a:solidFill>
                <a:latin typeface="Calibri"/>
              </a:rPr>
              <a:t>3 of 4 layers built — L1 fully fleshed out.</a:t>
            </a:r>
          </a:p>
        </p:txBody>
      </p:sp>
      <p:cxnSp>
        <p:nvCxnSpPr>
          <p:cNvPr id="38" name="Connector 37"/>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6 · PAGES &amp; NAVIGATION</a:t>
            </a:r>
          </a:p>
        </p:txBody>
      </p:sp>
      <p:sp>
        <p:nvSpPr>
          <p:cNvPr id="40" name="TextBox 39"/>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MODULE 6 COMPLETE · ARCHITECTURE 3/4</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 · BUILD</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07</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AI Chat Integration</a:t>
            </a:r>
          </a:p>
        </p:txBody>
      </p:sp>
      <p:sp>
        <p:nvSpPr>
          <p:cNvPr id="7" name="Rounded Rectangle 6"/>
          <p:cNvSpPr/>
          <p:nvPr/>
        </p:nvSpPr>
        <p:spPr>
          <a:xfrm>
            <a:off x="6553047" y="3657600"/>
            <a:ext cx="1060704" cy="329184"/>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Build module</a:t>
            </a:r>
          </a:p>
        </p:txBody>
      </p:sp>
      <p:sp>
        <p:nvSpPr>
          <p:cNvPr id="8" name="Rounded Rectangle 7"/>
          <p:cNvSpPr/>
          <p:nvPr/>
        </p:nvSpPr>
        <p:spPr>
          <a:xfrm>
            <a:off x="7750911"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45 min</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A chat backend that calls OpenAI, a tool the AI can call back into your data store, and a chat page on the frontend. The brain inside the app.</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7 · BUILD FRAMING</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~7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Tool use — the AI calls your code</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When a user asks "how many high-priority items do I have?", the AI doesn't guess. It calls your lookup_items tool and reports the real count.</a:t>
            </a:r>
          </a:p>
        </p:txBody>
      </p:sp>
      <p:sp>
        <p:nvSpPr>
          <p:cNvPr id="10" name="Rounded Rectangle 9"/>
          <p:cNvSpPr/>
          <p:nvPr/>
        </p:nvSpPr>
        <p:spPr>
          <a:xfrm>
            <a:off x="548640" y="2240280"/>
            <a:ext cx="1388364" cy="256032"/>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FFFFFF"/>
                </a:solidFill>
                <a:latin typeface="Calibri"/>
              </a:rPr>
              <a:t>▶ What we're adding</a:t>
            </a:r>
          </a:p>
        </p:txBody>
      </p:sp>
      <p:sp>
        <p:nvSpPr>
          <p:cNvPr id="11" name="TextBox 10"/>
          <p:cNvSpPr txBox="1"/>
          <p:nvPr/>
        </p:nvSpPr>
        <p:spPr>
          <a:xfrm>
            <a:off x="548640" y="2770632"/>
            <a:ext cx="5410047" cy="3538728"/>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0" i="0">
                <a:solidFill>
                  <a:srgbClr val="1A1A1A"/>
                </a:solidFill>
                <a:latin typeface="Calibri"/>
              </a:rPr>
              <a:t>Chat service in </a:t>
            </a:r>
            <a:r>
              <a:rPr sz="1400" b="0" i="0">
                <a:solidFill>
                  <a:srgbClr val="1A1A1A"/>
                </a:solidFill>
                <a:latin typeface="Consolas"/>
              </a:rPr>
              <a:t>internal/ai/chat.go</a:t>
            </a:r>
            <a:r>
              <a:rPr sz="1400" b="0" i="0">
                <a:solidFill>
                  <a:srgbClr val="1A1A1A"/>
                </a:solidFill>
                <a:latin typeface="Calibri"/>
              </a:rPr>
              <a:t> calling </a:t>
            </a:r>
            <a:r>
              <a:rPr sz="1400" b="0" i="0">
                <a:solidFill>
                  <a:srgbClr val="1A1A1A"/>
                </a:solidFill>
                <a:latin typeface="Consolas"/>
              </a:rPr>
              <a:t>gpt-4o</a:t>
            </a:r>
            <a:r>
              <a:rPr sz="1400" b="0" i="0">
                <a:solidFill>
                  <a:srgbClr val="1A1A1A"/>
                </a:solidFill>
                <a:latin typeface="Calibri"/>
              </a:rPr>
              <a:t>.</a:t>
            </a:r>
          </a:p>
          <a:p>
            <a:pPr indent="-228600" marL="228600" lvl="0">
              <a:buClr>
                <a:srgbClr val="CC0000"/>
              </a:buClr>
              <a:lnSpc>
                <a:spcPct val="130000"/>
              </a:lnSpc>
              <a:spcAft>
                <a:spcPts val="600"/>
              </a:spcAft>
              <a:buFont typeface="Arial"/>
              <a:buChar char="•"/>
            </a:pPr>
            <a:r>
              <a:rPr sz="1400" b="0" i="0">
                <a:solidFill>
                  <a:srgbClr val="1A1A1A"/>
                </a:solidFill>
                <a:latin typeface="Calibri"/>
              </a:rPr>
              <a:t>A </a:t>
            </a:r>
            <a:r>
              <a:rPr sz="1400" b="0" i="0">
                <a:solidFill>
                  <a:srgbClr val="1A1A1A"/>
                </a:solidFill>
                <a:latin typeface="Consolas"/>
              </a:rPr>
              <a:t>lookup_items</a:t>
            </a:r>
            <a:r>
              <a:rPr sz="1400" b="0" i="0">
                <a:solidFill>
                  <a:srgbClr val="1A1A1A"/>
                </a:solidFill>
                <a:latin typeface="Calibri"/>
              </a:rPr>
              <a:t> tool with status / priority / query params.</a:t>
            </a:r>
          </a:p>
          <a:p>
            <a:pPr indent="-228600" marL="228600" lvl="0">
              <a:buClr>
                <a:srgbClr val="CC0000"/>
              </a:buClr>
              <a:lnSpc>
                <a:spcPct val="130000"/>
              </a:lnSpc>
              <a:spcAft>
                <a:spcPts val="600"/>
              </a:spcAft>
              <a:buFont typeface="Arial"/>
              <a:buChar char="•"/>
            </a:pPr>
            <a:r>
              <a:rPr sz="1400" b="0" i="0">
                <a:solidFill>
                  <a:srgbClr val="1A1A1A"/>
                </a:solidFill>
                <a:latin typeface="Consolas"/>
              </a:rPr>
              <a:t>POST /api/v1/chat</a:t>
            </a:r>
            <a:r>
              <a:rPr sz="1400" b="0" i="0">
                <a:solidFill>
                  <a:srgbClr val="1A1A1A"/>
                </a:solidFill>
                <a:latin typeface="Calibri"/>
              </a:rPr>
              <a:t> endpoint.</a:t>
            </a:r>
          </a:p>
          <a:p>
            <a:pPr indent="-228600" marL="228600" lvl="0">
              <a:buClr>
                <a:srgbClr val="CC0000"/>
              </a:buClr>
              <a:lnSpc>
                <a:spcPct val="130000"/>
              </a:lnSpc>
              <a:spcAft>
                <a:spcPts val="600"/>
              </a:spcAft>
              <a:buFont typeface="Arial"/>
              <a:buChar char="•"/>
            </a:pPr>
            <a:r>
              <a:rPr sz="1400" b="0" i="0">
                <a:solidFill>
                  <a:srgbClr val="1A1A1A"/>
                </a:solidFill>
                <a:latin typeface="Consolas"/>
              </a:rPr>
              <a:t>ChatPage.tsx</a:t>
            </a:r>
            <a:r>
              <a:rPr sz="1400" b="0" i="0">
                <a:solidFill>
                  <a:srgbClr val="1A1A1A"/>
                </a:solidFill>
                <a:latin typeface="Calibri"/>
              </a:rPr>
              <a:t> with markdown rendering and loading states.</a:t>
            </a:r>
          </a:p>
        </p:txBody>
      </p:sp>
      <p:sp>
        <p:nvSpPr>
          <p:cNvPr id="12" name="Rounded Rectangle 11"/>
          <p:cNvSpPr/>
          <p:nvPr/>
        </p:nvSpPr>
        <p:spPr>
          <a:xfrm>
            <a:off x="6233007" y="2240280"/>
            <a:ext cx="5410047" cy="2002536"/>
          </a:xfrm>
          <a:prstGeom prst="roundRect">
            <a:avLst>
              <a:gd name="adj" fmla="val 6000"/>
            </a:avLst>
          </a:prstGeom>
          <a:solidFill>
            <a:srgbClr val="1A1A1A"/>
          </a:solidFill>
          <a:ln w="9525">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6434175" y="2441448"/>
            <a:ext cx="5007711" cy="365760"/>
          </a:xfrm>
          <a:prstGeom prst="rect">
            <a:avLst/>
          </a:prstGeom>
          <a:noFill/>
        </p:spPr>
        <p:txBody>
          <a:bodyPr wrap="square" lIns="0" rIns="0" tIns="0" bIns="0">
            <a:spAutoFit/>
          </a:bodyPr>
          <a:lstStyle/>
          <a:p>
            <a:r>
              <a:rPr sz="1500" b="1">
                <a:solidFill>
                  <a:srgbClr val="F5D130"/>
                </a:solidFill>
                <a:latin typeface="Calibri"/>
              </a:rPr>
              <a:t>What is tool use?</a:t>
            </a:r>
          </a:p>
        </p:txBody>
      </p:sp>
      <p:sp>
        <p:nvSpPr>
          <p:cNvPr id="14" name="TextBox 13"/>
          <p:cNvSpPr txBox="1"/>
          <p:nvPr/>
        </p:nvSpPr>
        <p:spPr>
          <a:xfrm>
            <a:off x="6434175" y="2825496"/>
            <a:ext cx="5007711" cy="1216152"/>
          </a:xfrm>
          <a:prstGeom prst="rect">
            <a:avLst/>
          </a:prstGeom>
          <a:noFill/>
        </p:spPr>
        <p:txBody>
          <a:bodyPr wrap="square" lIns="0" rIns="0" tIns="0" bIns="0">
            <a:spAutoFit/>
          </a:bodyPr>
          <a:lstStyle/>
          <a:p>
            <a:pPr>
              <a:lnSpc>
                <a:spcPct val="130000"/>
              </a:lnSpc>
              <a:spcAft>
                <a:spcPts val="600"/>
              </a:spcAft>
            </a:pPr>
            <a:r>
              <a:rPr sz="1200" b="0" i="0">
                <a:solidFill>
                  <a:srgbClr val="D8D8D8"/>
                </a:solidFill>
                <a:latin typeface="Calibri"/>
              </a:rPr>
              <a:t>Function calling lets the AI invoke functions in your application. The AI sees a list of tools you've offered, decides which to call, and uses the result in its answer.</a:t>
            </a:r>
          </a:p>
          <a:p>
            <a:pPr>
              <a:lnSpc>
                <a:spcPct val="130000"/>
              </a:lnSpc>
              <a:spcAft>
                <a:spcPts val="600"/>
              </a:spcAft>
            </a:pPr>
            <a:r>
              <a:rPr sz="1200" b="0" i="0">
                <a:solidFill>
                  <a:srgbClr val="D8D8D8"/>
                </a:solidFill>
                <a:latin typeface="Calibri"/>
              </a:rPr>
              <a:t>This is what makes Heywood real. It does not hallucinate about student data. It queries the database and reports facts.</a:t>
            </a:r>
          </a:p>
        </p:txBody>
      </p:sp>
      <p:cxnSp>
        <p:nvCxnSpPr>
          <p:cNvPr id="15" name="Connector 14"/>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6" name="TextBox 15"/>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7 · AI CHAT INTEGRATION</a:t>
            </a:r>
          </a:p>
        </p:txBody>
      </p:sp>
      <p:sp>
        <p:nvSpPr>
          <p:cNvPr id="17" name="TextBox 16"/>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7.1 · FRAMING</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079466" y="1371600"/>
            <a:ext cx="2032762" cy="384048"/>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FFFFF"/>
                </a:solidFill>
                <a:latin typeface="Calibri"/>
              </a:rPr>
              <a:t>▶ SWITCH TO THE EDITOR</a:t>
            </a:r>
          </a:p>
        </p:txBody>
      </p:sp>
      <p:sp>
        <p:nvSpPr>
          <p:cNvPr id="4" name="TextBox 3"/>
          <p:cNvSpPr txBox="1"/>
          <p:nvPr/>
        </p:nvSpPr>
        <p:spPr>
          <a:xfrm>
            <a:off x="0" y="1874519"/>
            <a:ext cx="12191695" cy="914400"/>
          </a:xfrm>
          <a:prstGeom prst="rect">
            <a:avLst/>
          </a:prstGeom>
          <a:noFill/>
        </p:spPr>
        <p:txBody>
          <a:bodyPr wrap="square" lIns="0" rIns="0" tIns="0" bIns="0">
            <a:spAutoFit/>
          </a:bodyPr>
          <a:lstStyle/>
          <a:p>
            <a:pPr algn="ctr"/>
            <a:r>
              <a:rPr sz="6000" b="1">
                <a:solidFill>
                  <a:srgbClr val="F5D130"/>
                </a:solidFill>
                <a:latin typeface="Calibri"/>
              </a:rPr>
              <a:t>→</a:t>
            </a:r>
          </a:p>
        </p:txBody>
      </p:sp>
      <p:sp>
        <p:nvSpPr>
          <p:cNvPr id="5" name="TextBox 4"/>
          <p:cNvSpPr txBox="1"/>
          <p:nvPr/>
        </p:nvSpPr>
        <p:spPr>
          <a:xfrm>
            <a:off x="731520" y="2834640"/>
            <a:ext cx="10728655" cy="1554480"/>
          </a:xfrm>
          <a:prstGeom prst="rect">
            <a:avLst/>
          </a:prstGeom>
          <a:noFill/>
        </p:spPr>
        <p:txBody>
          <a:bodyPr wrap="square" lIns="0" rIns="0" tIns="0" bIns="0">
            <a:spAutoFit/>
          </a:bodyPr>
          <a:lstStyle/>
          <a:p>
            <a:pPr algn="ctr">
              <a:lnSpc>
                <a:spcPct val="100000"/>
              </a:lnSpc>
            </a:pPr>
            <a:r>
              <a:rPr sz="4200" b="1">
                <a:solidFill>
                  <a:srgbClr val="FFFFFF"/>
                </a:solidFill>
                <a:latin typeface="Calibri"/>
              </a:rPr>
              <a:t>Build the </a:t>
            </a:r>
            <a:r>
              <a:rPr sz="4200" b="1">
                <a:solidFill>
                  <a:srgbClr val="F5D130"/>
                </a:solidFill>
                <a:latin typeface="Calibri"/>
              </a:rPr>
              <a:t>chat with tool use</a:t>
            </a:r>
          </a:p>
        </p:txBody>
      </p:sp>
      <p:sp>
        <p:nvSpPr>
          <p:cNvPr id="6" name="TextBox 5"/>
          <p:cNvSpPr txBox="1"/>
          <p:nvPr/>
        </p:nvSpPr>
        <p:spPr>
          <a:xfrm>
            <a:off x="1371600" y="4572000"/>
            <a:ext cx="9448495" cy="1371600"/>
          </a:xfrm>
          <a:prstGeom prst="rect">
            <a:avLst/>
          </a:prstGeom>
          <a:noFill/>
        </p:spPr>
        <p:txBody>
          <a:bodyPr wrap="square" lIns="0" rIns="0" tIns="0" bIns="0">
            <a:spAutoFit/>
          </a:bodyPr>
          <a:lstStyle/>
          <a:p>
            <a:pPr algn="ctr">
              <a:lnSpc>
                <a:spcPct val="140000"/>
              </a:lnSpc>
            </a:pPr>
            <a:r>
              <a:rPr sz="1300" b="0" i="0">
                <a:solidFill>
                  <a:srgbClr val="C0C0C0"/>
                </a:solidFill>
                <a:latin typeface="Calibri"/>
              </a:rPr>
              <a:t>Three prompts: chat service against OpenAI; </a:t>
            </a:r>
            <a:r>
              <a:rPr sz="1300" b="0" i="0">
                <a:solidFill>
                  <a:srgbClr val="C0C0C0"/>
                </a:solidFill>
                <a:latin typeface="Consolas"/>
              </a:rPr>
              <a:t>lookup_items</a:t>
            </a:r>
            <a:r>
              <a:rPr sz="1300" b="0" i="0">
                <a:solidFill>
                  <a:srgbClr val="C0C0C0"/>
                </a:solidFill>
                <a:latin typeface="Calibri"/>
              </a:rPr>
              <a:t> tool definition; chat page with markdown rendering. End: ask "what are my high-priority items?" and watch the AI call your code.</a:t>
            </a:r>
          </a:p>
        </p:txBody>
      </p:sp>
      <p:sp>
        <p:nvSpPr>
          <p:cNvPr id="7" name="TextBox 6"/>
          <p:cNvSpPr txBox="1"/>
          <p:nvPr/>
        </p:nvSpPr>
        <p:spPr>
          <a:xfrm>
            <a:off x="0" y="6126480"/>
            <a:ext cx="12191695" cy="365760"/>
          </a:xfrm>
          <a:prstGeom prst="rect">
            <a:avLst/>
          </a:prstGeom>
          <a:noFill/>
        </p:spPr>
        <p:txBody>
          <a:bodyPr wrap="square" lIns="0" rIns="0" tIns="0" bIns="0">
            <a:spAutoFit/>
          </a:bodyPr>
          <a:lstStyle/>
          <a:p>
            <a:pPr algn="ctr"/>
            <a:r>
              <a:rPr sz="1200">
                <a:solidFill>
                  <a:srgbClr val="F5D130"/>
                </a:solidFill>
                <a:latin typeface="Consolas"/>
              </a:rPr>
              <a:t>~30 min in editor</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BACK TO DECK AI ON BOARD</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L4 lit — the brain comes online</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All four layers built. Your application can now answer questions about itself, grounded in real data.</a:t>
            </a:r>
          </a:p>
        </p:txBody>
      </p:sp>
      <p:sp>
        <p:nvSpPr>
          <p:cNvPr id="10" name="Rectangle 9"/>
          <p:cNvSpPr/>
          <p:nvPr/>
        </p:nvSpPr>
        <p:spPr>
          <a:xfrm>
            <a:off x="548640" y="224028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240280"/>
            <a:ext cx="1188720" cy="948690"/>
          </a:xfrm>
          <a:prstGeom prst="rect">
            <a:avLst/>
          </a:prstGeom>
          <a:noFill/>
        </p:spPr>
        <p:txBody>
          <a:bodyPr wrap="square" lIns="0" rIns="0" tIns="0" bIns="0" anchor="ctr">
            <a:spAutoFit/>
          </a:bodyPr>
          <a:lstStyle/>
          <a:p>
            <a:r>
              <a:rPr sz="900" b="1">
                <a:solidFill>
                  <a:srgbClr val="FFFFFF"/>
                </a:solidFill>
                <a:latin typeface="Calibri"/>
              </a:rPr>
              <a:t>L1 · Frontend</a:t>
            </a:r>
          </a:p>
        </p:txBody>
      </p:sp>
      <p:sp>
        <p:nvSpPr>
          <p:cNvPr id="12" name="Rectangle 11"/>
          <p:cNvSpPr/>
          <p:nvPr/>
        </p:nvSpPr>
        <p:spPr>
          <a:xfrm>
            <a:off x="1828800" y="224028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965960" y="2240280"/>
            <a:ext cx="2006116" cy="948690"/>
          </a:xfrm>
          <a:prstGeom prst="rect">
            <a:avLst/>
          </a:prstGeom>
          <a:noFill/>
        </p:spPr>
        <p:txBody>
          <a:bodyPr wrap="square" lIns="0" rIns="0" tIns="0" bIns="0" anchor="ctr">
            <a:spAutoFit/>
          </a:bodyPr>
          <a:lstStyle/>
          <a:p>
            <a:r>
              <a:rPr sz="1300" b="1">
                <a:solidFill>
                  <a:srgbClr val="1A1A1A"/>
                </a:solidFill>
                <a:latin typeface="Calibri"/>
              </a:rPr>
              <a:t>React Frontend</a:t>
            </a:r>
            <a:r>
              <a:rPr sz="1100" b="1">
                <a:solidFill>
                  <a:srgbClr val="CC0000"/>
                </a:solidFill>
                <a:latin typeface="Calibri"/>
              </a:rPr>
              <a:t>  ✓</a:t>
            </a:r>
          </a:p>
        </p:txBody>
      </p:sp>
      <p:sp>
        <p:nvSpPr>
          <p:cNvPr id="14" name="Rectangle 13"/>
          <p:cNvSpPr/>
          <p:nvPr/>
        </p:nvSpPr>
        <p:spPr>
          <a:xfrm>
            <a:off x="4017796" y="224028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154956" y="224028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 ChatPage with markdown rendering.</a:t>
            </a:r>
          </a:p>
        </p:txBody>
      </p:sp>
      <p:sp>
        <p:nvSpPr>
          <p:cNvPr id="16" name="Rectangle 15"/>
          <p:cNvSpPr/>
          <p:nvPr/>
        </p:nvSpPr>
        <p:spPr>
          <a:xfrm>
            <a:off x="548640" y="328041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3280410"/>
            <a:ext cx="1188720" cy="948690"/>
          </a:xfrm>
          <a:prstGeom prst="rect">
            <a:avLst/>
          </a:prstGeom>
          <a:noFill/>
        </p:spPr>
        <p:txBody>
          <a:bodyPr wrap="square" lIns="0" rIns="0" tIns="0" bIns="0" anchor="ctr">
            <a:spAutoFit/>
          </a:bodyPr>
          <a:lstStyle/>
          <a:p>
            <a:r>
              <a:rPr sz="900" b="1">
                <a:solidFill>
                  <a:srgbClr val="FFFFFF"/>
                </a:solidFill>
                <a:latin typeface="Calibri"/>
              </a:rPr>
              <a:t>L2 · Backend</a:t>
            </a:r>
          </a:p>
        </p:txBody>
      </p:sp>
      <p:sp>
        <p:nvSpPr>
          <p:cNvPr id="18" name="Rectangle 17"/>
          <p:cNvSpPr/>
          <p:nvPr/>
        </p:nvSpPr>
        <p:spPr>
          <a:xfrm>
            <a:off x="1828800" y="328041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965960" y="3280410"/>
            <a:ext cx="2006116" cy="948690"/>
          </a:xfrm>
          <a:prstGeom prst="rect">
            <a:avLst/>
          </a:prstGeom>
          <a:noFill/>
        </p:spPr>
        <p:txBody>
          <a:bodyPr wrap="square" lIns="0" rIns="0" tIns="0" bIns="0" anchor="ctr">
            <a:spAutoFit/>
          </a:bodyPr>
          <a:lstStyle/>
          <a:p>
            <a:r>
              <a:rPr sz="1300" b="1">
                <a:solidFill>
                  <a:srgbClr val="1A1A1A"/>
                </a:solidFill>
                <a:latin typeface="Calibri"/>
              </a:rPr>
              <a:t>Go HTTP Server</a:t>
            </a:r>
            <a:r>
              <a:rPr sz="1100" b="1">
                <a:solidFill>
                  <a:srgbClr val="CC0000"/>
                </a:solidFill>
                <a:latin typeface="Calibri"/>
              </a:rPr>
              <a:t>  ✓</a:t>
            </a:r>
          </a:p>
        </p:txBody>
      </p:sp>
      <p:sp>
        <p:nvSpPr>
          <p:cNvPr id="20" name="Rectangle 19"/>
          <p:cNvSpPr/>
          <p:nvPr/>
        </p:nvSpPr>
        <p:spPr>
          <a:xfrm>
            <a:off x="4017796" y="328041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154956" y="328041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 </a:t>
            </a:r>
            <a:r>
              <a:rPr sz="1000" b="0" i="0">
                <a:solidFill>
                  <a:srgbClr val="4A4A4A"/>
                </a:solidFill>
                <a:latin typeface="Consolas"/>
              </a:rPr>
              <a:t>/chat</a:t>
            </a:r>
            <a:r>
              <a:rPr sz="1000" b="0" i="0">
                <a:solidFill>
                  <a:srgbClr val="4A4A4A"/>
                </a:solidFill>
                <a:latin typeface="Calibri"/>
              </a:rPr>
              <a:t> endpoint and chat service.</a:t>
            </a:r>
          </a:p>
        </p:txBody>
      </p:sp>
      <p:sp>
        <p:nvSpPr>
          <p:cNvPr id="22" name="Rectangle 21"/>
          <p:cNvSpPr/>
          <p:nvPr/>
        </p:nvSpPr>
        <p:spPr>
          <a:xfrm>
            <a:off x="548640" y="432054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0080" y="4320540"/>
            <a:ext cx="1188720" cy="948690"/>
          </a:xfrm>
          <a:prstGeom prst="rect">
            <a:avLst/>
          </a:prstGeom>
          <a:noFill/>
        </p:spPr>
        <p:txBody>
          <a:bodyPr wrap="square" lIns="0" rIns="0" tIns="0" bIns="0" anchor="ctr">
            <a:spAutoFit/>
          </a:bodyPr>
          <a:lstStyle/>
          <a:p>
            <a:r>
              <a:rPr sz="900" b="1">
                <a:solidFill>
                  <a:srgbClr val="FFFFFF"/>
                </a:solidFill>
                <a:latin typeface="Calibri"/>
              </a:rPr>
              <a:t>L3 · Data</a:t>
            </a:r>
          </a:p>
        </p:txBody>
      </p:sp>
      <p:sp>
        <p:nvSpPr>
          <p:cNvPr id="24" name="Rectangle 23"/>
          <p:cNvSpPr/>
          <p:nvPr/>
        </p:nvSpPr>
        <p:spPr>
          <a:xfrm>
            <a:off x="1828800" y="432054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965960" y="4320540"/>
            <a:ext cx="2006116" cy="948690"/>
          </a:xfrm>
          <a:prstGeom prst="rect">
            <a:avLst/>
          </a:prstGeom>
          <a:noFill/>
        </p:spPr>
        <p:txBody>
          <a:bodyPr wrap="square" lIns="0" rIns="0" tIns="0" bIns="0" anchor="ctr">
            <a:spAutoFit/>
          </a:bodyPr>
          <a:lstStyle/>
          <a:p>
            <a:r>
              <a:rPr sz="1300" b="1">
                <a:solidFill>
                  <a:srgbClr val="1A1A1A"/>
                </a:solidFill>
                <a:latin typeface="Calibri"/>
              </a:rPr>
              <a:t>Data Layer</a:t>
            </a:r>
            <a:r>
              <a:rPr sz="1100" b="1">
                <a:solidFill>
                  <a:srgbClr val="CC0000"/>
                </a:solidFill>
                <a:latin typeface="Calibri"/>
              </a:rPr>
              <a:t>  ✓</a:t>
            </a:r>
          </a:p>
        </p:txBody>
      </p:sp>
      <p:sp>
        <p:nvSpPr>
          <p:cNvPr id="26" name="Rectangle 25"/>
          <p:cNvSpPr/>
          <p:nvPr/>
        </p:nvSpPr>
        <p:spPr>
          <a:xfrm>
            <a:off x="4017796" y="432054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4154956" y="432054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Now consumed by humans </a:t>
            </a:r>
            <a:r>
              <a:rPr sz="1000" b="0" i="1">
                <a:solidFill>
                  <a:srgbClr val="4A4A4A"/>
                </a:solidFill>
                <a:latin typeface="Calibri"/>
              </a:rPr>
              <a:t>and</a:t>
            </a:r>
            <a:r>
              <a:rPr sz="1000" b="0" i="0">
                <a:solidFill>
                  <a:srgbClr val="4A4A4A"/>
                </a:solidFill>
                <a:latin typeface="Calibri"/>
              </a:rPr>
              <a:t> the AI tool.</a:t>
            </a:r>
          </a:p>
        </p:txBody>
      </p:sp>
      <p:sp>
        <p:nvSpPr>
          <p:cNvPr id="28" name="Rectangle 27"/>
          <p:cNvSpPr/>
          <p:nvPr/>
        </p:nvSpPr>
        <p:spPr>
          <a:xfrm>
            <a:off x="548640" y="536067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12648" y="536067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704088" y="5360670"/>
            <a:ext cx="1124712" cy="948690"/>
          </a:xfrm>
          <a:prstGeom prst="rect">
            <a:avLst/>
          </a:prstGeom>
          <a:noFill/>
        </p:spPr>
        <p:txBody>
          <a:bodyPr wrap="square" lIns="0" rIns="0" tIns="0" bIns="0" anchor="ctr">
            <a:spAutoFit/>
          </a:bodyPr>
          <a:lstStyle/>
          <a:p>
            <a:r>
              <a:rPr sz="900" b="1">
                <a:solidFill>
                  <a:srgbClr val="FFFFFF"/>
                </a:solidFill>
                <a:latin typeface="Calibri"/>
              </a:rPr>
              <a:t>L4 · External</a:t>
            </a:r>
          </a:p>
        </p:txBody>
      </p:sp>
      <p:sp>
        <p:nvSpPr>
          <p:cNvPr id="31" name="Rectangle 30"/>
          <p:cNvSpPr/>
          <p:nvPr/>
        </p:nvSpPr>
        <p:spPr>
          <a:xfrm>
            <a:off x="1828800" y="536067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1965960" y="5360670"/>
            <a:ext cx="2006116" cy="948690"/>
          </a:xfrm>
          <a:prstGeom prst="rect">
            <a:avLst/>
          </a:prstGeom>
          <a:noFill/>
        </p:spPr>
        <p:txBody>
          <a:bodyPr wrap="square" lIns="0" rIns="0" tIns="0" bIns="0" anchor="ctr">
            <a:spAutoFit/>
          </a:bodyPr>
          <a:lstStyle/>
          <a:p>
            <a:r>
              <a:rPr sz="1300" b="1">
                <a:solidFill>
                  <a:srgbClr val="1A1A1A"/>
                </a:solidFill>
                <a:latin typeface="Calibri"/>
              </a:rPr>
              <a:t>External Services</a:t>
            </a:r>
            <a:r>
              <a:rPr sz="1100" b="1">
                <a:solidFill>
                  <a:srgbClr val="CC0000"/>
                </a:solidFill>
                <a:latin typeface="Calibri"/>
              </a:rPr>
              <a:t>  ✓</a:t>
            </a:r>
          </a:p>
        </p:txBody>
      </p:sp>
      <p:sp>
        <p:nvSpPr>
          <p:cNvPr id="33" name="Rectangle 32"/>
          <p:cNvSpPr/>
          <p:nvPr/>
        </p:nvSpPr>
        <p:spPr>
          <a:xfrm>
            <a:off x="4017796" y="536067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4154956" y="536067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OpenAI </a:t>
            </a:r>
            <a:r>
              <a:rPr sz="1000" b="0" i="0">
                <a:solidFill>
                  <a:srgbClr val="4A4A4A"/>
                </a:solidFill>
                <a:latin typeface="Consolas"/>
              </a:rPr>
              <a:t>gpt-4o</a:t>
            </a:r>
            <a:r>
              <a:rPr sz="1000" b="0" i="0">
                <a:solidFill>
                  <a:srgbClr val="4A4A4A"/>
                </a:solidFill>
                <a:latin typeface="Calibri"/>
              </a:rPr>
              <a:t> with tool use.</a:t>
            </a:r>
          </a:p>
        </p:txBody>
      </p:sp>
      <p:sp>
        <p:nvSpPr>
          <p:cNvPr id="35" name="TextBox 34"/>
          <p:cNvSpPr txBox="1"/>
          <p:nvPr/>
        </p:nvSpPr>
        <p:spPr>
          <a:xfrm>
            <a:off x="7315017" y="2240280"/>
            <a:ext cx="4328038" cy="3310128"/>
          </a:xfrm>
          <a:prstGeom prst="rect">
            <a:avLst/>
          </a:prstGeom>
          <a:noFill/>
        </p:spPr>
        <p:txBody>
          <a:bodyPr wrap="square" lIns="0" rIns="0" tIns="0" bIns="0">
            <a:spAutoFit/>
          </a:bodyPr>
          <a:lstStyle/>
          <a:p>
            <a:pPr>
              <a:lnSpc>
                <a:spcPct val="130000"/>
              </a:lnSpc>
              <a:spcAft>
                <a:spcPts val="500"/>
              </a:spcAft>
            </a:pPr>
            <a:r>
              <a:rPr sz="1300" b="1" i="0">
                <a:solidFill>
                  <a:srgbClr val="0D652D"/>
                </a:solidFill>
                <a:latin typeface="Calibri"/>
              </a:rPr>
              <a:t>✓ </a:t>
            </a:r>
            <a:r>
              <a:rPr sz="1300" b="0" i="0">
                <a:solidFill>
                  <a:srgbClr val="1A1A1A"/>
                </a:solidFill>
                <a:latin typeface="Calibri"/>
              </a:rPr>
              <a:t>Chat sends and receives messages.</a:t>
            </a:r>
          </a:p>
          <a:p>
            <a:pPr>
              <a:lnSpc>
                <a:spcPct val="130000"/>
              </a:lnSpc>
              <a:spcAft>
                <a:spcPts val="500"/>
              </a:spcAft>
            </a:pPr>
            <a:r>
              <a:rPr sz="1300" b="1" i="0">
                <a:solidFill>
                  <a:srgbClr val="0D652D"/>
                </a:solidFill>
                <a:latin typeface="Calibri"/>
              </a:rPr>
              <a:t>✓ </a:t>
            </a:r>
            <a:r>
              <a:rPr sz="1300" b="0" i="0">
                <a:solidFill>
                  <a:srgbClr val="1A1A1A"/>
                </a:solidFill>
                <a:latin typeface="Calibri"/>
              </a:rPr>
              <a:t>AI uses tool calling to query the DataStore.</a:t>
            </a:r>
          </a:p>
          <a:p>
            <a:pPr>
              <a:lnSpc>
                <a:spcPct val="130000"/>
              </a:lnSpc>
              <a:spcAft>
                <a:spcPts val="500"/>
              </a:spcAft>
            </a:pPr>
            <a:r>
              <a:rPr sz="1300" b="1" i="0">
                <a:solidFill>
                  <a:srgbClr val="0D652D"/>
                </a:solidFill>
                <a:latin typeface="Calibri"/>
              </a:rPr>
              <a:t>✓ </a:t>
            </a:r>
            <a:r>
              <a:rPr sz="1300" b="0" i="0">
                <a:solidFill>
                  <a:srgbClr val="1A1A1A"/>
                </a:solidFill>
                <a:latin typeface="Calibri"/>
              </a:rPr>
              <a:t>Responses contain real data, not hallucinated items.</a:t>
            </a:r>
          </a:p>
          <a:p>
            <a:pPr>
              <a:lnSpc>
                <a:spcPct val="130000"/>
              </a:lnSpc>
              <a:spcAft>
                <a:spcPts val="500"/>
              </a:spcAft>
            </a:pPr>
            <a:r>
              <a:rPr sz="1300" b="1" i="0">
                <a:solidFill>
                  <a:srgbClr val="0D652D"/>
                </a:solidFill>
                <a:latin typeface="Calibri"/>
              </a:rPr>
              <a:t>✓ </a:t>
            </a:r>
            <a:r>
              <a:rPr sz="1300" b="0" i="0">
                <a:solidFill>
                  <a:srgbClr val="1A1A1A"/>
                </a:solidFill>
                <a:latin typeface="Calibri"/>
              </a:rPr>
              <a:t>Markdown renders correctly.</a:t>
            </a:r>
          </a:p>
        </p:txBody>
      </p:sp>
      <p:sp>
        <p:nvSpPr>
          <p:cNvPr id="36" name="Rounded Rectangle 35"/>
          <p:cNvSpPr/>
          <p:nvPr/>
        </p:nvSpPr>
        <p:spPr>
          <a:xfrm>
            <a:off x="7315017" y="5715000"/>
            <a:ext cx="4328038"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7479609" y="5760720"/>
            <a:ext cx="3998854" cy="457200"/>
          </a:xfrm>
          <a:prstGeom prst="rect">
            <a:avLst/>
          </a:prstGeom>
          <a:noFill/>
        </p:spPr>
        <p:txBody>
          <a:bodyPr wrap="square" lIns="0" rIns="0" tIns="0" bIns="0" anchor="ctr">
            <a:spAutoFit/>
          </a:bodyPr>
          <a:lstStyle/>
          <a:p>
            <a:pPr>
              <a:lnSpc>
                <a:spcPct val="125000"/>
              </a:lnSpc>
            </a:pPr>
            <a:r>
              <a:rPr sz="1100" b="0" i="0">
                <a:solidFill>
                  <a:srgbClr val="4A4A4A"/>
                </a:solidFill>
                <a:latin typeface="Calibri"/>
              </a:rPr>
              <a:t>Architecture status: </a:t>
            </a:r>
            <a:r>
              <a:rPr sz="1100" b="1" i="0">
                <a:solidFill>
                  <a:srgbClr val="4A4A4A"/>
                </a:solidFill>
                <a:latin typeface="Calibri"/>
              </a:rPr>
              <a:t>4 of 4 layers built.</a:t>
            </a:r>
            <a:r>
              <a:rPr sz="1100" b="0" i="0">
                <a:solidFill>
                  <a:srgbClr val="4A4A4A"/>
                </a:solidFill>
                <a:latin typeface="Calibri"/>
              </a:rPr>
              <a:t> Every layer is real. The rest of the day is hardening.</a:t>
            </a:r>
          </a:p>
        </p:txBody>
      </p:sp>
      <p:cxnSp>
        <p:nvCxnSpPr>
          <p:cNvPr id="38" name="Connector 37"/>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39" name="TextBox 38"/>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7 · AI CHAT INTEGRATION</a:t>
            </a:r>
          </a:p>
        </p:txBody>
      </p:sp>
      <p:sp>
        <p:nvSpPr>
          <p:cNvPr id="40" name="TextBox 39"/>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MODULE 7 COMPLETE · ARCHITECTURE 4/4</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8F7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0" y="1828800"/>
            <a:ext cx="12191695" cy="457200"/>
          </a:xfrm>
          <a:prstGeom prst="rect">
            <a:avLst/>
          </a:prstGeom>
          <a:noFill/>
        </p:spPr>
        <p:txBody>
          <a:bodyPr wrap="square" lIns="0" rIns="0" tIns="0" bIns="0">
            <a:spAutoFit/>
          </a:bodyPr>
          <a:lstStyle/>
          <a:p>
            <a:pPr algn="ctr"/>
            <a:r>
              <a:rPr sz="1600" b="1">
                <a:solidFill>
                  <a:srgbClr val="CC0000"/>
                </a:solidFill>
                <a:latin typeface="Calibri"/>
              </a:rPr>
              <a:t>BREAK · BE BACK AT H+5:30</a:t>
            </a:r>
          </a:p>
        </p:txBody>
      </p:sp>
      <p:sp>
        <p:nvSpPr>
          <p:cNvPr id="6" name="TextBox 5"/>
          <p:cNvSpPr txBox="1"/>
          <p:nvPr/>
        </p:nvSpPr>
        <p:spPr>
          <a:xfrm>
            <a:off x="0" y="2377440"/>
            <a:ext cx="12191695" cy="2743200"/>
          </a:xfrm>
          <a:prstGeom prst="rect">
            <a:avLst/>
          </a:prstGeom>
          <a:noFill/>
        </p:spPr>
        <p:txBody>
          <a:bodyPr wrap="square" lIns="0" rIns="0" tIns="0" bIns="0">
            <a:spAutoFit/>
          </a:bodyPr>
          <a:lstStyle/>
          <a:p>
            <a:pPr algn="ctr">
              <a:lnSpc>
                <a:spcPct val="95000"/>
              </a:lnSpc>
            </a:pPr>
            <a:r>
              <a:rPr sz="22000" b="1">
                <a:solidFill>
                  <a:srgbClr val="1A1A1A"/>
                </a:solidFill>
                <a:latin typeface="Calibri"/>
              </a:rPr>
              <a:t>15</a:t>
            </a:r>
            <a:r>
              <a:rPr sz="4000" b="1">
                <a:solidFill>
                  <a:srgbClr val="6E6E6E"/>
                </a:solidFill>
                <a:latin typeface="Calibri"/>
              </a:rPr>
              <a:t> min</a:t>
            </a:r>
          </a:p>
        </p:txBody>
      </p:sp>
      <p:sp>
        <p:nvSpPr>
          <p:cNvPr id="7" name="TextBox 6"/>
          <p:cNvSpPr txBox="1"/>
          <p:nvPr/>
        </p:nvSpPr>
        <p:spPr>
          <a:xfrm>
            <a:off x="1828800" y="5394960"/>
            <a:ext cx="8534095" cy="731520"/>
          </a:xfrm>
          <a:prstGeom prst="rect">
            <a:avLst/>
          </a:prstGeom>
          <a:noFill/>
        </p:spPr>
        <p:txBody>
          <a:bodyPr wrap="square" lIns="0" rIns="0" tIns="0" bIns="0">
            <a:spAutoFit/>
          </a:bodyPr>
          <a:lstStyle/>
          <a:p>
            <a:pPr algn="ctr"/>
            <a:r>
              <a:rPr sz="1500">
                <a:solidFill>
                  <a:srgbClr val="4A4A4A"/>
                </a:solidFill>
                <a:latin typeface="Calibri"/>
              </a:rPr>
              <a:t>Halfway through the back half. Stretch, water, kill any zombie servers in your terminal.</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 · BUILD</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08</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Auth &amp; Middleware</a:t>
            </a:r>
          </a:p>
        </p:txBody>
      </p:sp>
      <p:sp>
        <p:nvSpPr>
          <p:cNvPr id="7" name="Rounded Rectangle 6"/>
          <p:cNvSpPr/>
          <p:nvPr/>
        </p:nvSpPr>
        <p:spPr>
          <a:xfrm>
            <a:off x="6553047" y="3657600"/>
            <a:ext cx="1060704" cy="329184"/>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Build module</a:t>
            </a:r>
          </a:p>
        </p:txBody>
      </p:sp>
      <p:sp>
        <p:nvSpPr>
          <p:cNvPr id="8" name="Rounded Rectangle 7"/>
          <p:cNvSpPr/>
          <p:nvPr/>
        </p:nvSpPr>
        <p:spPr>
          <a:xfrm>
            <a:off x="7750911"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45 min</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Different users see different data. Middleware is the gate guard that runs before every request reaches your handler. Today we build the role-aware version.</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8 · BUILD FRAMING</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Middleware = gate guard</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Code that runs before every request — checking credentials before anyone gets into the building.</a:t>
            </a:r>
          </a:p>
        </p:txBody>
      </p:sp>
      <p:sp>
        <p:nvSpPr>
          <p:cNvPr id="10" name="Rounded Rectangle 9"/>
          <p:cNvSpPr/>
          <p:nvPr/>
        </p:nvSpPr>
        <p:spPr>
          <a:xfrm>
            <a:off x="548640" y="2240280"/>
            <a:ext cx="1388364" cy="256032"/>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FFFFFF"/>
                </a:solidFill>
                <a:latin typeface="Calibri"/>
              </a:rPr>
              <a:t>▶ What we're adding</a:t>
            </a:r>
          </a:p>
        </p:txBody>
      </p:sp>
      <p:sp>
        <p:nvSpPr>
          <p:cNvPr id="11" name="TextBox 10"/>
          <p:cNvSpPr txBox="1"/>
          <p:nvPr/>
        </p:nvSpPr>
        <p:spPr>
          <a:xfrm>
            <a:off x="548640" y="2770632"/>
            <a:ext cx="5410047" cy="3538728"/>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0" i="0">
                <a:solidFill>
                  <a:srgbClr val="1A1A1A"/>
                </a:solidFill>
                <a:latin typeface="Calibri"/>
              </a:rPr>
              <a:t>Middleware package: CORS, security headers, auth, chain.</a:t>
            </a:r>
          </a:p>
          <a:p>
            <a:pPr indent="-228600" marL="228600" lvl="0">
              <a:buClr>
                <a:srgbClr val="CC0000"/>
              </a:buClr>
              <a:lnSpc>
                <a:spcPct val="130000"/>
              </a:lnSpc>
              <a:spcAft>
                <a:spcPts val="600"/>
              </a:spcAft>
              <a:buFont typeface="Arial"/>
              <a:buChar char="•"/>
            </a:pPr>
            <a:r>
              <a:rPr sz="1400" b="0" i="0">
                <a:solidFill>
                  <a:srgbClr val="1A1A1A"/>
                </a:solidFill>
                <a:latin typeface="Consolas"/>
              </a:rPr>
              <a:t>/auth/me</a:t>
            </a:r>
            <a:r>
              <a:rPr sz="1400" b="0" i="0">
                <a:solidFill>
                  <a:srgbClr val="1A1A1A"/>
                </a:solidFill>
                <a:latin typeface="Calibri"/>
              </a:rPr>
              <a:t> + </a:t>
            </a:r>
            <a:r>
              <a:rPr sz="1400" b="0" i="0">
                <a:solidFill>
                  <a:srgbClr val="1A1A1A"/>
                </a:solidFill>
                <a:latin typeface="Consolas"/>
              </a:rPr>
              <a:t>/auth/switch</a:t>
            </a:r>
            <a:r>
              <a:rPr sz="1400" b="0" i="0">
                <a:solidFill>
                  <a:srgbClr val="1A1A1A"/>
                </a:solidFill>
                <a:latin typeface="Calibri"/>
              </a:rPr>
              <a:t> endpoints.</a:t>
            </a:r>
          </a:p>
          <a:p>
            <a:pPr indent="-228600" marL="228600" lvl="0">
              <a:buClr>
                <a:srgbClr val="CC0000"/>
              </a:buClr>
              <a:lnSpc>
                <a:spcPct val="130000"/>
              </a:lnSpc>
              <a:spcAft>
                <a:spcPts val="600"/>
              </a:spcAft>
              <a:buFont typeface="Arial"/>
              <a:buChar char="•"/>
            </a:pPr>
            <a:r>
              <a:rPr sz="1400" b="0" i="0">
                <a:solidFill>
                  <a:srgbClr val="1A1A1A"/>
                </a:solidFill>
                <a:latin typeface="Calibri"/>
              </a:rPr>
              <a:t>Role picker dropdown in the header (Admin / Staff / User).</a:t>
            </a:r>
          </a:p>
          <a:p>
            <a:pPr indent="-228600" marL="228600" lvl="0">
              <a:buClr>
                <a:srgbClr val="CC0000"/>
              </a:buClr>
              <a:lnSpc>
                <a:spcPct val="130000"/>
              </a:lnSpc>
              <a:spcAft>
                <a:spcPts val="600"/>
              </a:spcAft>
              <a:buFont typeface="Arial"/>
              <a:buChar char="•"/>
            </a:pPr>
            <a:r>
              <a:rPr sz="1400" b="0" i="0">
                <a:solidFill>
                  <a:srgbClr val="1A1A1A"/>
                </a:solidFill>
                <a:latin typeface="Calibri"/>
              </a:rPr>
              <a:t>Role-based filtering — Admin sees all, User sees only their items.</a:t>
            </a:r>
          </a:p>
        </p:txBody>
      </p:sp>
      <p:sp>
        <p:nvSpPr>
          <p:cNvPr id="12" name="Rounded Rectangle 11"/>
          <p:cNvSpPr/>
          <p:nvPr/>
        </p:nvSpPr>
        <p:spPr>
          <a:xfrm>
            <a:off x="6233007" y="2240280"/>
            <a:ext cx="5410047" cy="220065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33007" y="2240280"/>
            <a:ext cx="64008" cy="220065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07327" y="2441448"/>
            <a:ext cx="4934559" cy="365760"/>
          </a:xfrm>
          <a:prstGeom prst="rect">
            <a:avLst/>
          </a:prstGeom>
          <a:noFill/>
        </p:spPr>
        <p:txBody>
          <a:bodyPr wrap="square" lIns="0" rIns="0" tIns="0" bIns="0">
            <a:spAutoFit/>
          </a:bodyPr>
          <a:lstStyle/>
          <a:p>
            <a:r>
              <a:rPr sz="1500" b="1">
                <a:solidFill>
                  <a:srgbClr val="1A1A1A"/>
                </a:solidFill>
                <a:latin typeface="Calibri"/>
              </a:rPr>
              <a:t>Why this fits the architecture</a:t>
            </a:r>
          </a:p>
        </p:txBody>
      </p:sp>
      <p:sp>
        <p:nvSpPr>
          <p:cNvPr id="15" name="TextBox 14"/>
          <p:cNvSpPr txBox="1"/>
          <p:nvPr/>
        </p:nvSpPr>
        <p:spPr>
          <a:xfrm>
            <a:off x="6507327" y="2825496"/>
            <a:ext cx="4934559" cy="1414272"/>
          </a:xfrm>
          <a:prstGeom prst="rect">
            <a:avLst/>
          </a:prstGeom>
          <a:noFill/>
        </p:spPr>
        <p:txBody>
          <a:bodyPr wrap="square" lIns="0" rIns="0" tIns="0" bIns="0">
            <a:spAutoFit/>
          </a:bodyPr>
          <a:lstStyle/>
          <a:p>
            <a:pPr>
              <a:lnSpc>
                <a:spcPct val="130000"/>
              </a:lnSpc>
              <a:spcAft>
                <a:spcPts val="600"/>
              </a:spcAft>
            </a:pPr>
            <a:r>
              <a:rPr sz="1200" b="0" i="0">
                <a:solidFill>
                  <a:srgbClr val="4A4A4A"/>
                </a:solidFill>
                <a:latin typeface="Calibri"/>
              </a:rPr>
              <a:t>No new layers. We're hardening L2 (the backend) and L1 (the frontend). The same data store now serves different users different views.</a:t>
            </a:r>
          </a:p>
          <a:p>
            <a:pPr>
              <a:lnSpc>
                <a:spcPct val="130000"/>
              </a:lnSpc>
              <a:spcAft>
                <a:spcPts val="600"/>
              </a:spcAft>
            </a:pPr>
            <a:r>
              <a:rPr sz="1200" b="1" i="0">
                <a:solidFill>
                  <a:srgbClr val="4A4A4A"/>
                </a:solidFill>
                <a:latin typeface="Calibri"/>
              </a:rPr>
              <a:t>Principle in play:</a:t>
            </a:r>
            <a:r>
              <a:rPr sz="1200" b="0" i="0">
                <a:solidFill>
                  <a:srgbClr val="4A4A4A"/>
                </a:solidFill>
                <a:latin typeface="Calibri"/>
              </a:rPr>
              <a:t> Scaffold, then layer. Today we use a cookie. In a real deployment this becomes CAC, OIDC, or whatever the unit standard is.</a:t>
            </a:r>
          </a:p>
        </p:txBody>
      </p:sp>
      <p:cxnSp>
        <p:nvCxnSpPr>
          <p:cNvPr id="16" name="Connector 15"/>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8 · AUTH &amp; MIDDLEWARE</a:t>
            </a:r>
          </a:p>
        </p:txBody>
      </p:sp>
      <p:sp>
        <p:nvSpPr>
          <p:cNvPr id="18" name="TextBox 17"/>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8.1 · FRAMING</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079466" y="1371600"/>
            <a:ext cx="2032762" cy="384048"/>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FFFFF"/>
                </a:solidFill>
                <a:latin typeface="Calibri"/>
              </a:rPr>
              <a:t>▶ SWITCH TO THE EDITOR</a:t>
            </a:r>
          </a:p>
        </p:txBody>
      </p:sp>
      <p:sp>
        <p:nvSpPr>
          <p:cNvPr id="4" name="TextBox 3"/>
          <p:cNvSpPr txBox="1"/>
          <p:nvPr/>
        </p:nvSpPr>
        <p:spPr>
          <a:xfrm>
            <a:off x="0" y="1874519"/>
            <a:ext cx="12191695" cy="914400"/>
          </a:xfrm>
          <a:prstGeom prst="rect">
            <a:avLst/>
          </a:prstGeom>
          <a:noFill/>
        </p:spPr>
        <p:txBody>
          <a:bodyPr wrap="square" lIns="0" rIns="0" tIns="0" bIns="0">
            <a:spAutoFit/>
          </a:bodyPr>
          <a:lstStyle/>
          <a:p>
            <a:pPr algn="ctr"/>
            <a:r>
              <a:rPr sz="6000" b="1">
                <a:solidFill>
                  <a:srgbClr val="F5D130"/>
                </a:solidFill>
                <a:latin typeface="Calibri"/>
              </a:rPr>
              <a:t>→</a:t>
            </a:r>
          </a:p>
        </p:txBody>
      </p:sp>
      <p:sp>
        <p:nvSpPr>
          <p:cNvPr id="5" name="TextBox 4"/>
          <p:cNvSpPr txBox="1"/>
          <p:nvPr/>
        </p:nvSpPr>
        <p:spPr>
          <a:xfrm>
            <a:off x="731520" y="2834640"/>
            <a:ext cx="10728655" cy="1554480"/>
          </a:xfrm>
          <a:prstGeom prst="rect">
            <a:avLst/>
          </a:prstGeom>
          <a:noFill/>
        </p:spPr>
        <p:txBody>
          <a:bodyPr wrap="square" lIns="0" rIns="0" tIns="0" bIns="0">
            <a:spAutoFit/>
          </a:bodyPr>
          <a:lstStyle/>
          <a:p>
            <a:pPr algn="ctr">
              <a:lnSpc>
                <a:spcPct val="100000"/>
              </a:lnSpc>
            </a:pPr>
            <a:r>
              <a:rPr sz="4200" b="1">
                <a:solidFill>
                  <a:srgbClr val="FFFFFF"/>
                </a:solidFill>
                <a:latin typeface="Calibri"/>
              </a:rPr>
              <a:t>Add </a:t>
            </a:r>
            <a:r>
              <a:rPr sz="4200" b="1">
                <a:solidFill>
                  <a:srgbClr val="F5D130"/>
                </a:solidFill>
                <a:latin typeface="Calibri"/>
              </a:rPr>
              <a:t>auth, middleware, role switcher</a:t>
            </a:r>
          </a:p>
        </p:txBody>
      </p:sp>
      <p:sp>
        <p:nvSpPr>
          <p:cNvPr id="6" name="TextBox 5"/>
          <p:cNvSpPr txBox="1"/>
          <p:nvPr/>
        </p:nvSpPr>
        <p:spPr>
          <a:xfrm>
            <a:off x="1371600" y="4572000"/>
            <a:ext cx="9448495" cy="1371600"/>
          </a:xfrm>
          <a:prstGeom prst="rect">
            <a:avLst/>
          </a:prstGeom>
          <a:noFill/>
        </p:spPr>
        <p:txBody>
          <a:bodyPr wrap="square" lIns="0" rIns="0" tIns="0" bIns="0">
            <a:spAutoFit/>
          </a:bodyPr>
          <a:lstStyle/>
          <a:p>
            <a:pPr algn="ctr">
              <a:lnSpc>
                <a:spcPct val="140000"/>
              </a:lnSpc>
            </a:pPr>
            <a:r>
              <a:rPr sz="1300" b="0" i="0">
                <a:solidFill>
                  <a:srgbClr val="C0C0C0"/>
                </a:solidFill>
                <a:latin typeface="Calibri"/>
              </a:rPr>
              <a:t>Three prompts: middleware package; auth endpoints + frontend role picker; role-based data filtering across the existing endpoints.</a:t>
            </a:r>
          </a:p>
        </p:txBody>
      </p:sp>
      <p:sp>
        <p:nvSpPr>
          <p:cNvPr id="7" name="TextBox 6"/>
          <p:cNvSpPr txBox="1"/>
          <p:nvPr/>
        </p:nvSpPr>
        <p:spPr>
          <a:xfrm>
            <a:off x="0" y="6126480"/>
            <a:ext cx="12191695" cy="365760"/>
          </a:xfrm>
          <a:prstGeom prst="rect">
            <a:avLst/>
          </a:prstGeom>
          <a:noFill/>
        </p:spPr>
        <p:txBody>
          <a:bodyPr wrap="square" lIns="0" rIns="0" tIns="0" bIns="0">
            <a:spAutoFit/>
          </a:bodyPr>
          <a:lstStyle/>
          <a:p>
            <a:pPr algn="ctr"/>
            <a:r>
              <a:rPr sz="1200">
                <a:solidFill>
                  <a:srgbClr val="F5D130"/>
                </a:solidFill>
                <a:latin typeface="Consolas"/>
              </a:rPr>
              <a:t>~30 min in editor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OPERATING PRINCIPLES</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Six principles for the day</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Carry these into every prompt, every debrief, every deploy.</a:t>
            </a:r>
          </a:p>
        </p:txBody>
      </p:sp>
      <p:sp>
        <p:nvSpPr>
          <p:cNvPr id="10" name="TextBox 9"/>
          <p:cNvSpPr txBox="1"/>
          <p:nvPr/>
        </p:nvSpPr>
        <p:spPr>
          <a:xfrm>
            <a:off x="548640" y="2240280"/>
            <a:ext cx="5410047" cy="4069080"/>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1" i="0">
                <a:solidFill>
                  <a:srgbClr val="1A1A1A"/>
                </a:solidFill>
                <a:latin typeface="Calibri"/>
              </a:rPr>
              <a:t>1. The conversation is the IDE.</a:t>
            </a:r>
            <a:r>
              <a:rPr sz="1400" b="0" i="0">
                <a:solidFill>
                  <a:srgbClr val="1A1A1A"/>
                </a:solidFill>
                <a:latin typeface="Calibri"/>
              </a:rPr>
              <a:t> The AI chat is your primary tool; the editor is for verification.</a:t>
            </a:r>
          </a:p>
          <a:p>
            <a:pPr indent="-228600" marL="228600" lvl="0">
              <a:buClr>
                <a:srgbClr val="CC0000"/>
              </a:buClr>
              <a:lnSpc>
                <a:spcPct val="130000"/>
              </a:lnSpc>
              <a:spcAft>
                <a:spcPts val="600"/>
              </a:spcAft>
              <a:buFont typeface="Arial"/>
              <a:buChar char="•"/>
            </a:pPr>
            <a:r>
              <a:rPr sz="1400" b="1" i="0">
                <a:solidFill>
                  <a:srgbClr val="1A1A1A"/>
                </a:solidFill>
                <a:latin typeface="Calibri"/>
              </a:rPr>
              <a:t>2. Scaffold → flesh out → integrate.</a:t>
            </a:r>
            <a:r>
              <a:rPr sz="1400" b="0" i="0">
                <a:solidFill>
                  <a:srgbClr val="1A1A1A"/>
                </a:solidFill>
                <a:latin typeface="Calibri"/>
              </a:rPr>
              <a:t> Skeleton first. Always.</a:t>
            </a:r>
          </a:p>
          <a:p>
            <a:pPr indent="-228600" marL="228600" lvl="0">
              <a:buClr>
                <a:srgbClr val="CC0000"/>
              </a:buClr>
              <a:lnSpc>
                <a:spcPct val="130000"/>
              </a:lnSpc>
              <a:spcAft>
                <a:spcPts val="600"/>
              </a:spcAft>
              <a:buFont typeface="Arial"/>
              <a:buChar char="•"/>
            </a:pPr>
            <a:r>
              <a:rPr sz="1400" b="1" i="0">
                <a:solidFill>
                  <a:srgbClr val="1A1A1A"/>
                </a:solidFill>
                <a:latin typeface="Calibri"/>
              </a:rPr>
              <a:t>3. The 3-minute rule.</a:t>
            </a:r>
            <a:r>
              <a:rPr sz="1400" b="0" i="0">
                <a:solidFill>
                  <a:srgbClr val="1A1A1A"/>
                </a:solidFill>
                <a:latin typeface="Calibri"/>
              </a:rPr>
              <a:t> Stuck for 3 minutes? Paste the error back to the AI.</a:t>
            </a:r>
          </a:p>
        </p:txBody>
      </p:sp>
      <p:sp>
        <p:nvSpPr>
          <p:cNvPr id="11" name="TextBox 10"/>
          <p:cNvSpPr txBox="1"/>
          <p:nvPr/>
        </p:nvSpPr>
        <p:spPr>
          <a:xfrm>
            <a:off x="6233007" y="2240280"/>
            <a:ext cx="5410047" cy="4069080"/>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1" i="0">
                <a:solidFill>
                  <a:srgbClr val="1A1A1A"/>
                </a:solidFill>
                <a:latin typeface="Calibri"/>
              </a:rPr>
              <a:t>4. Incremental deployment.</a:t>
            </a:r>
            <a:r>
              <a:rPr sz="1400" b="0" i="0">
                <a:solidFill>
                  <a:srgbClr val="1A1A1A"/>
                </a:solidFill>
                <a:latin typeface="Calibri"/>
              </a:rPr>
              <a:t> Deploy after every major feature, not at the end.</a:t>
            </a:r>
          </a:p>
          <a:p>
            <a:pPr indent="-228600" marL="228600" lvl="0">
              <a:buClr>
                <a:srgbClr val="CC0000"/>
              </a:buClr>
              <a:lnSpc>
                <a:spcPct val="130000"/>
              </a:lnSpc>
              <a:spcAft>
                <a:spcPts val="600"/>
              </a:spcAft>
              <a:buFont typeface="Arial"/>
              <a:buChar char="•"/>
            </a:pPr>
            <a:r>
              <a:rPr sz="1400" b="1" i="0">
                <a:solidFill>
                  <a:srgbClr val="1A1A1A"/>
                </a:solidFill>
                <a:latin typeface="Calibri"/>
              </a:rPr>
              <a:t>5. Interface-first design.</a:t>
            </a:r>
            <a:r>
              <a:rPr sz="1400" b="0" i="0">
                <a:solidFill>
                  <a:srgbClr val="1A1A1A"/>
                </a:solidFill>
                <a:latin typeface="Calibri"/>
              </a:rPr>
              <a:t> Define </a:t>
            </a:r>
            <a:r>
              <a:rPr sz="1400" b="0" i="1">
                <a:solidFill>
                  <a:srgbClr val="1A1A1A"/>
                </a:solidFill>
                <a:latin typeface="Calibri"/>
              </a:rPr>
              <a:t>what</a:t>
            </a:r>
            <a:r>
              <a:rPr sz="1400" b="0" i="0">
                <a:solidFill>
                  <a:srgbClr val="1A1A1A"/>
                </a:solidFill>
                <a:latin typeface="Calibri"/>
              </a:rPr>
              <a:t> before </a:t>
            </a:r>
            <a:r>
              <a:rPr sz="1400" b="0" i="1">
                <a:solidFill>
                  <a:srgbClr val="1A1A1A"/>
                </a:solidFill>
                <a:latin typeface="Calibri"/>
              </a:rPr>
              <a:t>how</a:t>
            </a:r>
            <a:r>
              <a:rPr sz="1400" b="0" i="0">
                <a:solidFill>
                  <a:srgbClr val="1A1A1A"/>
                </a:solidFill>
                <a:latin typeface="Calibri"/>
              </a:rPr>
              <a:t>.</a:t>
            </a:r>
          </a:p>
          <a:p>
            <a:pPr indent="-228600" marL="228600" lvl="0">
              <a:buClr>
                <a:srgbClr val="CC0000"/>
              </a:buClr>
              <a:lnSpc>
                <a:spcPct val="130000"/>
              </a:lnSpc>
              <a:spcAft>
                <a:spcPts val="600"/>
              </a:spcAft>
              <a:buFont typeface="Arial"/>
              <a:buChar char="•"/>
            </a:pPr>
            <a:r>
              <a:rPr sz="1400" b="1" i="0">
                <a:solidFill>
                  <a:srgbClr val="1A1A1A"/>
                </a:solidFill>
                <a:latin typeface="Calibri"/>
              </a:rPr>
              <a:t>6. Copy the error, not your frustration.</a:t>
            </a:r>
            <a:r>
              <a:rPr sz="1400" b="0" i="0">
                <a:solidFill>
                  <a:srgbClr val="1A1A1A"/>
                </a:solidFill>
                <a:latin typeface="Calibri"/>
              </a:rPr>
              <a:t> Give the AI the message, not the mood.</a:t>
            </a:r>
          </a:p>
        </p:txBody>
      </p:sp>
      <p:cxnSp>
        <p:nvCxnSpPr>
          <p:cNvPr id="12" name="Connector 11"/>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3" name="TextBox 12"/>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EDD · WEEK 6 · COURSE 6</a:t>
            </a:r>
          </a:p>
        </p:txBody>
      </p:sp>
      <p:sp>
        <p:nvSpPr>
          <p:cNvPr id="14" name="TextBox 13"/>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PRINCIPLES</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BACK TO DECK AUTH IN PLACE</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All four layers — now role-aware</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Same diagram. The application now treats different humans differently.</a:t>
            </a:r>
          </a:p>
        </p:txBody>
      </p:sp>
      <p:sp>
        <p:nvSpPr>
          <p:cNvPr id="10" name="Rectangle 9"/>
          <p:cNvSpPr/>
          <p:nvPr/>
        </p:nvSpPr>
        <p:spPr>
          <a:xfrm>
            <a:off x="548640" y="224028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12648" y="224028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04088" y="2240280"/>
            <a:ext cx="1124712" cy="948690"/>
          </a:xfrm>
          <a:prstGeom prst="rect">
            <a:avLst/>
          </a:prstGeom>
          <a:noFill/>
        </p:spPr>
        <p:txBody>
          <a:bodyPr wrap="square" lIns="0" rIns="0" tIns="0" bIns="0" anchor="ctr">
            <a:spAutoFit/>
          </a:bodyPr>
          <a:lstStyle/>
          <a:p>
            <a:r>
              <a:rPr sz="900" b="1">
                <a:solidFill>
                  <a:srgbClr val="FFFFFF"/>
                </a:solidFill>
                <a:latin typeface="Calibri"/>
              </a:rPr>
              <a:t>L1 · Frontend</a:t>
            </a:r>
          </a:p>
        </p:txBody>
      </p:sp>
      <p:sp>
        <p:nvSpPr>
          <p:cNvPr id="13" name="Rectangle 12"/>
          <p:cNvSpPr/>
          <p:nvPr/>
        </p:nvSpPr>
        <p:spPr>
          <a:xfrm>
            <a:off x="1828800" y="224028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965960" y="2240280"/>
            <a:ext cx="2006116" cy="948690"/>
          </a:xfrm>
          <a:prstGeom prst="rect">
            <a:avLst/>
          </a:prstGeom>
          <a:noFill/>
        </p:spPr>
        <p:txBody>
          <a:bodyPr wrap="square" lIns="0" rIns="0" tIns="0" bIns="0" anchor="ctr">
            <a:spAutoFit/>
          </a:bodyPr>
          <a:lstStyle/>
          <a:p>
            <a:r>
              <a:rPr sz="1300" b="1">
                <a:solidFill>
                  <a:srgbClr val="1A1A1A"/>
                </a:solidFill>
                <a:latin typeface="Calibri"/>
              </a:rPr>
              <a:t>React Frontend</a:t>
            </a:r>
            <a:r>
              <a:rPr sz="1100" b="1">
                <a:solidFill>
                  <a:srgbClr val="CC0000"/>
                </a:solidFill>
                <a:latin typeface="Calibri"/>
              </a:rPr>
              <a:t>  ✓</a:t>
            </a:r>
          </a:p>
        </p:txBody>
      </p:sp>
      <p:sp>
        <p:nvSpPr>
          <p:cNvPr id="15" name="Rectangle 14"/>
          <p:cNvSpPr/>
          <p:nvPr/>
        </p:nvSpPr>
        <p:spPr>
          <a:xfrm>
            <a:off x="4017796" y="224028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154956" y="224028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Role picker; conditional sidebar.</a:t>
            </a:r>
          </a:p>
        </p:txBody>
      </p:sp>
      <p:sp>
        <p:nvSpPr>
          <p:cNvPr id="17" name="Rectangle 16"/>
          <p:cNvSpPr/>
          <p:nvPr/>
        </p:nvSpPr>
        <p:spPr>
          <a:xfrm>
            <a:off x="548640" y="328041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612648" y="328041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04088" y="3280410"/>
            <a:ext cx="1124712" cy="948690"/>
          </a:xfrm>
          <a:prstGeom prst="rect">
            <a:avLst/>
          </a:prstGeom>
          <a:noFill/>
        </p:spPr>
        <p:txBody>
          <a:bodyPr wrap="square" lIns="0" rIns="0" tIns="0" bIns="0" anchor="ctr">
            <a:spAutoFit/>
          </a:bodyPr>
          <a:lstStyle/>
          <a:p>
            <a:r>
              <a:rPr sz="900" b="1">
                <a:solidFill>
                  <a:srgbClr val="FFFFFF"/>
                </a:solidFill>
                <a:latin typeface="Calibri"/>
              </a:rPr>
              <a:t>L2 · Backend</a:t>
            </a:r>
          </a:p>
        </p:txBody>
      </p:sp>
      <p:sp>
        <p:nvSpPr>
          <p:cNvPr id="20" name="Rectangle 19"/>
          <p:cNvSpPr/>
          <p:nvPr/>
        </p:nvSpPr>
        <p:spPr>
          <a:xfrm>
            <a:off x="1828800" y="328041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965960" y="3280410"/>
            <a:ext cx="2006116" cy="948690"/>
          </a:xfrm>
          <a:prstGeom prst="rect">
            <a:avLst/>
          </a:prstGeom>
          <a:noFill/>
        </p:spPr>
        <p:txBody>
          <a:bodyPr wrap="square" lIns="0" rIns="0" tIns="0" bIns="0" anchor="ctr">
            <a:spAutoFit/>
          </a:bodyPr>
          <a:lstStyle/>
          <a:p>
            <a:r>
              <a:rPr sz="1300" b="1">
                <a:solidFill>
                  <a:srgbClr val="1A1A1A"/>
                </a:solidFill>
                <a:latin typeface="Calibri"/>
              </a:rPr>
              <a:t>Go HTTP Server</a:t>
            </a:r>
            <a:r>
              <a:rPr sz="1100" b="1">
                <a:solidFill>
                  <a:srgbClr val="CC0000"/>
                </a:solidFill>
                <a:latin typeface="Calibri"/>
              </a:rPr>
              <a:t>  ✓</a:t>
            </a:r>
          </a:p>
        </p:txBody>
      </p:sp>
      <p:sp>
        <p:nvSpPr>
          <p:cNvPr id="22" name="Rectangle 21"/>
          <p:cNvSpPr/>
          <p:nvPr/>
        </p:nvSpPr>
        <p:spPr>
          <a:xfrm>
            <a:off x="4017796" y="328041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154956" y="328041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Middleware chain — CORS, security headers, auth.</a:t>
            </a:r>
          </a:p>
        </p:txBody>
      </p:sp>
      <p:sp>
        <p:nvSpPr>
          <p:cNvPr id="24" name="Rectangle 23"/>
          <p:cNvSpPr/>
          <p:nvPr/>
        </p:nvSpPr>
        <p:spPr>
          <a:xfrm>
            <a:off x="548640" y="432054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640080" y="4320540"/>
            <a:ext cx="1188720" cy="948690"/>
          </a:xfrm>
          <a:prstGeom prst="rect">
            <a:avLst/>
          </a:prstGeom>
          <a:noFill/>
        </p:spPr>
        <p:txBody>
          <a:bodyPr wrap="square" lIns="0" rIns="0" tIns="0" bIns="0" anchor="ctr">
            <a:spAutoFit/>
          </a:bodyPr>
          <a:lstStyle/>
          <a:p>
            <a:r>
              <a:rPr sz="900" b="1">
                <a:solidFill>
                  <a:srgbClr val="FFFFFF"/>
                </a:solidFill>
                <a:latin typeface="Calibri"/>
              </a:rPr>
              <a:t>L3 · Data</a:t>
            </a:r>
          </a:p>
        </p:txBody>
      </p:sp>
      <p:sp>
        <p:nvSpPr>
          <p:cNvPr id="26" name="Rectangle 25"/>
          <p:cNvSpPr/>
          <p:nvPr/>
        </p:nvSpPr>
        <p:spPr>
          <a:xfrm>
            <a:off x="1828800" y="432054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1965960" y="4320540"/>
            <a:ext cx="2006116" cy="948690"/>
          </a:xfrm>
          <a:prstGeom prst="rect">
            <a:avLst/>
          </a:prstGeom>
          <a:noFill/>
        </p:spPr>
        <p:txBody>
          <a:bodyPr wrap="square" lIns="0" rIns="0" tIns="0" bIns="0" anchor="ctr">
            <a:spAutoFit/>
          </a:bodyPr>
          <a:lstStyle/>
          <a:p>
            <a:r>
              <a:rPr sz="1300" b="1">
                <a:solidFill>
                  <a:srgbClr val="1A1A1A"/>
                </a:solidFill>
                <a:latin typeface="Calibri"/>
              </a:rPr>
              <a:t>Data Layer</a:t>
            </a:r>
            <a:r>
              <a:rPr sz="1100" b="1">
                <a:solidFill>
                  <a:srgbClr val="CC0000"/>
                </a:solidFill>
                <a:latin typeface="Calibri"/>
              </a:rPr>
              <a:t>  ✓</a:t>
            </a:r>
          </a:p>
        </p:txBody>
      </p:sp>
      <p:sp>
        <p:nvSpPr>
          <p:cNvPr id="28" name="Rectangle 27"/>
          <p:cNvSpPr/>
          <p:nvPr/>
        </p:nvSpPr>
        <p:spPr>
          <a:xfrm>
            <a:off x="4017796" y="432054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4154956" y="432054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Filtered per-role at the handler.</a:t>
            </a:r>
          </a:p>
        </p:txBody>
      </p:sp>
      <p:sp>
        <p:nvSpPr>
          <p:cNvPr id="30" name="Rectangle 29"/>
          <p:cNvSpPr/>
          <p:nvPr/>
        </p:nvSpPr>
        <p:spPr>
          <a:xfrm>
            <a:off x="548640" y="536067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40080" y="5360670"/>
            <a:ext cx="1188720" cy="948690"/>
          </a:xfrm>
          <a:prstGeom prst="rect">
            <a:avLst/>
          </a:prstGeom>
          <a:noFill/>
        </p:spPr>
        <p:txBody>
          <a:bodyPr wrap="square" lIns="0" rIns="0" tIns="0" bIns="0" anchor="ctr">
            <a:spAutoFit/>
          </a:bodyPr>
          <a:lstStyle/>
          <a:p>
            <a:r>
              <a:rPr sz="900" b="1">
                <a:solidFill>
                  <a:srgbClr val="FFFFFF"/>
                </a:solidFill>
                <a:latin typeface="Calibri"/>
              </a:rPr>
              <a:t>L4 · External</a:t>
            </a:r>
          </a:p>
        </p:txBody>
      </p:sp>
      <p:sp>
        <p:nvSpPr>
          <p:cNvPr id="32" name="Rectangle 31"/>
          <p:cNvSpPr/>
          <p:nvPr/>
        </p:nvSpPr>
        <p:spPr>
          <a:xfrm>
            <a:off x="1828800" y="536067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1965960" y="5360670"/>
            <a:ext cx="2006116" cy="948690"/>
          </a:xfrm>
          <a:prstGeom prst="rect">
            <a:avLst/>
          </a:prstGeom>
          <a:noFill/>
        </p:spPr>
        <p:txBody>
          <a:bodyPr wrap="square" lIns="0" rIns="0" tIns="0" bIns="0" anchor="ctr">
            <a:spAutoFit/>
          </a:bodyPr>
          <a:lstStyle/>
          <a:p>
            <a:r>
              <a:rPr sz="1300" b="1">
                <a:solidFill>
                  <a:srgbClr val="1A1A1A"/>
                </a:solidFill>
                <a:latin typeface="Calibri"/>
              </a:rPr>
              <a:t>External Services</a:t>
            </a:r>
            <a:r>
              <a:rPr sz="1100" b="1">
                <a:solidFill>
                  <a:srgbClr val="CC0000"/>
                </a:solidFill>
                <a:latin typeface="Calibri"/>
              </a:rPr>
              <a:t>  ✓</a:t>
            </a:r>
          </a:p>
        </p:txBody>
      </p:sp>
      <p:sp>
        <p:nvSpPr>
          <p:cNvPr id="34" name="Rectangle 33"/>
          <p:cNvSpPr/>
          <p:nvPr/>
        </p:nvSpPr>
        <p:spPr>
          <a:xfrm>
            <a:off x="4017796" y="536067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4154956" y="536067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Same OpenAI integration.</a:t>
            </a:r>
          </a:p>
        </p:txBody>
      </p:sp>
      <p:sp>
        <p:nvSpPr>
          <p:cNvPr id="36" name="TextBox 35"/>
          <p:cNvSpPr txBox="1"/>
          <p:nvPr/>
        </p:nvSpPr>
        <p:spPr>
          <a:xfrm>
            <a:off x="7315017" y="2240280"/>
            <a:ext cx="4328038" cy="3310128"/>
          </a:xfrm>
          <a:prstGeom prst="rect">
            <a:avLst/>
          </a:prstGeom>
          <a:noFill/>
        </p:spPr>
        <p:txBody>
          <a:bodyPr wrap="square" lIns="0" rIns="0" tIns="0" bIns="0">
            <a:spAutoFit/>
          </a:bodyPr>
          <a:lstStyle/>
          <a:p>
            <a:pPr>
              <a:lnSpc>
                <a:spcPct val="130000"/>
              </a:lnSpc>
              <a:spcAft>
                <a:spcPts val="500"/>
              </a:spcAft>
            </a:pPr>
            <a:r>
              <a:rPr sz="1300" b="1" i="0">
                <a:solidFill>
                  <a:srgbClr val="0D652D"/>
                </a:solidFill>
                <a:latin typeface="Calibri"/>
              </a:rPr>
              <a:t>✓ </a:t>
            </a:r>
            <a:r>
              <a:rPr sz="1300" b="0" i="0">
                <a:solidFill>
                  <a:srgbClr val="1A1A1A"/>
                </a:solidFill>
                <a:latin typeface="Calibri"/>
              </a:rPr>
              <a:t>CORS, security headers, auth middleware all chained.</a:t>
            </a:r>
          </a:p>
          <a:p>
            <a:pPr>
              <a:lnSpc>
                <a:spcPct val="130000"/>
              </a:lnSpc>
              <a:spcAft>
                <a:spcPts val="500"/>
              </a:spcAft>
            </a:pPr>
            <a:r>
              <a:rPr sz="1300" b="1" i="0">
                <a:solidFill>
                  <a:srgbClr val="0D652D"/>
                </a:solidFill>
                <a:latin typeface="Calibri"/>
              </a:rPr>
              <a:t>✓ </a:t>
            </a:r>
            <a:r>
              <a:rPr sz="1300" b="0" i="0">
                <a:solidFill>
                  <a:srgbClr val="1A1A1A"/>
                </a:solidFill>
                <a:latin typeface="Calibri"/>
              </a:rPr>
              <a:t>Role picker persists across reload.</a:t>
            </a:r>
          </a:p>
          <a:p>
            <a:pPr>
              <a:lnSpc>
                <a:spcPct val="130000"/>
              </a:lnSpc>
              <a:spcAft>
                <a:spcPts val="500"/>
              </a:spcAft>
            </a:pPr>
            <a:r>
              <a:rPr sz="1300" b="1" i="0">
                <a:solidFill>
                  <a:srgbClr val="0D652D"/>
                </a:solidFill>
                <a:latin typeface="Calibri"/>
              </a:rPr>
              <a:t>✓ </a:t>
            </a:r>
            <a:r>
              <a:rPr sz="1300" b="0" i="0">
                <a:solidFill>
                  <a:srgbClr val="1A1A1A"/>
                </a:solidFill>
                <a:latin typeface="Calibri"/>
              </a:rPr>
              <a:t>Data is filtered by role.</a:t>
            </a:r>
          </a:p>
          <a:p>
            <a:pPr>
              <a:lnSpc>
                <a:spcPct val="130000"/>
              </a:lnSpc>
              <a:spcAft>
                <a:spcPts val="500"/>
              </a:spcAft>
            </a:pPr>
            <a:r>
              <a:rPr sz="1300" b="1" i="0">
                <a:solidFill>
                  <a:srgbClr val="0D652D"/>
                </a:solidFill>
                <a:latin typeface="Calibri"/>
              </a:rPr>
              <a:t>✓ </a:t>
            </a:r>
            <a:r>
              <a:rPr sz="1300" b="0" i="0">
                <a:solidFill>
                  <a:srgbClr val="1A1A1A"/>
                </a:solidFill>
                <a:latin typeface="Calibri"/>
              </a:rPr>
              <a:t>Students can define middleware in one sentence: "code that runs before every request."</a:t>
            </a:r>
          </a:p>
        </p:txBody>
      </p:sp>
      <p:sp>
        <p:nvSpPr>
          <p:cNvPr id="37" name="Rounded Rectangle 36"/>
          <p:cNvSpPr/>
          <p:nvPr/>
        </p:nvSpPr>
        <p:spPr>
          <a:xfrm>
            <a:off x="7315017" y="5715000"/>
            <a:ext cx="4328038"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7479609" y="5760720"/>
            <a:ext cx="3998854" cy="457200"/>
          </a:xfrm>
          <a:prstGeom prst="rect">
            <a:avLst/>
          </a:prstGeom>
          <a:noFill/>
        </p:spPr>
        <p:txBody>
          <a:bodyPr wrap="square" lIns="0" rIns="0" tIns="0" bIns="0" anchor="ctr">
            <a:spAutoFit/>
          </a:bodyPr>
          <a:lstStyle/>
          <a:p>
            <a:pPr>
              <a:lnSpc>
                <a:spcPct val="125000"/>
              </a:lnSpc>
            </a:pPr>
            <a:r>
              <a:rPr sz="1100" b="0" i="0">
                <a:solidFill>
                  <a:srgbClr val="4A4A4A"/>
                </a:solidFill>
                <a:latin typeface="Calibri"/>
              </a:rPr>
              <a:t>Architecture status: </a:t>
            </a:r>
            <a:r>
              <a:rPr sz="1100" b="1" i="0">
                <a:solidFill>
                  <a:srgbClr val="4A4A4A"/>
                </a:solidFill>
                <a:latin typeface="Calibri"/>
              </a:rPr>
              <a:t>4 of 4 layers — hardened with auth.</a:t>
            </a:r>
          </a:p>
        </p:txBody>
      </p:sp>
      <p:cxnSp>
        <p:nvCxnSpPr>
          <p:cNvPr id="39" name="Connector 38"/>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8 · AUTH &amp; MIDDLEWARE</a:t>
            </a:r>
          </a:p>
        </p:txBody>
      </p:sp>
      <p:sp>
        <p:nvSpPr>
          <p:cNvPr id="41" name="TextBox 40"/>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MODULE 8 COMPLETE · ARCHITECTURE 4/4 (HARDENED)</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 · BUILD</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09</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External Integrations</a:t>
            </a:r>
          </a:p>
        </p:txBody>
      </p:sp>
      <p:sp>
        <p:nvSpPr>
          <p:cNvPr id="7" name="Rounded Rectangle 6"/>
          <p:cNvSpPr/>
          <p:nvPr/>
        </p:nvSpPr>
        <p:spPr>
          <a:xfrm>
            <a:off x="6553047" y="3657600"/>
            <a:ext cx="1060704" cy="329184"/>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Build module</a:t>
            </a:r>
          </a:p>
        </p:txBody>
      </p:sp>
      <p:sp>
        <p:nvSpPr>
          <p:cNvPr id="8" name="Rounded Rectangle 7"/>
          <p:cNvSpPr/>
          <p:nvPr/>
        </p:nvSpPr>
        <p:spPr>
          <a:xfrm>
            <a:off x="7750911"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45 min</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Choose your path. Path A — replace JSON with SQLite (no external accounts). Path B — connect to Outlook via Microsoft Graph (Azure AD required). Both prove the integration pattern.</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9 · BUILD FRAMING</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Choose your path</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The interface from Module 4 means you can swap the implementation without breaking anything else.</a:t>
            </a:r>
          </a:p>
        </p:txBody>
      </p:sp>
      <p:sp>
        <p:nvSpPr>
          <p:cNvPr id="10" name="Rounded Rectangle 9"/>
          <p:cNvSpPr/>
          <p:nvPr/>
        </p:nvSpPr>
        <p:spPr>
          <a:xfrm>
            <a:off x="548640" y="2240280"/>
            <a:ext cx="5410047" cy="2289555"/>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548640" y="2240280"/>
            <a:ext cx="64008" cy="2289555"/>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22960" y="2441448"/>
            <a:ext cx="4934559" cy="365760"/>
          </a:xfrm>
          <a:prstGeom prst="rect">
            <a:avLst/>
          </a:prstGeom>
          <a:noFill/>
        </p:spPr>
        <p:txBody>
          <a:bodyPr wrap="square" lIns="0" rIns="0" tIns="0" bIns="0">
            <a:spAutoFit/>
          </a:bodyPr>
          <a:lstStyle/>
          <a:p>
            <a:r>
              <a:rPr sz="1500" b="1">
                <a:solidFill>
                  <a:srgbClr val="1A1A1A"/>
                </a:solidFill>
                <a:latin typeface="Calibri"/>
              </a:rPr>
              <a:t>Path A — SQLite backend</a:t>
            </a:r>
          </a:p>
        </p:txBody>
      </p:sp>
      <p:sp>
        <p:nvSpPr>
          <p:cNvPr id="13" name="TextBox 12"/>
          <p:cNvSpPr txBox="1"/>
          <p:nvPr/>
        </p:nvSpPr>
        <p:spPr>
          <a:xfrm>
            <a:off x="822960" y="2825496"/>
            <a:ext cx="4934559" cy="1503171"/>
          </a:xfrm>
          <a:prstGeom prst="rect">
            <a:avLst/>
          </a:prstGeom>
          <a:noFill/>
        </p:spPr>
        <p:txBody>
          <a:bodyPr wrap="square" lIns="0" rIns="0" tIns="0" bIns="0">
            <a:spAutoFit/>
          </a:bodyPr>
          <a:lstStyle/>
          <a:p>
            <a:pPr>
              <a:lnSpc>
                <a:spcPct val="130000"/>
              </a:lnSpc>
              <a:spcAft>
                <a:spcPts val="600"/>
              </a:spcAft>
            </a:pPr>
            <a:r>
              <a:rPr sz="1200" b="1" i="0">
                <a:solidFill>
                  <a:srgbClr val="4A4A4A"/>
                </a:solidFill>
                <a:latin typeface="Calibri"/>
              </a:rPr>
              <a:t>Default for most students.</a:t>
            </a:r>
            <a:r>
              <a:rPr sz="1200" b="0" i="0">
                <a:solidFill>
                  <a:srgbClr val="4A4A4A"/>
                </a:solidFill>
                <a:latin typeface="Calibri"/>
              </a:rPr>
              <a:t> No external account needed.</a:t>
            </a:r>
          </a:p>
          <a:p>
            <a:pPr indent="-228600" marL="228600" lvl="0">
              <a:buClr>
                <a:srgbClr val="CC0000"/>
              </a:buClr>
              <a:lnSpc>
                <a:spcPct val="125000"/>
              </a:lnSpc>
              <a:spcAft>
                <a:spcPts val="400"/>
              </a:spcAft>
              <a:buFont typeface="Arial"/>
              <a:buChar char="•"/>
            </a:pPr>
            <a:r>
              <a:rPr sz="1200" b="0" i="0">
                <a:solidFill>
                  <a:srgbClr val="4A4A4A"/>
                </a:solidFill>
                <a:latin typeface="Calibri"/>
              </a:rPr>
              <a:t>New </a:t>
            </a:r>
            <a:r>
              <a:rPr sz="1200" b="0" i="0">
                <a:solidFill>
                  <a:srgbClr val="4A4A4A"/>
                </a:solidFill>
                <a:latin typeface="Consolas"/>
              </a:rPr>
              <a:t>DataStore</a:t>
            </a:r>
            <a:r>
              <a:rPr sz="1200" b="0" i="0">
                <a:solidFill>
                  <a:srgbClr val="4A4A4A"/>
                </a:solidFill>
                <a:latin typeface="Calibri"/>
              </a:rPr>
              <a:t> implementation using </a:t>
            </a:r>
            <a:r>
              <a:rPr sz="1200" b="0" i="0">
                <a:solidFill>
                  <a:srgbClr val="4A4A4A"/>
                </a:solidFill>
                <a:latin typeface="Consolas"/>
              </a:rPr>
              <a:t>modernc.org/sqlite</a:t>
            </a:r>
            <a:r>
              <a:rPr sz="1200" b="0" i="0">
                <a:solidFill>
                  <a:srgbClr val="4A4A4A"/>
                </a:solidFill>
                <a:latin typeface="Calibri"/>
              </a:rPr>
              <a:t> (pure Go).</a:t>
            </a:r>
          </a:p>
          <a:p>
            <a:pPr indent="-228600" marL="228600" lvl="0">
              <a:buClr>
                <a:srgbClr val="CC0000"/>
              </a:buClr>
              <a:lnSpc>
                <a:spcPct val="125000"/>
              </a:lnSpc>
              <a:spcAft>
                <a:spcPts val="400"/>
              </a:spcAft>
              <a:buFont typeface="Arial"/>
              <a:buChar char="•"/>
            </a:pPr>
            <a:r>
              <a:rPr sz="1200" b="0" i="0">
                <a:solidFill>
                  <a:srgbClr val="4A4A4A"/>
                </a:solidFill>
                <a:latin typeface="Calibri"/>
              </a:rPr>
              <a:t>Auto-create tables on startup.</a:t>
            </a:r>
          </a:p>
          <a:p>
            <a:pPr indent="-228600" marL="228600" lvl="0">
              <a:buClr>
                <a:srgbClr val="CC0000"/>
              </a:buClr>
              <a:lnSpc>
                <a:spcPct val="125000"/>
              </a:lnSpc>
              <a:spcAft>
                <a:spcPts val="400"/>
              </a:spcAft>
              <a:buFont typeface="Arial"/>
              <a:buChar char="•"/>
            </a:pPr>
            <a:r>
              <a:rPr sz="1200" b="0" i="0">
                <a:solidFill>
                  <a:srgbClr val="4A4A4A"/>
                </a:solidFill>
                <a:latin typeface="Calibri"/>
              </a:rPr>
              <a:t>Parameterized queries.</a:t>
            </a:r>
          </a:p>
          <a:p>
            <a:pPr indent="-228600" marL="228600" lvl="0">
              <a:buClr>
                <a:srgbClr val="CC0000"/>
              </a:buClr>
              <a:lnSpc>
                <a:spcPct val="125000"/>
              </a:lnSpc>
              <a:spcAft>
                <a:spcPts val="400"/>
              </a:spcAft>
              <a:buFont typeface="Arial"/>
              <a:buChar char="•"/>
            </a:pPr>
            <a:r>
              <a:rPr sz="1200" b="0" i="0">
                <a:solidFill>
                  <a:srgbClr val="4A4A4A"/>
                </a:solidFill>
                <a:latin typeface="Consolas"/>
              </a:rPr>
              <a:t>-db</a:t>
            </a:r>
            <a:r>
              <a:rPr sz="1200" b="0" i="0">
                <a:solidFill>
                  <a:srgbClr val="4A4A4A"/>
                </a:solidFill>
                <a:latin typeface="Calibri"/>
              </a:rPr>
              <a:t> flag toggles JSON vs SQLite.</a:t>
            </a:r>
          </a:p>
        </p:txBody>
      </p:sp>
      <p:sp>
        <p:nvSpPr>
          <p:cNvPr id="14" name="Rounded Rectangle 13"/>
          <p:cNvSpPr/>
          <p:nvPr/>
        </p:nvSpPr>
        <p:spPr>
          <a:xfrm>
            <a:off x="6233007" y="2240280"/>
            <a:ext cx="5410047" cy="209905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2240280"/>
            <a:ext cx="64008" cy="209905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507327" y="2441448"/>
            <a:ext cx="4934559" cy="365760"/>
          </a:xfrm>
          <a:prstGeom prst="rect">
            <a:avLst/>
          </a:prstGeom>
          <a:noFill/>
        </p:spPr>
        <p:txBody>
          <a:bodyPr wrap="square" lIns="0" rIns="0" tIns="0" bIns="0">
            <a:spAutoFit/>
          </a:bodyPr>
          <a:lstStyle/>
          <a:p>
            <a:r>
              <a:rPr sz="1500" b="1">
                <a:solidFill>
                  <a:srgbClr val="1A1A1A"/>
                </a:solidFill>
                <a:latin typeface="Calibri"/>
              </a:rPr>
              <a:t>Path B — Microsoft Graph</a:t>
            </a:r>
          </a:p>
        </p:txBody>
      </p:sp>
      <p:sp>
        <p:nvSpPr>
          <p:cNvPr id="17" name="TextBox 16"/>
          <p:cNvSpPr txBox="1"/>
          <p:nvPr/>
        </p:nvSpPr>
        <p:spPr>
          <a:xfrm>
            <a:off x="6507327" y="2825496"/>
            <a:ext cx="4934559" cy="1312672"/>
          </a:xfrm>
          <a:prstGeom prst="rect">
            <a:avLst/>
          </a:prstGeom>
          <a:noFill/>
        </p:spPr>
        <p:txBody>
          <a:bodyPr wrap="square" lIns="0" rIns="0" tIns="0" bIns="0">
            <a:spAutoFit/>
          </a:bodyPr>
          <a:lstStyle/>
          <a:p>
            <a:pPr>
              <a:lnSpc>
                <a:spcPct val="130000"/>
              </a:lnSpc>
              <a:spcAft>
                <a:spcPts val="600"/>
              </a:spcAft>
            </a:pPr>
            <a:r>
              <a:rPr sz="1200" b="1" i="0">
                <a:solidFill>
                  <a:srgbClr val="4A4A4A"/>
                </a:solidFill>
                <a:latin typeface="Calibri"/>
              </a:rPr>
              <a:t>For students with Azure AD access.</a:t>
            </a:r>
            <a:r>
              <a:rPr sz="1200" b="0" i="0">
                <a:solidFill>
                  <a:srgbClr val="4A4A4A"/>
                </a:solidFill>
                <a:latin typeface="Calibri"/>
              </a:rPr>
              <a:t> Live Outlook data.</a:t>
            </a:r>
          </a:p>
          <a:p>
            <a:pPr indent="-228600" marL="228600" lvl="0">
              <a:buClr>
                <a:srgbClr val="CC0000"/>
              </a:buClr>
              <a:lnSpc>
                <a:spcPct val="125000"/>
              </a:lnSpc>
              <a:spcAft>
                <a:spcPts val="400"/>
              </a:spcAft>
              <a:buFont typeface="Arial"/>
              <a:buChar char="•"/>
            </a:pPr>
            <a:r>
              <a:rPr sz="1200" b="0" i="0">
                <a:solidFill>
                  <a:srgbClr val="4A4A4A"/>
                </a:solidFill>
                <a:latin typeface="Calibri"/>
              </a:rPr>
              <a:t>OAuth2 client credentials flow.</a:t>
            </a:r>
          </a:p>
          <a:p>
            <a:pPr indent="-228600" marL="228600" lvl="0">
              <a:buClr>
                <a:srgbClr val="CC0000"/>
              </a:buClr>
              <a:lnSpc>
                <a:spcPct val="125000"/>
              </a:lnSpc>
              <a:spcAft>
                <a:spcPts val="400"/>
              </a:spcAft>
              <a:buFont typeface="Arial"/>
              <a:buChar char="•"/>
            </a:pPr>
            <a:r>
              <a:rPr sz="1200" b="0" i="0">
                <a:solidFill>
                  <a:srgbClr val="4A4A4A"/>
                </a:solidFill>
                <a:latin typeface="Calibri"/>
              </a:rPr>
              <a:t>Token caching.</a:t>
            </a:r>
          </a:p>
          <a:p>
            <a:pPr indent="-228600" marL="228600" lvl="0">
              <a:buClr>
                <a:srgbClr val="CC0000"/>
              </a:buClr>
              <a:lnSpc>
                <a:spcPct val="125000"/>
              </a:lnSpc>
              <a:spcAft>
                <a:spcPts val="400"/>
              </a:spcAft>
              <a:buFont typeface="Arial"/>
              <a:buChar char="•"/>
            </a:pPr>
            <a:r>
              <a:rPr sz="1200" b="0" i="0">
                <a:solidFill>
                  <a:srgbClr val="4A4A4A"/>
                </a:solidFill>
                <a:latin typeface="Calibri"/>
              </a:rPr>
              <a:t>Commercial &amp; GCC High endpoints.</a:t>
            </a:r>
          </a:p>
          <a:p>
            <a:pPr indent="-228600" marL="228600" lvl="0">
              <a:buClr>
                <a:srgbClr val="CC0000"/>
              </a:buClr>
              <a:lnSpc>
                <a:spcPct val="125000"/>
              </a:lnSpc>
              <a:spcAft>
                <a:spcPts val="400"/>
              </a:spcAft>
              <a:buFont typeface="Arial"/>
              <a:buChar char="•"/>
            </a:pPr>
            <a:r>
              <a:rPr sz="1200" b="0" i="0">
                <a:solidFill>
                  <a:srgbClr val="4A4A4A"/>
                </a:solidFill>
                <a:latin typeface="Calibri"/>
              </a:rPr>
              <a:t>New endpoints: </a:t>
            </a:r>
            <a:r>
              <a:rPr sz="1200" b="0" i="0">
                <a:solidFill>
                  <a:srgbClr val="4A4A4A"/>
                </a:solidFill>
                <a:latin typeface="Consolas"/>
              </a:rPr>
              <a:t>/calendar/today</a:t>
            </a:r>
            <a:r>
              <a:rPr sz="1200" b="0" i="0">
                <a:solidFill>
                  <a:srgbClr val="4A4A4A"/>
                </a:solidFill>
                <a:latin typeface="Calibri"/>
              </a:rPr>
              <a:t> and </a:t>
            </a:r>
            <a:r>
              <a:rPr sz="1200" b="0" i="0">
                <a:solidFill>
                  <a:srgbClr val="4A4A4A"/>
                </a:solidFill>
                <a:latin typeface="Consolas"/>
              </a:rPr>
              <a:t>/mail/summary</a:t>
            </a:r>
            <a:r>
              <a:rPr sz="1200" b="0" i="0">
                <a:solidFill>
                  <a:srgbClr val="4A4A4A"/>
                </a:solidFill>
                <a:latin typeface="Calibri"/>
              </a:rPr>
              <a:t>.</a:t>
            </a:r>
          </a:p>
        </p:txBody>
      </p:sp>
      <p:cxnSp>
        <p:nvCxnSpPr>
          <p:cNvPr id="18" name="Connector 17"/>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9 · EXTERNAL INTEGRATIONS</a:t>
            </a:r>
          </a:p>
        </p:txBody>
      </p:sp>
      <p:sp>
        <p:nvSpPr>
          <p:cNvPr id="20" name="TextBox 19"/>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9.1 · FRAMING</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079466" y="1371600"/>
            <a:ext cx="2032762" cy="384048"/>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FFFFF"/>
                </a:solidFill>
                <a:latin typeface="Calibri"/>
              </a:rPr>
              <a:t>▶ SWITCH TO THE EDITOR</a:t>
            </a:r>
          </a:p>
        </p:txBody>
      </p:sp>
      <p:sp>
        <p:nvSpPr>
          <p:cNvPr id="4" name="TextBox 3"/>
          <p:cNvSpPr txBox="1"/>
          <p:nvPr/>
        </p:nvSpPr>
        <p:spPr>
          <a:xfrm>
            <a:off x="0" y="1874519"/>
            <a:ext cx="12191695" cy="914400"/>
          </a:xfrm>
          <a:prstGeom prst="rect">
            <a:avLst/>
          </a:prstGeom>
          <a:noFill/>
        </p:spPr>
        <p:txBody>
          <a:bodyPr wrap="square" lIns="0" rIns="0" tIns="0" bIns="0">
            <a:spAutoFit/>
          </a:bodyPr>
          <a:lstStyle/>
          <a:p>
            <a:pPr algn="ctr"/>
            <a:r>
              <a:rPr sz="6000" b="1">
                <a:solidFill>
                  <a:srgbClr val="F5D130"/>
                </a:solidFill>
                <a:latin typeface="Calibri"/>
              </a:rPr>
              <a:t>→</a:t>
            </a:r>
          </a:p>
        </p:txBody>
      </p:sp>
      <p:sp>
        <p:nvSpPr>
          <p:cNvPr id="5" name="TextBox 4"/>
          <p:cNvSpPr txBox="1"/>
          <p:nvPr/>
        </p:nvSpPr>
        <p:spPr>
          <a:xfrm>
            <a:off x="731520" y="2834640"/>
            <a:ext cx="10728655" cy="1554480"/>
          </a:xfrm>
          <a:prstGeom prst="rect">
            <a:avLst/>
          </a:prstGeom>
          <a:noFill/>
        </p:spPr>
        <p:txBody>
          <a:bodyPr wrap="square" lIns="0" rIns="0" tIns="0" bIns="0">
            <a:spAutoFit/>
          </a:bodyPr>
          <a:lstStyle/>
          <a:p>
            <a:pPr algn="ctr">
              <a:lnSpc>
                <a:spcPct val="100000"/>
              </a:lnSpc>
            </a:pPr>
            <a:r>
              <a:rPr sz="4200" b="1">
                <a:solidFill>
                  <a:srgbClr val="FFFFFF"/>
                </a:solidFill>
                <a:latin typeface="Calibri"/>
              </a:rPr>
              <a:t>Wire your </a:t>
            </a:r>
            <a:r>
              <a:rPr sz="4200" b="1">
                <a:solidFill>
                  <a:srgbClr val="F5D130"/>
                </a:solidFill>
                <a:latin typeface="Calibri"/>
              </a:rPr>
              <a:t>chosen integration</a:t>
            </a:r>
          </a:p>
        </p:txBody>
      </p:sp>
      <p:sp>
        <p:nvSpPr>
          <p:cNvPr id="6" name="TextBox 5"/>
          <p:cNvSpPr txBox="1"/>
          <p:nvPr/>
        </p:nvSpPr>
        <p:spPr>
          <a:xfrm>
            <a:off x="1371600" y="4572000"/>
            <a:ext cx="9448495" cy="1371600"/>
          </a:xfrm>
          <a:prstGeom prst="rect">
            <a:avLst/>
          </a:prstGeom>
          <a:noFill/>
        </p:spPr>
        <p:txBody>
          <a:bodyPr wrap="square" lIns="0" rIns="0" tIns="0" bIns="0">
            <a:spAutoFit/>
          </a:bodyPr>
          <a:lstStyle/>
          <a:p>
            <a:pPr algn="ctr">
              <a:lnSpc>
                <a:spcPct val="140000"/>
              </a:lnSpc>
            </a:pPr>
            <a:r>
              <a:rPr sz="1300" b="0" i="0">
                <a:solidFill>
                  <a:srgbClr val="C0C0C0"/>
                </a:solidFill>
                <a:latin typeface="Calibri"/>
              </a:rPr>
              <a:t>Path A: build the SQLite store, run with </a:t>
            </a:r>
            <a:r>
              <a:rPr sz="1300" b="0" i="0">
                <a:solidFill>
                  <a:srgbClr val="C0C0C0"/>
                </a:solidFill>
                <a:latin typeface="Consolas"/>
              </a:rPr>
              <a:t>-db sqlite</a:t>
            </a:r>
            <a:r>
              <a:rPr sz="1300" b="0" i="0">
                <a:solidFill>
                  <a:srgbClr val="C0C0C0"/>
                </a:solidFill>
                <a:latin typeface="Calibri"/>
              </a:rPr>
              <a:t>, restart, confirm data persists. Path B: build the Graph client, fetch today's calendar.</a:t>
            </a:r>
          </a:p>
        </p:txBody>
      </p:sp>
      <p:sp>
        <p:nvSpPr>
          <p:cNvPr id="7" name="TextBox 6"/>
          <p:cNvSpPr txBox="1"/>
          <p:nvPr/>
        </p:nvSpPr>
        <p:spPr>
          <a:xfrm>
            <a:off x="0" y="6126480"/>
            <a:ext cx="12191695" cy="365760"/>
          </a:xfrm>
          <a:prstGeom prst="rect">
            <a:avLst/>
          </a:prstGeom>
          <a:noFill/>
        </p:spPr>
        <p:txBody>
          <a:bodyPr wrap="square" lIns="0" rIns="0" tIns="0" bIns="0">
            <a:spAutoFit/>
          </a:bodyPr>
          <a:lstStyle/>
          <a:p>
            <a:pPr algn="ctr"/>
            <a:r>
              <a:rPr sz="1200">
                <a:solidFill>
                  <a:srgbClr val="F5D130"/>
                </a:solidFill>
                <a:latin typeface="Consolas"/>
              </a:rPr>
              <a:t>~30 min in editor</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BACK TO DECK INTEGRATION LIVE</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L3 or L4 deepened — interfaces paid off</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Whichever path you took, the rest of the application didn't change. That is the interface paying its rent.</a:t>
            </a:r>
          </a:p>
        </p:txBody>
      </p:sp>
      <p:sp>
        <p:nvSpPr>
          <p:cNvPr id="10" name="Rectangle 9"/>
          <p:cNvSpPr/>
          <p:nvPr/>
        </p:nvSpPr>
        <p:spPr>
          <a:xfrm>
            <a:off x="548640" y="224028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240280"/>
            <a:ext cx="1188720" cy="948690"/>
          </a:xfrm>
          <a:prstGeom prst="rect">
            <a:avLst/>
          </a:prstGeom>
          <a:noFill/>
        </p:spPr>
        <p:txBody>
          <a:bodyPr wrap="square" lIns="0" rIns="0" tIns="0" bIns="0" anchor="ctr">
            <a:spAutoFit/>
          </a:bodyPr>
          <a:lstStyle/>
          <a:p>
            <a:r>
              <a:rPr sz="900" b="1">
                <a:solidFill>
                  <a:srgbClr val="FFFFFF"/>
                </a:solidFill>
                <a:latin typeface="Calibri"/>
              </a:rPr>
              <a:t>L1 · Frontend</a:t>
            </a:r>
          </a:p>
        </p:txBody>
      </p:sp>
      <p:sp>
        <p:nvSpPr>
          <p:cNvPr id="12" name="Rectangle 11"/>
          <p:cNvSpPr/>
          <p:nvPr/>
        </p:nvSpPr>
        <p:spPr>
          <a:xfrm>
            <a:off x="1828800" y="224028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965960" y="2240280"/>
            <a:ext cx="2006116" cy="948690"/>
          </a:xfrm>
          <a:prstGeom prst="rect">
            <a:avLst/>
          </a:prstGeom>
          <a:noFill/>
        </p:spPr>
        <p:txBody>
          <a:bodyPr wrap="square" lIns="0" rIns="0" tIns="0" bIns="0" anchor="ctr">
            <a:spAutoFit/>
          </a:bodyPr>
          <a:lstStyle/>
          <a:p>
            <a:r>
              <a:rPr sz="1300" b="1">
                <a:solidFill>
                  <a:srgbClr val="1A1A1A"/>
                </a:solidFill>
                <a:latin typeface="Calibri"/>
              </a:rPr>
              <a:t>React Frontend</a:t>
            </a:r>
            <a:r>
              <a:rPr sz="1100" b="1">
                <a:solidFill>
                  <a:srgbClr val="CC0000"/>
                </a:solidFill>
                <a:latin typeface="Calibri"/>
              </a:rPr>
              <a:t>  ✓</a:t>
            </a:r>
          </a:p>
        </p:txBody>
      </p:sp>
      <p:sp>
        <p:nvSpPr>
          <p:cNvPr id="14" name="Rectangle 13"/>
          <p:cNvSpPr/>
          <p:nvPr/>
        </p:nvSpPr>
        <p:spPr>
          <a:xfrm>
            <a:off x="4017796" y="224028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154956" y="224028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Unchanged.</a:t>
            </a:r>
          </a:p>
        </p:txBody>
      </p:sp>
      <p:sp>
        <p:nvSpPr>
          <p:cNvPr id="16" name="Rectangle 15"/>
          <p:cNvSpPr/>
          <p:nvPr/>
        </p:nvSpPr>
        <p:spPr>
          <a:xfrm>
            <a:off x="548640" y="3280410"/>
            <a:ext cx="1280160"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3280410"/>
            <a:ext cx="1188720" cy="948690"/>
          </a:xfrm>
          <a:prstGeom prst="rect">
            <a:avLst/>
          </a:prstGeom>
          <a:noFill/>
        </p:spPr>
        <p:txBody>
          <a:bodyPr wrap="square" lIns="0" rIns="0" tIns="0" bIns="0" anchor="ctr">
            <a:spAutoFit/>
          </a:bodyPr>
          <a:lstStyle/>
          <a:p>
            <a:r>
              <a:rPr sz="900" b="1">
                <a:solidFill>
                  <a:srgbClr val="FFFFFF"/>
                </a:solidFill>
                <a:latin typeface="Calibri"/>
              </a:rPr>
              <a:t>L2 · Backend</a:t>
            </a:r>
          </a:p>
        </p:txBody>
      </p:sp>
      <p:sp>
        <p:nvSpPr>
          <p:cNvPr id="18" name="Rectangle 17"/>
          <p:cNvSpPr/>
          <p:nvPr/>
        </p:nvSpPr>
        <p:spPr>
          <a:xfrm>
            <a:off x="1828800" y="328041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965960" y="3280410"/>
            <a:ext cx="2006116" cy="948690"/>
          </a:xfrm>
          <a:prstGeom prst="rect">
            <a:avLst/>
          </a:prstGeom>
          <a:noFill/>
        </p:spPr>
        <p:txBody>
          <a:bodyPr wrap="square" lIns="0" rIns="0" tIns="0" bIns="0" anchor="ctr">
            <a:spAutoFit/>
          </a:bodyPr>
          <a:lstStyle/>
          <a:p>
            <a:r>
              <a:rPr sz="1300" b="1">
                <a:solidFill>
                  <a:srgbClr val="1A1A1A"/>
                </a:solidFill>
                <a:latin typeface="Calibri"/>
              </a:rPr>
              <a:t>Go HTTP Server</a:t>
            </a:r>
            <a:r>
              <a:rPr sz="1100" b="1">
                <a:solidFill>
                  <a:srgbClr val="CC0000"/>
                </a:solidFill>
                <a:latin typeface="Calibri"/>
              </a:rPr>
              <a:t>  ✓</a:t>
            </a:r>
          </a:p>
        </p:txBody>
      </p:sp>
      <p:sp>
        <p:nvSpPr>
          <p:cNvPr id="20" name="Rectangle 19"/>
          <p:cNvSpPr/>
          <p:nvPr/>
        </p:nvSpPr>
        <p:spPr>
          <a:xfrm>
            <a:off x="4017796" y="328041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4154956" y="328041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Unchanged.</a:t>
            </a:r>
          </a:p>
        </p:txBody>
      </p:sp>
      <p:sp>
        <p:nvSpPr>
          <p:cNvPr id="22" name="Rectangle 21"/>
          <p:cNvSpPr/>
          <p:nvPr/>
        </p:nvSpPr>
        <p:spPr>
          <a:xfrm>
            <a:off x="548640" y="432054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612648" y="432054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704088" y="4320540"/>
            <a:ext cx="1124712" cy="948690"/>
          </a:xfrm>
          <a:prstGeom prst="rect">
            <a:avLst/>
          </a:prstGeom>
          <a:noFill/>
        </p:spPr>
        <p:txBody>
          <a:bodyPr wrap="square" lIns="0" rIns="0" tIns="0" bIns="0" anchor="ctr">
            <a:spAutoFit/>
          </a:bodyPr>
          <a:lstStyle/>
          <a:p>
            <a:r>
              <a:rPr sz="900" b="1">
                <a:solidFill>
                  <a:srgbClr val="FFFFFF"/>
                </a:solidFill>
                <a:latin typeface="Calibri"/>
              </a:rPr>
              <a:t>L3 · Data</a:t>
            </a:r>
          </a:p>
        </p:txBody>
      </p:sp>
      <p:sp>
        <p:nvSpPr>
          <p:cNvPr id="25" name="Rectangle 24"/>
          <p:cNvSpPr/>
          <p:nvPr/>
        </p:nvSpPr>
        <p:spPr>
          <a:xfrm>
            <a:off x="1828800" y="432054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965960" y="4320540"/>
            <a:ext cx="2006116" cy="948690"/>
          </a:xfrm>
          <a:prstGeom prst="rect">
            <a:avLst/>
          </a:prstGeom>
          <a:noFill/>
        </p:spPr>
        <p:txBody>
          <a:bodyPr wrap="square" lIns="0" rIns="0" tIns="0" bIns="0" anchor="ctr">
            <a:spAutoFit/>
          </a:bodyPr>
          <a:lstStyle/>
          <a:p>
            <a:r>
              <a:rPr sz="1300" b="1">
                <a:solidFill>
                  <a:srgbClr val="1A1A1A"/>
                </a:solidFill>
                <a:latin typeface="Calibri"/>
              </a:rPr>
              <a:t>Data Layer</a:t>
            </a:r>
            <a:r>
              <a:rPr sz="1100" b="1">
                <a:solidFill>
                  <a:srgbClr val="CC0000"/>
                </a:solidFill>
                <a:latin typeface="Calibri"/>
              </a:rPr>
              <a:t>  ✓</a:t>
            </a:r>
          </a:p>
        </p:txBody>
      </p:sp>
      <p:sp>
        <p:nvSpPr>
          <p:cNvPr id="27" name="Rectangle 26"/>
          <p:cNvSpPr/>
          <p:nvPr/>
        </p:nvSpPr>
        <p:spPr>
          <a:xfrm>
            <a:off x="4017796" y="432054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4154956" y="432054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Path A: now SQLite-backed; data persists across restart.</a:t>
            </a:r>
          </a:p>
        </p:txBody>
      </p:sp>
      <p:sp>
        <p:nvSpPr>
          <p:cNvPr id="29" name="Rectangle 28"/>
          <p:cNvSpPr/>
          <p:nvPr/>
        </p:nvSpPr>
        <p:spPr>
          <a:xfrm>
            <a:off x="548640" y="536067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ectangle 29"/>
          <p:cNvSpPr/>
          <p:nvPr/>
        </p:nvSpPr>
        <p:spPr>
          <a:xfrm>
            <a:off x="612648" y="536067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704088" y="5360670"/>
            <a:ext cx="1124712" cy="948690"/>
          </a:xfrm>
          <a:prstGeom prst="rect">
            <a:avLst/>
          </a:prstGeom>
          <a:noFill/>
        </p:spPr>
        <p:txBody>
          <a:bodyPr wrap="square" lIns="0" rIns="0" tIns="0" bIns="0" anchor="ctr">
            <a:spAutoFit/>
          </a:bodyPr>
          <a:lstStyle/>
          <a:p>
            <a:r>
              <a:rPr sz="900" b="1">
                <a:solidFill>
                  <a:srgbClr val="FFFFFF"/>
                </a:solidFill>
                <a:latin typeface="Calibri"/>
              </a:rPr>
              <a:t>L4 · External</a:t>
            </a:r>
          </a:p>
        </p:txBody>
      </p:sp>
      <p:sp>
        <p:nvSpPr>
          <p:cNvPr id="32" name="Rectangle 31"/>
          <p:cNvSpPr/>
          <p:nvPr/>
        </p:nvSpPr>
        <p:spPr>
          <a:xfrm>
            <a:off x="1828800" y="536067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1965960" y="5360670"/>
            <a:ext cx="2006116" cy="948690"/>
          </a:xfrm>
          <a:prstGeom prst="rect">
            <a:avLst/>
          </a:prstGeom>
          <a:noFill/>
        </p:spPr>
        <p:txBody>
          <a:bodyPr wrap="square" lIns="0" rIns="0" tIns="0" bIns="0" anchor="ctr">
            <a:spAutoFit/>
          </a:bodyPr>
          <a:lstStyle/>
          <a:p>
            <a:r>
              <a:rPr sz="1300" b="1">
                <a:solidFill>
                  <a:srgbClr val="1A1A1A"/>
                </a:solidFill>
                <a:latin typeface="Calibri"/>
              </a:rPr>
              <a:t>External Services</a:t>
            </a:r>
            <a:r>
              <a:rPr sz="1100" b="1">
                <a:solidFill>
                  <a:srgbClr val="CC0000"/>
                </a:solidFill>
                <a:latin typeface="Calibri"/>
              </a:rPr>
              <a:t>  ✓</a:t>
            </a:r>
          </a:p>
        </p:txBody>
      </p:sp>
      <p:sp>
        <p:nvSpPr>
          <p:cNvPr id="34" name="Rectangle 33"/>
          <p:cNvSpPr/>
          <p:nvPr/>
        </p:nvSpPr>
        <p:spPr>
          <a:xfrm>
            <a:off x="4017796" y="536067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4154956" y="536067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Path B: OpenAI + Microsoft Graph (Outlook).</a:t>
            </a:r>
          </a:p>
        </p:txBody>
      </p:sp>
      <p:sp>
        <p:nvSpPr>
          <p:cNvPr id="36" name="TextBox 35"/>
          <p:cNvSpPr txBox="1"/>
          <p:nvPr/>
        </p:nvSpPr>
        <p:spPr>
          <a:xfrm>
            <a:off x="7315017" y="2240280"/>
            <a:ext cx="4328038" cy="3310128"/>
          </a:xfrm>
          <a:prstGeom prst="rect">
            <a:avLst/>
          </a:prstGeom>
          <a:noFill/>
        </p:spPr>
        <p:txBody>
          <a:bodyPr wrap="square" lIns="0" rIns="0" tIns="0" bIns="0">
            <a:spAutoFit/>
          </a:bodyPr>
          <a:lstStyle/>
          <a:p>
            <a:pPr>
              <a:lnSpc>
                <a:spcPct val="130000"/>
              </a:lnSpc>
              <a:spcAft>
                <a:spcPts val="500"/>
              </a:spcAft>
            </a:pPr>
            <a:r>
              <a:rPr sz="1300" b="1" i="0">
                <a:solidFill>
                  <a:srgbClr val="0D652D"/>
                </a:solidFill>
                <a:latin typeface="Calibri"/>
              </a:rPr>
              <a:t>✓ </a:t>
            </a:r>
            <a:r>
              <a:rPr sz="1300" b="0" i="0">
                <a:solidFill>
                  <a:srgbClr val="1A1A1A"/>
                </a:solidFill>
                <a:latin typeface="Calibri"/>
              </a:rPr>
              <a:t>App connected to at least one external service.</a:t>
            </a:r>
          </a:p>
          <a:p>
            <a:pPr>
              <a:lnSpc>
                <a:spcPct val="130000"/>
              </a:lnSpc>
              <a:spcAft>
                <a:spcPts val="500"/>
              </a:spcAft>
            </a:pPr>
            <a:r>
              <a:rPr sz="1300" b="1" i="0">
                <a:solidFill>
                  <a:srgbClr val="0D652D"/>
                </a:solidFill>
                <a:latin typeface="Calibri"/>
              </a:rPr>
              <a:t>✓ </a:t>
            </a:r>
            <a:r>
              <a:rPr sz="1300" b="0" i="0">
                <a:solidFill>
                  <a:srgbClr val="1A1A1A"/>
                </a:solidFill>
                <a:latin typeface="Calibri"/>
              </a:rPr>
              <a:t>Integration works end-to-end.</a:t>
            </a:r>
          </a:p>
          <a:p>
            <a:pPr>
              <a:lnSpc>
                <a:spcPct val="130000"/>
              </a:lnSpc>
              <a:spcAft>
                <a:spcPts val="500"/>
              </a:spcAft>
            </a:pPr>
            <a:r>
              <a:rPr sz="1300" b="1" i="0">
                <a:solidFill>
                  <a:srgbClr val="0D652D"/>
                </a:solidFill>
                <a:latin typeface="Calibri"/>
              </a:rPr>
              <a:t>✓ </a:t>
            </a:r>
            <a:r>
              <a:rPr sz="1300" b="0" i="0">
                <a:solidFill>
                  <a:srgbClr val="1A1A1A"/>
                </a:solidFill>
                <a:latin typeface="Calibri"/>
              </a:rPr>
              <a:t>Rest of the app didn't need to change — interfaces did the work.</a:t>
            </a:r>
          </a:p>
        </p:txBody>
      </p:sp>
      <p:sp>
        <p:nvSpPr>
          <p:cNvPr id="37" name="Rounded Rectangle 36"/>
          <p:cNvSpPr/>
          <p:nvPr/>
        </p:nvSpPr>
        <p:spPr>
          <a:xfrm>
            <a:off x="7315017" y="5715000"/>
            <a:ext cx="4328038"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7479609" y="5760720"/>
            <a:ext cx="3998854" cy="457200"/>
          </a:xfrm>
          <a:prstGeom prst="rect">
            <a:avLst/>
          </a:prstGeom>
          <a:noFill/>
        </p:spPr>
        <p:txBody>
          <a:bodyPr wrap="square" lIns="0" rIns="0" tIns="0" bIns="0" anchor="ctr">
            <a:spAutoFit/>
          </a:bodyPr>
          <a:lstStyle/>
          <a:p>
            <a:pPr>
              <a:lnSpc>
                <a:spcPct val="125000"/>
              </a:lnSpc>
            </a:pPr>
            <a:r>
              <a:rPr sz="1100" b="0" i="0">
                <a:solidFill>
                  <a:srgbClr val="4A4A4A"/>
                </a:solidFill>
                <a:latin typeface="Calibri"/>
              </a:rPr>
              <a:t>Architecture status: </a:t>
            </a:r>
            <a:r>
              <a:rPr sz="1100" b="1" i="0">
                <a:solidFill>
                  <a:srgbClr val="4A4A4A"/>
                </a:solidFill>
                <a:latin typeface="Calibri"/>
              </a:rPr>
              <a:t>4 of 4 — deepened.</a:t>
            </a:r>
            <a:r>
              <a:rPr sz="1100" b="0" i="0">
                <a:solidFill>
                  <a:srgbClr val="4A4A4A"/>
                </a:solidFill>
                <a:latin typeface="Calibri"/>
              </a:rPr>
              <a:t> Time to ship.</a:t>
            </a:r>
          </a:p>
        </p:txBody>
      </p:sp>
      <p:cxnSp>
        <p:nvCxnSpPr>
          <p:cNvPr id="39" name="Connector 38"/>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40" name="TextBox 39"/>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9 · EXTERNAL INTEGRATIONS</a:t>
            </a:r>
          </a:p>
        </p:txBody>
      </p:sp>
      <p:sp>
        <p:nvSpPr>
          <p:cNvPr id="41" name="TextBox 40"/>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MODULE 9 COMPLETE · ARCHITECTURE 4/4 (DEEPENED)</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 · BUILD · FINAL</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10</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Docker &amp; Deployment</a:t>
            </a:r>
          </a:p>
        </p:txBody>
      </p:sp>
      <p:sp>
        <p:nvSpPr>
          <p:cNvPr id="7" name="Rounded Rectangle 6"/>
          <p:cNvSpPr/>
          <p:nvPr/>
        </p:nvSpPr>
        <p:spPr>
          <a:xfrm>
            <a:off x="6553047" y="3657600"/>
            <a:ext cx="1060704" cy="329184"/>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Build module</a:t>
            </a:r>
          </a:p>
        </p:txBody>
      </p:sp>
      <p:sp>
        <p:nvSpPr>
          <p:cNvPr id="8" name="Rounded Rectangle 7"/>
          <p:cNvSpPr/>
          <p:nvPr/>
        </p:nvSpPr>
        <p:spPr>
          <a:xfrm>
            <a:off x="7750911"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45 min</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A multi-stage Dockerfile bundles backend, frontend, and data into one container. It runs identically on a laptop, a server, Azure, a ship, or a field TOC.</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10 · BUILD FRAMING</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One container. Runs anywhere.</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Multi-stage build — Node bakes the frontend, Go compiles the binary, Alpine runs the result.</a:t>
            </a:r>
          </a:p>
        </p:txBody>
      </p:sp>
      <p:sp>
        <p:nvSpPr>
          <p:cNvPr id="10" name="Rounded Rectangle 9"/>
          <p:cNvSpPr/>
          <p:nvPr/>
        </p:nvSpPr>
        <p:spPr>
          <a:xfrm>
            <a:off x="548640" y="2240280"/>
            <a:ext cx="1388364" cy="256032"/>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900" b="1">
                <a:solidFill>
                  <a:srgbClr val="FFFFFF"/>
                </a:solidFill>
                <a:latin typeface="Calibri"/>
              </a:rPr>
              <a:t>▶ What we're adding</a:t>
            </a:r>
          </a:p>
        </p:txBody>
      </p:sp>
      <p:sp>
        <p:nvSpPr>
          <p:cNvPr id="11" name="TextBox 10"/>
          <p:cNvSpPr txBox="1"/>
          <p:nvPr/>
        </p:nvSpPr>
        <p:spPr>
          <a:xfrm>
            <a:off x="548640" y="2770632"/>
            <a:ext cx="5410047" cy="3538728"/>
          </a:xfrm>
          <a:prstGeom prst="rect">
            <a:avLst/>
          </a:prstGeom>
          <a:noFill/>
        </p:spPr>
        <p:txBody>
          <a:bodyPr wrap="square" lIns="0" rIns="0" tIns="0" bIns="0">
            <a:spAutoFit/>
          </a:bodyPr>
          <a:lstStyle/>
          <a:p>
            <a:pPr indent="-228600" marL="228600" lvl="0">
              <a:buClr>
                <a:srgbClr val="CC0000"/>
              </a:buClr>
              <a:lnSpc>
                <a:spcPct val="130000"/>
              </a:lnSpc>
              <a:spcAft>
                <a:spcPts val="600"/>
              </a:spcAft>
              <a:buFont typeface="Arial"/>
              <a:buChar char="•"/>
            </a:pPr>
            <a:r>
              <a:rPr sz="1400" b="0" i="0">
                <a:solidFill>
                  <a:srgbClr val="1A1A1A"/>
                </a:solidFill>
                <a:latin typeface="Calibri"/>
              </a:rPr>
              <a:t>Multi-stage </a:t>
            </a:r>
            <a:r>
              <a:rPr sz="1400" b="0" i="0">
                <a:solidFill>
                  <a:srgbClr val="1A1A1A"/>
                </a:solidFill>
                <a:latin typeface="Consolas"/>
              </a:rPr>
              <a:t>Dockerfile</a:t>
            </a:r>
            <a:r>
              <a:rPr sz="1400" b="0" i="0">
                <a:solidFill>
                  <a:srgbClr val="1A1A1A"/>
                </a:solidFill>
                <a:latin typeface="Calibri"/>
              </a:rPr>
              <a:t>: web-builder, go-builder, runtime.</a:t>
            </a:r>
          </a:p>
          <a:p>
            <a:pPr indent="-228600" marL="228600" lvl="0">
              <a:buClr>
                <a:srgbClr val="CC0000"/>
              </a:buClr>
              <a:lnSpc>
                <a:spcPct val="130000"/>
              </a:lnSpc>
              <a:spcAft>
                <a:spcPts val="600"/>
              </a:spcAft>
              <a:buFont typeface="Arial"/>
              <a:buChar char="•"/>
            </a:pPr>
            <a:r>
              <a:rPr sz="1400" b="0" i="0">
                <a:solidFill>
                  <a:srgbClr val="1A1A1A"/>
                </a:solidFill>
                <a:latin typeface="Calibri"/>
              </a:rPr>
              <a:t>Go server serves the React build in production mode.</a:t>
            </a:r>
          </a:p>
          <a:p>
            <a:pPr indent="-228600" marL="228600" lvl="0">
              <a:buClr>
                <a:srgbClr val="CC0000"/>
              </a:buClr>
              <a:lnSpc>
                <a:spcPct val="130000"/>
              </a:lnSpc>
              <a:spcAft>
                <a:spcPts val="600"/>
              </a:spcAft>
              <a:buFont typeface="Arial"/>
              <a:buChar char="•"/>
            </a:pPr>
            <a:r>
              <a:rPr sz="1400" b="0" i="0">
                <a:solidFill>
                  <a:srgbClr val="1A1A1A"/>
                </a:solidFill>
                <a:latin typeface="Calibri"/>
              </a:rPr>
              <a:t>SPA fallback for non-API routes.</a:t>
            </a:r>
          </a:p>
          <a:p>
            <a:pPr indent="-228600" marL="228600" lvl="0">
              <a:buClr>
                <a:srgbClr val="CC0000"/>
              </a:buClr>
              <a:lnSpc>
                <a:spcPct val="130000"/>
              </a:lnSpc>
              <a:spcAft>
                <a:spcPts val="600"/>
              </a:spcAft>
              <a:buFont typeface="Arial"/>
              <a:buChar char="•"/>
            </a:pPr>
            <a:r>
              <a:rPr sz="1400" b="0" i="0">
                <a:solidFill>
                  <a:srgbClr val="1A1A1A"/>
                </a:solidFill>
                <a:latin typeface="Consolas"/>
              </a:rPr>
              <a:t>docker build</a:t>
            </a:r>
            <a:r>
              <a:rPr sz="1400" b="0" i="0">
                <a:solidFill>
                  <a:srgbClr val="1A1A1A"/>
                </a:solidFill>
                <a:latin typeface="Calibri"/>
              </a:rPr>
              <a:t> + </a:t>
            </a:r>
            <a:r>
              <a:rPr sz="1400" b="0" i="0">
                <a:solidFill>
                  <a:srgbClr val="1A1A1A"/>
                </a:solidFill>
                <a:latin typeface="Consolas"/>
              </a:rPr>
              <a:t>docker run</a:t>
            </a:r>
            <a:r>
              <a:rPr sz="1400" b="0" i="0">
                <a:solidFill>
                  <a:srgbClr val="1A1A1A"/>
                </a:solidFill>
                <a:latin typeface="Calibri"/>
              </a:rPr>
              <a:t> locally on port 8080.</a:t>
            </a:r>
          </a:p>
          <a:p>
            <a:pPr indent="-228600" marL="228600" lvl="0">
              <a:buClr>
                <a:srgbClr val="CC0000"/>
              </a:buClr>
              <a:lnSpc>
                <a:spcPct val="130000"/>
              </a:lnSpc>
              <a:spcAft>
                <a:spcPts val="600"/>
              </a:spcAft>
              <a:buFont typeface="Arial"/>
              <a:buChar char="•"/>
            </a:pPr>
            <a:r>
              <a:rPr sz="1400" b="0" i="1">
                <a:solidFill>
                  <a:srgbClr val="1A1A1A"/>
                </a:solidFill>
                <a:latin typeface="Calibri"/>
              </a:rPr>
              <a:t>Optional:</a:t>
            </a:r>
            <a:r>
              <a:rPr sz="1400" b="0" i="0">
                <a:solidFill>
                  <a:srgbClr val="1A1A1A"/>
                </a:solidFill>
                <a:latin typeface="Calibri"/>
              </a:rPr>
              <a:t> push to ACR and deploy to Azure Container Apps.</a:t>
            </a:r>
          </a:p>
        </p:txBody>
      </p:sp>
      <p:sp>
        <p:nvSpPr>
          <p:cNvPr id="12" name="Rounded Rectangle 11"/>
          <p:cNvSpPr/>
          <p:nvPr/>
        </p:nvSpPr>
        <p:spPr>
          <a:xfrm>
            <a:off x="6233007" y="2240280"/>
            <a:ext cx="5410047" cy="200253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233007" y="2240280"/>
            <a:ext cx="64008" cy="200253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507327" y="2441448"/>
            <a:ext cx="4934559" cy="365760"/>
          </a:xfrm>
          <a:prstGeom prst="rect">
            <a:avLst/>
          </a:prstGeom>
          <a:noFill/>
        </p:spPr>
        <p:txBody>
          <a:bodyPr wrap="square" lIns="0" rIns="0" tIns="0" bIns="0">
            <a:spAutoFit/>
          </a:bodyPr>
          <a:lstStyle/>
          <a:p>
            <a:r>
              <a:rPr sz="1500" b="1">
                <a:solidFill>
                  <a:srgbClr val="1A1A1A"/>
                </a:solidFill>
                <a:latin typeface="Calibri"/>
              </a:rPr>
              <a:t>Why this fits the architecture</a:t>
            </a:r>
          </a:p>
        </p:txBody>
      </p:sp>
      <p:sp>
        <p:nvSpPr>
          <p:cNvPr id="15" name="TextBox 14"/>
          <p:cNvSpPr txBox="1"/>
          <p:nvPr/>
        </p:nvSpPr>
        <p:spPr>
          <a:xfrm>
            <a:off x="6507327" y="2825496"/>
            <a:ext cx="4934559" cy="1216152"/>
          </a:xfrm>
          <a:prstGeom prst="rect">
            <a:avLst/>
          </a:prstGeom>
          <a:noFill/>
        </p:spPr>
        <p:txBody>
          <a:bodyPr wrap="square" lIns="0" rIns="0" tIns="0" bIns="0">
            <a:spAutoFit/>
          </a:bodyPr>
          <a:lstStyle/>
          <a:p>
            <a:pPr>
              <a:lnSpc>
                <a:spcPct val="130000"/>
              </a:lnSpc>
              <a:spcAft>
                <a:spcPts val="600"/>
              </a:spcAft>
            </a:pPr>
            <a:r>
              <a:rPr sz="1200" b="0" i="0">
                <a:solidFill>
                  <a:srgbClr val="4A4A4A"/>
                </a:solidFill>
                <a:latin typeface="Calibri"/>
              </a:rPr>
              <a:t>The container collapses L1, L2, and L3 into a single artifact. L4 (OpenAI, Graph) stays external — you pass keys via environment variables.</a:t>
            </a:r>
          </a:p>
          <a:p>
            <a:pPr>
              <a:lnSpc>
                <a:spcPct val="130000"/>
              </a:lnSpc>
              <a:spcAft>
                <a:spcPts val="600"/>
              </a:spcAft>
            </a:pPr>
            <a:r>
              <a:rPr sz="1200" b="1" i="0">
                <a:solidFill>
                  <a:srgbClr val="4A4A4A"/>
                </a:solidFill>
                <a:latin typeface="Calibri"/>
              </a:rPr>
              <a:t>Principle in play:</a:t>
            </a:r>
            <a:r>
              <a:rPr sz="1200" b="0" i="0">
                <a:solidFill>
                  <a:srgbClr val="4A4A4A"/>
                </a:solidFill>
                <a:latin typeface="Calibri"/>
              </a:rPr>
              <a:t> Incremental deployment. We are not waiting until "the end" to ship. The container </a:t>
            </a:r>
            <a:r>
              <a:rPr sz="1200" b="0" i="1">
                <a:solidFill>
                  <a:srgbClr val="4A4A4A"/>
                </a:solidFill>
                <a:latin typeface="Calibri"/>
              </a:rPr>
              <a:t>is</a:t>
            </a:r>
            <a:r>
              <a:rPr sz="1200" b="0" i="0">
                <a:solidFill>
                  <a:srgbClr val="4A4A4A"/>
                </a:solidFill>
                <a:latin typeface="Calibri"/>
              </a:rPr>
              <a:t> the end.</a:t>
            </a:r>
          </a:p>
        </p:txBody>
      </p:sp>
      <p:cxnSp>
        <p:nvCxnSpPr>
          <p:cNvPr id="16" name="Connector 15"/>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7" name="TextBox 16"/>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10 · DOCKER &amp; DEPLOYMENT</a:t>
            </a:r>
          </a:p>
        </p:txBody>
      </p:sp>
      <p:sp>
        <p:nvSpPr>
          <p:cNvPr id="18" name="TextBox 17"/>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10.1 · FRAMING</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ounded Rectangle 2"/>
          <p:cNvSpPr/>
          <p:nvPr/>
        </p:nvSpPr>
        <p:spPr>
          <a:xfrm>
            <a:off x="5079466" y="1371600"/>
            <a:ext cx="2032762" cy="384048"/>
          </a:xfrm>
          <a:prstGeom prst="roundRect">
            <a:avLst>
              <a:gd name="adj" fmla="val 50000"/>
            </a:avLst>
          </a:prstGeom>
          <a:solidFill>
            <a:srgbClr val="CC0000"/>
          </a:solidFill>
          <a:ln w="9525">
            <a:solidFill>
              <a:srgbClr val="CC000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FFFFF"/>
                </a:solidFill>
                <a:latin typeface="Calibri"/>
              </a:rPr>
              <a:t>▶ SWITCH TO THE EDITOR</a:t>
            </a:r>
          </a:p>
        </p:txBody>
      </p:sp>
      <p:sp>
        <p:nvSpPr>
          <p:cNvPr id="4" name="TextBox 3"/>
          <p:cNvSpPr txBox="1"/>
          <p:nvPr/>
        </p:nvSpPr>
        <p:spPr>
          <a:xfrm>
            <a:off x="0" y="1874519"/>
            <a:ext cx="12191695" cy="914400"/>
          </a:xfrm>
          <a:prstGeom prst="rect">
            <a:avLst/>
          </a:prstGeom>
          <a:noFill/>
        </p:spPr>
        <p:txBody>
          <a:bodyPr wrap="square" lIns="0" rIns="0" tIns="0" bIns="0">
            <a:spAutoFit/>
          </a:bodyPr>
          <a:lstStyle/>
          <a:p>
            <a:pPr algn="ctr"/>
            <a:r>
              <a:rPr sz="6000" b="1">
                <a:solidFill>
                  <a:srgbClr val="F5D130"/>
                </a:solidFill>
                <a:latin typeface="Calibri"/>
              </a:rPr>
              <a:t>→</a:t>
            </a:r>
          </a:p>
        </p:txBody>
      </p:sp>
      <p:sp>
        <p:nvSpPr>
          <p:cNvPr id="5" name="TextBox 4"/>
          <p:cNvSpPr txBox="1"/>
          <p:nvPr/>
        </p:nvSpPr>
        <p:spPr>
          <a:xfrm>
            <a:off x="731520" y="2834640"/>
            <a:ext cx="10728655" cy="1554480"/>
          </a:xfrm>
          <a:prstGeom prst="rect">
            <a:avLst/>
          </a:prstGeom>
          <a:noFill/>
        </p:spPr>
        <p:txBody>
          <a:bodyPr wrap="square" lIns="0" rIns="0" tIns="0" bIns="0">
            <a:spAutoFit/>
          </a:bodyPr>
          <a:lstStyle/>
          <a:p>
            <a:pPr algn="ctr">
              <a:lnSpc>
                <a:spcPct val="100000"/>
              </a:lnSpc>
            </a:pPr>
            <a:r>
              <a:rPr sz="4200" b="1">
                <a:solidFill>
                  <a:srgbClr val="FFFFFF"/>
                </a:solidFill>
                <a:latin typeface="Calibri"/>
              </a:rPr>
              <a:t>Build &amp; </a:t>
            </a:r>
            <a:r>
              <a:rPr sz="4200" b="1">
                <a:solidFill>
                  <a:srgbClr val="F5D130"/>
                </a:solidFill>
                <a:latin typeface="Calibri"/>
              </a:rPr>
              <a:t>run the container</a:t>
            </a:r>
          </a:p>
        </p:txBody>
      </p:sp>
      <p:sp>
        <p:nvSpPr>
          <p:cNvPr id="6" name="TextBox 5"/>
          <p:cNvSpPr txBox="1"/>
          <p:nvPr/>
        </p:nvSpPr>
        <p:spPr>
          <a:xfrm>
            <a:off x="1371600" y="4572000"/>
            <a:ext cx="9448495" cy="1371600"/>
          </a:xfrm>
          <a:prstGeom prst="rect">
            <a:avLst/>
          </a:prstGeom>
          <a:noFill/>
        </p:spPr>
        <p:txBody>
          <a:bodyPr wrap="square" lIns="0" rIns="0" tIns="0" bIns="0">
            <a:spAutoFit/>
          </a:bodyPr>
          <a:lstStyle/>
          <a:p>
            <a:pPr algn="ctr">
              <a:lnSpc>
                <a:spcPct val="140000"/>
              </a:lnSpc>
            </a:pPr>
            <a:r>
              <a:rPr sz="1300" b="0" i="0">
                <a:solidFill>
                  <a:srgbClr val="C0C0C0"/>
                </a:solidFill>
                <a:latin typeface="Calibri"/>
              </a:rPr>
              <a:t>Generate the multi-stage Dockerfile. </a:t>
            </a:r>
            <a:r>
              <a:rPr sz="1300" b="0" i="0">
                <a:solidFill>
                  <a:srgbClr val="C0C0C0"/>
                </a:solidFill>
                <a:latin typeface="Consolas"/>
              </a:rPr>
              <a:t>docker build -t my-staff-app .</a:t>
            </a:r>
            <a:r>
              <a:rPr sz="1300" b="0" i="0">
                <a:solidFill>
                  <a:srgbClr val="C0C0C0"/>
                </a:solidFill>
                <a:latin typeface="Calibri"/>
              </a:rPr>
              <a:t>. </a:t>
            </a:r>
            <a:r>
              <a:rPr sz="1300" b="0" i="0">
                <a:solidFill>
                  <a:srgbClr val="C0C0C0"/>
                </a:solidFill>
                <a:latin typeface="Consolas"/>
              </a:rPr>
              <a:t>docker run -p 8080:8080 -e OPENAI_API_KEY=…</a:t>
            </a:r>
            <a:r>
              <a:rPr sz="1300" b="0" i="0">
                <a:solidFill>
                  <a:srgbClr val="C0C0C0"/>
                </a:solidFill>
                <a:latin typeface="Calibri"/>
              </a:rPr>
              <a:t>. Open </a:t>
            </a:r>
            <a:r>
              <a:rPr sz="1300" b="0" i="0">
                <a:solidFill>
                  <a:srgbClr val="C0C0C0"/>
                </a:solidFill>
                <a:latin typeface="Consolas"/>
              </a:rPr>
              <a:t>localhost:8080</a:t>
            </a:r>
            <a:r>
              <a:rPr sz="1300" b="0" i="0">
                <a:solidFill>
                  <a:srgbClr val="C0C0C0"/>
                </a:solidFill>
                <a:latin typeface="Calibri"/>
              </a:rPr>
              <a:t> — full app from a single container. Optional: deploy to Azure.</a:t>
            </a:r>
          </a:p>
        </p:txBody>
      </p:sp>
      <p:sp>
        <p:nvSpPr>
          <p:cNvPr id="7" name="TextBox 6"/>
          <p:cNvSpPr txBox="1"/>
          <p:nvPr/>
        </p:nvSpPr>
        <p:spPr>
          <a:xfrm>
            <a:off x="0" y="6126480"/>
            <a:ext cx="12191695" cy="365760"/>
          </a:xfrm>
          <a:prstGeom prst="rect">
            <a:avLst/>
          </a:prstGeom>
          <a:noFill/>
        </p:spPr>
        <p:txBody>
          <a:bodyPr wrap="square" lIns="0" rIns="0" tIns="0" bIns="0">
            <a:spAutoFit/>
          </a:bodyPr>
          <a:lstStyle/>
          <a:p>
            <a:pPr algn="ctr"/>
            <a:r>
              <a:rPr sz="1200">
                <a:solidFill>
                  <a:srgbClr val="F5D130"/>
                </a:solidFill>
                <a:latin typeface="Consolas"/>
              </a:rPr>
              <a:t>~30 min in editor</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BACK TO DECK THIRD VICTORY — THE BIG ONE</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All four layers, packaged and shipped</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The application now exists outside your laptop. Same bytes, any machine, any environment.</a:t>
            </a:r>
          </a:p>
        </p:txBody>
      </p:sp>
      <p:sp>
        <p:nvSpPr>
          <p:cNvPr id="10" name="Rectangle 9"/>
          <p:cNvSpPr/>
          <p:nvPr/>
        </p:nvSpPr>
        <p:spPr>
          <a:xfrm>
            <a:off x="548640" y="224028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612648" y="224028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04088" y="2240280"/>
            <a:ext cx="1124712" cy="948690"/>
          </a:xfrm>
          <a:prstGeom prst="rect">
            <a:avLst/>
          </a:prstGeom>
          <a:noFill/>
        </p:spPr>
        <p:txBody>
          <a:bodyPr wrap="square" lIns="0" rIns="0" tIns="0" bIns="0" anchor="ctr">
            <a:spAutoFit/>
          </a:bodyPr>
          <a:lstStyle/>
          <a:p>
            <a:r>
              <a:rPr sz="900" b="1">
                <a:solidFill>
                  <a:srgbClr val="FFFFFF"/>
                </a:solidFill>
                <a:latin typeface="Calibri"/>
              </a:rPr>
              <a:t>L1 · Frontend</a:t>
            </a:r>
          </a:p>
        </p:txBody>
      </p:sp>
      <p:sp>
        <p:nvSpPr>
          <p:cNvPr id="13" name="Rectangle 12"/>
          <p:cNvSpPr/>
          <p:nvPr/>
        </p:nvSpPr>
        <p:spPr>
          <a:xfrm>
            <a:off x="1828800" y="224028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1965960" y="2240280"/>
            <a:ext cx="2006116" cy="948690"/>
          </a:xfrm>
          <a:prstGeom prst="rect">
            <a:avLst/>
          </a:prstGeom>
          <a:noFill/>
        </p:spPr>
        <p:txBody>
          <a:bodyPr wrap="square" lIns="0" rIns="0" tIns="0" bIns="0" anchor="ctr">
            <a:spAutoFit/>
          </a:bodyPr>
          <a:lstStyle/>
          <a:p>
            <a:r>
              <a:rPr sz="1300" b="1">
                <a:solidFill>
                  <a:srgbClr val="1A1A1A"/>
                </a:solidFill>
                <a:latin typeface="Calibri"/>
              </a:rPr>
              <a:t>React Frontend</a:t>
            </a:r>
            <a:r>
              <a:rPr sz="1100" b="1">
                <a:solidFill>
                  <a:srgbClr val="CC0000"/>
                </a:solidFill>
                <a:latin typeface="Calibri"/>
              </a:rPr>
              <a:t>  ✓</a:t>
            </a:r>
          </a:p>
        </p:txBody>
      </p:sp>
      <p:sp>
        <p:nvSpPr>
          <p:cNvPr id="15" name="Rectangle 14"/>
          <p:cNvSpPr/>
          <p:nvPr/>
        </p:nvSpPr>
        <p:spPr>
          <a:xfrm>
            <a:off x="4017796" y="224028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4154956" y="224028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Built bundle, served by Go in prod mode.</a:t>
            </a:r>
          </a:p>
        </p:txBody>
      </p:sp>
      <p:sp>
        <p:nvSpPr>
          <p:cNvPr id="17" name="Rectangle 16"/>
          <p:cNvSpPr/>
          <p:nvPr/>
        </p:nvSpPr>
        <p:spPr>
          <a:xfrm>
            <a:off x="548640" y="328041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612648" y="328041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704088" y="3280410"/>
            <a:ext cx="1124712" cy="948690"/>
          </a:xfrm>
          <a:prstGeom prst="rect">
            <a:avLst/>
          </a:prstGeom>
          <a:noFill/>
        </p:spPr>
        <p:txBody>
          <a:bodyPr wrap="square" lIns="0" rIns="0" tIns="0" bIns="0" anchor="ctr">
            <a:spAutoFit/>
          </a:bodyPr>
          <a:lstStyle/>
          <a:p>
            <a:r>
              <a:rPr sz="900" b="1">
                <a:solidFill>
                  <a:srgbClr val="FFFFFF"/>
                </a:solidFill>
                <a:latin typeface="Calibri"/>
              </a:rPr>
              <a:t>L2 · Backend</a:t>
            </a:r>
          </a:p>
        </p:txBody>
      </p:sp>
      <p:sp>
        <p:nvSpPr>
          <p:cNvPr id="20" name="Rectangle 19"/>
          <p:cNvSpPr/>
          <p:nvPr/>
        </p:nvSpPr>
        <p:spPr>
          <a:xfrm>
            <a:off x="1828800" y="328041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1965960" y="3280410"/>
            <a:ext cx="2006116" cy="948690"/>
          </a:xfrm>
          <a:prstGeom prst="rect">
            <a:avLst/>
          </a:prstGeom>
          <a:noFill/>
        </p:spPr>
        <p:txBody>
          <a:bodyPr wrap="square" lIns="0" rIns="0" tIns="0" bIns="0" anchor="ctr">
            <a:spAutoFit/>
          </a:bodyPr>
          <a:lstStyle/>
          <a:p>
            <a:r>
              <a:rPr sz="1300" b="1">
                <a:solidFill>
                  <a:srgbClr val="1A1A1A"/>
                </a:solidFill>
                <a:latin typeface="Calibri"/>
              </a:rPr>
              <a:t>Go HTTP Server</a:t>
            </a:r>
            <a:r>
              <a:rPr sz="1100" b="1">
                <a:solidFill>
                  <a:srgbClr val="CC0000"/>
                </a:solidFill>
                <a:latin typeface="Calibri"/>
              </a:rPr>
              <a:t>  ✓</a:t>
            </a:r>
          </a:p>
        </p:txBody>
      </p:sp>
      <p:sp>
        <p:nvSpPr>
          <p:cNvPr id="22" name="Rectangle 21"/>
          <p:cNvSpPr/>
          <p:nvPr/>
        </p:nvSpPr>
        <p:spPr>
          <a:xfrm>
            <a:off x="4017796" y="328041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4154956" y="328041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Single binary. Serves the API </a:t>
            </a:r>
            <a:r>
              <a:rPr sz="1000" b="0" i="1">
                <a:solidFill>
                  <a:srgbClr val="4A4A4A"/>
                </a:solidFill>
                <a:latin typeface="Calibri"/>
              </a:rPr>
              <a:t>and</a:t>
            </a:r>
            <a:r>
              <a:rPr sz="1000" b="0" i="0">
                <a:solidFill>
                  <a:srgbClr val="4A4A4A"/>
                </a:solidFill>
                <a:latin typeface="Calibri"/>
              </a:rPr>
              <a:t> the SPA.</a:t>
            </a:r>
          </a:p>
        </p:txBody>
      </p:sp>
      <p:sp>
        <p:nvSpPr>
          <p:cNvPr id="24" name="Rectangle 23"/>
          <p:cNvSpPr/>
          <p:nvPr/>
        </p:nvSpPr>
        <p:spPr>
          <a:xfrm>
            <a:off x="548640" y="432054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612648" y="432054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704088" y="4320540"/>
            <a:ext cx="1124712" cy="948690"/>
          </a:xfrm>
          <a:prstGeom prst="rect">
            <a:avLst/>
          </a:prstGeom>
          <a:noFill/>
        </p:spPr>
        <p:txBody>
          <a:bodyPr wrap="square" lIns="0" rIns="0" tIns="0" bIns="0" anchor="ctr">
            <a:spAutoFit/>
          </a:bodyPr>
          <a:lstStyle/>
          <a:p>
            <a:r>
              <a:rPr sz="900" b="1">
                <a:solidFill>
                  <a:srgbClr val="FFFFFF"/>
                </a:solidFill>
                <a:latin typeface="Calibri"/>
              </a:rPr>
              <a:t>L3 · Data</a:t>
            </a:r>
          </a:p>
        </p:txBody>
      </p:sp>
      <p:sp>
        <p:nvSpPr>
          <p:cNvPr id="27" name="Rectangle 26"/>
          <p:cNvSpPr/>
          <p:nvPr/>
        </p:nvSpPr>
        <p:spPr>
          <a:xfrm>
            <a:off x="1828800" y="432054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965960" y="4320540"/>
            <a:ext cx="2006116" cy="948690"/>
          </a:xfrm>
          <a:prstGeom prst="rect">
            <a:avLst/>
          </a:prstGeom>
          <a:noFill/>
        </p:spPr>
        <p:txBody>
          <a:bodyPr wrap="square" lIns="0" rIns="0" tIns="0" bIns="0" anchor="ctr">
            <a:spAutoFit/>
          </a:bodyPr>
          <a:lstStyle/>
          <a:p>
            <a:r>
              <a:rPr sz="1300" b="1">
                <a:solidFill>
                  <a:srgbClr val="1A1A1A"/>
                </a:solidFill>
                <a:latin typeface="Calibri"/>
              </a:rPr>
              <a:t>Data Layer</a:t>
            </a:r>
            <a:r>
              <a:rPr sz="1100" b="1">
                <a:solidFill>
                  <a:srgbClr val="CC0000"/>
                </a:solidFill>
                <a:latin typeface="Calibri"/>
              </a:rPr>
              <a:t>  ✓</a:t>
            </a:r>
          </a:p>
        </p:txBody>
      </p:sp>
      <p:sp>
        <p:nvSpPr>
          <p:cNvPr id="29" name="Rectangle 28"/>
          <p:cNvSpPr/>
          <p:nvPr/>
        </p:nvSpPr>
        <p:spPr>
          <a:xfrm>
            <a:off x="4017796" y="432054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4154956" y="432054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Bundled into the image (or mounted as a volume).</a:t>
            </a:r>
          </a:p>
        </p:txBody>
      </p:sp>
      <p:sp>
        <p:nvSpPr>
          <p:cNvPr id="31" name="Rectangle 30"/>
          <p:cNvSpPr/>
          <p:nvPr/>
        </p:nvSpPr>
        <p:spPr>
          <a:xfrm>
            <a:off x="548640" y="5360670"/>
            <a:ext cx="64008" cy="948690"/>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612648" y="5360670"/>
            <a:ext cx="1216152" cy="948690"/>
          </a:xfrm>
          <a:prstGeom prst="rect">
            <a:avLst/>
          </a:prstGeom>
          <a:solidFill>
            <a:srgbClr val="CC0000"/>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704088" y="5360670"/>
            <a:ext cx="1124712" cy="948690"/>
          </a:xfrm>
          <a:prstGeom prst="rect">
            <a:avLst/>
          </a:prstGeom>
          <a:noFill/>
        </p:spPr>
        <p:txBody>
          <a:bodyPr wrap="square" lIns="0" rIns="0" tIns="0" bIns="0" anchor="ctr">
            <a:spAutoFit/>
          </a:bodyPr>
          <a:lstStyle/>
          <a:p>
            <a:r>
              <a:rPr sz="900" b="1">
                <a:solidFill>
                  <a:srgbClr val="FFFFFF"/>
                </a:solidFill>
                <a:latin typeface="Calibri"/>
              </a:rPr>
              <a:t>L4 · External</a:t>
            </a:r>
          </a:p>
        </p:txBody>
      </p:sp>
      <p:sp>
        <p:nvSpPr>
          <p:cNvPr id="34" name="Rectangle 33"/>
          <p:cNvSpPr/>
          <p:nvPr/>
        </p:nvSpPr>
        <p:spPr>
          <a:xfrm>
            <a:off x="1828800" y="5360670"/>
            <a:ext cx="2188996" cy="948690"/>
          </a:xfrm>
          <a:prstGeom prst="rect">
            <a:avLst/>
          </a:prstGeom>
          <a:solidFill>
            <a:srgbClr val="FFFFFF"/>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1965960" y="5360670"/>
            <a:ext cx="2006116" cy="948690"/>
          </a:xfrm>
          <a:prstGeom prst="rect">
            <a:avLst/>
          </a:prstGeom>
          <a:noFill/>
        </p:spPr>
        <p:txBody>
          <a:bodyPr wrap="square" lIns="0" rIns="0" tIns="0" bIns="0" anchor="ctr">
            <a:spAutoFit/>
          </a:bodyPr>
          <a:lstStyle/>
          <a:p>
            <a:r>
              <a:rPr sz="1300" b="1">
                <a:solidFill>
                  <a:srgbClr val="1A1A1A"/>
                </a:solidFill>
                <a:latin typeface="Calibri"/>
              </a:rPr>
              <a:t>External Services</a:t>
            </a:r>
            <a:r>
              <a:rPr sz="1100" b="1">
                <a:solidFill>
                  <a:srgbClr val="CC0000"/>
                </a:solidFill>
                <a:latin typeface="Calibri"/>
              </a:rPr>
              <a:t>  ✓</a:t>
            </a:r>
          </a:p>
        </p:txBody>
      </p:sp>
      <p:sp>
        <p:nvSpPr>
          <p:cNvPr id="36" name="Rectangle 35"/>
          <p:cNvSpPr/>
          <p:nvPr/>
        </p:nvSpPr>
        <p:spPr>
          <a:xfrm>
            <a:off x="4017796" y="5360670"/>
            <a:ext cx="302290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4154956" y="5360670"/>
            <a:ext cx="2840020"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Wired via environment variables — OpenAI, Graph, etc.</a:t>
            </a:r>
          </a:p>
        </p:txBody>
      </p:sp>
      <p:sp>
        <p:nvSpPr>
          <p:cNvPr id="38" name="TextBox 37"/>
          <p:cNvSpPr txBox="1"/>
          <p:nvPr/>
        </p:nvSpPr>
        <p:spPr>
          <a:xfrm>
            <a:off x="7315017" y="2240280"/>
            <a:ext cx="4328038" cy="3310128"/>
          </a:xfrm>
          <a:prstGeom prst="rect">
            <a:avLst/>
          </a:prstGeom>
          <a:noFill/>
        </p:spPr>
        <p:txBody>
          <a:bodyPr wrap="square" lIns="0" rIns="0" tIns="0" bIns="0">
            <a:spAutoFit/>
          </a:bodyPr>
          <a:lstStyle/>
          <a:p>
            <a:pPr>
              <a:lnSpc>
                <a:spcPct val="130000"/>
              </a:lnSpc>
              <a:spcAft>
                <a:spcPts val="500"/>
              </a:spcAft>
            </a:pPr>
            <a:r>
              <a:rPr sz="1300" b="1" i="0">
                <a:solidFill>
                  <a:srgbClr val="0D652D"/>
                </a:solidFill>
                <a:latin typeface="Calibri"/>
              </a:rPr>
              <a:t>✓ </a:t>
            </a:r>
            <a:r>
              <a:rPr sz="1300" b="0" i="0">
                <a:solidFill>
                  <a:srgbClr val="1A1A1A"/>
                </a:solidFill>
                <a:latin typeface="Calibri"/>
              </a:rPr>
              <a:t>Image builds successfully.</a:t>
            </a:r>
          </a:p>
          <a:p>
            <a:pPr>
              <a:lnSpc>
                <a:spcPct val="130000"/>
              </a:lnSpc>
              <a:spcAft>
                <a:spcPts val="500"/>
              </a:spcAft>
            </a:pPr>
            <a:r>
              <a:rPr sz="1300" b="1" i="0">
                <a:solidFill>
                  <a:srgbClr val="0D652D"/>
                </a:solidFill>
                <a:latin typeface="Calibri"/>
              </a:rPr>
              <a:t>✓ </a:t>
            </a:r>
            <a:r>
              <a:rPr sz="1300" b="0" i="0">
                <a:solidFill>
                  <a:srgbClr val="1A1A1A"/>
                </a:solidFill>
                <a:latin typeface="Calibri"/>
              </a:rPr>
              <a:t>Container runs and serves the full application.</a:t>
            </a:r>
          </a:p>
          <a:p>
            <a:pPr>
              <a:lnSpc>
                <a:spcPct val="130000"/>
              </a:lnSpc>
              <a:spcAft>
                <a:spcPts val="500"/>
              </a:spcAft>
            </a:pPr>
            <a:r>
              <a:rPr sz="1300" b="1" i="0">
                <a:solidFill>
                  <a:srgbClr val="0D652D"/>
                </a:solidFill>
                <a:latin typeface="Calibri"/>
              </a:rPr>
              <a:t>✓ </a:t>
            </a:r>
            <a:r>
              <a:rPr sz="1300" b="0" i="0">
                <a:solidFill>
                  <a:srgbClr val="1A1A1A"/>
                </a:solidFill>
                <a:latin typeface="Calibri"/>
              </a:rPr>
              <a:t>Students understand: </a:t>
            </a:r>
            <a:r>
              <a:rPr sz="1300" b="0" i="1">
                <a:solidFill>
                  <a:srgbClr val="1A1A1A"/>
                </a:solidFill>
                <a:latin typeface="Calibri"/>
              </a:rPr>
              <a:t>one container = entire application.</a:t>
            </a:r>
          </a:p>
          <a:p>
            <a:pPr>
              <a:lnSpc>
                <a:spcPct val="130000"/>
              </a:lnSpc>
              <a:spcAft>
                <a:spcPts val="500"/>
              </a:spcAft>
            </a:pPr>
            <a:r>
              <a:rPr sz="1300" b="1" i="0">
                <a:solidFill>
                  <a:srgbClr val="0D652D"/>
                </a:solidFill>
                <a:latin typeface="Calibri"/>
              </a:rPr>
              <a:t>✓ </a:t>
            </a:r>
            <a:r>
              <a:rPr sz="1300" b="0" i="1">
                <a:solidFill>
                  <a:srgbClr val="1A1A1A"/>
                </a:solidFill>
                <a:latin typeface="Calibri"/>
              </a:rPr>
              <a:t>(Bonus)</a:t>
            </a:r>
            <a:r>
              <a:rPr sz="1300" b="0" i="0">
                <a:solidFill>
                  <a:srgbClr val="1A1A1A"/>
                </a:solidFill>
                <a:latin typeface="Calibri"/>
              </a:rPr>
              <a:t> Deployed to Azure with a public URL.</a:t>
            </a:r>
          </a:p>
        </p:txBody>
      </p:sp>
      <p:sp>
        <p:nvSpPr>
          <p:cNvPr id="39" name="Rounded Rectangle 38"/>
          <p:cNvSpPr/>
          <p:nvPr/>
        </p:nvSpPr>
        <p:spPr>
          <a:xfrm>
            <a:off x="7315017" y="5715000"/>
            <a:ext cx="4328038"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0" name="TextBox 39"/>
          <p:cNvSpPr txBox="1"/>
          <p:nvPr/>
        </p:nvSpPr>
        <p:spPr>
          <a:xfrm>
            <a:off x="7479609" y="5760720"/>
            <a:ext cx="3998854" cy="457200"/>
          </a:xfrm>
          <a:prstGeom prst="rect">
            <a:avLst/>
          </a:prstGeom>
          <a:noFill/>
        </p:spPr>
        <p:txBody>
          <a:bodyPr wrap="square" lIns="0" rIns="0" tIns="0" bIns="0" anchor="ctr">
            <a:spAutoFit/>
          </a:bodyPr>
          <a:lstStyle/>
          <a:p>
            <a:pPr>
              <a:lnSpc>
                <a:spcPct val="125000"/>
              </a:lnSpc>
            </a:pPr>
            <a:r>
              <a:rPr sz="1100" b="0" i="0">
                <a:solidFill>
                  <a:srgbClr val="4A4A4A"/>
                </a:solidFill>
                <a:latin typeface="Calibri"/>
              </a:rPr>
              <a:t>Architecture status: </a:t>
            </a:r>
            <a:r>
              <a:rPr sz="1100" b="1" i="0">
                <a:solidFill>
                  <a:srgbClr val="4A4A4A"/>
                </a:solidFill>
                <a:latin typeface="Calibri"/>
              </a:rPr>
              <a:t>4 of 4 layers — packaged.</a:t>
            </a:r>
            <a:r>
              <a:rPr sz="1100" b="0" i="0">
                <a:solidFill>
                  <a:srgbClr val="4A4A4A"/>
                </a:solidFill>
                <a:latin typeface="Calibri"/>
              </a:rPr>
              <a:t> The application now lives anywhere.</a:t>
            </a:r>
          </a:p>
        </p:txBody>
      </p:sp>
      <p:cxnSp>
        <p:nvCxnSpPr>
          <p:cNvPr id="41" name="Connector 40"/>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42" name="TextBox 41"/>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10 · DOCKER &amp; DEPLOYMENT</a:t>
            </a:r>
          </a:p>
        </p:txBody>
      </p:sp>
      <p:sp>
        <p:nvSpPr>
          <p:cNvPr id="43" name="TextBox 42"/>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MODULE 10 COMPLETE · ARCHITECTURE 4/4 (SHIPPED)</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ANSWER KEY REFERENCE APP</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~2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Stuck? Compare against the answer key</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The finished reference for today's build lives in this repo at heywood-inventory/ . Use it after the 3-Minute Rule fires twice on the same prompt — never before.</a:t>
            </a:r>
          </a:p>
        </p:txBody>
      </p:sp>
      <p:sp>
        <p:nvSpPr>
          <p:cNvPr id="10" name="Rounded Rectangle 9"/>
          <p:cNvSpPr/>
          <p:nvPr/>
        </p:nvSpPr>
        <p:spPr>
          <a:xfrm>
            <a:off x="548640" y="2240280"/>
            <a:ext cx="11094415" cy="548640"/>
          </a:xfrm>
          <a:prstGeom prst="roundRect">
            <a:avLst>
              <a:gd name="adj" fmla="val 6000"/>
            </a:avLst>
          </a:prstGeom>
          <a:solidFill>
            <a:srgbClr val="EFEEE9"/>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13232" y="2286000"/>
            <a:ext cx="10765231" cy="457200"/>
          </a:xfrm>
          <a:prstGeom prst="rect">
            <a:avLst/>
          </a:prstGeom>
          <a:noFill/>
        </p:spPr>
        <p:txBody>
          <a:bodyPr wrap="square" lIns="0" rIns="0" tIns="0" bIns="0" anchor="ctr">
            <a:spAutoFit/>
          </a:bodyPr>
          <a:lstStyle/>
          <a:p>
            <a:pPr>
              <a:lnSpc>
                <a:spcPct val="125000"/>
              </a:lnSpc>
            </a:pPr>
            <a:r>
              <a:rPr sz="1100" b="1" i="0">
                <a:solidFill>
                  <a:srgbClr val="4A4A4A"/>
                </a:solidFill>
                <a:latin typeface="Calibri"/>
              </a:rPr>
              <a:t>How to use it:</a:t>
            </a:r>
            <a:r>
              <a:rPr sz="1100" b="0" i="0">
                <a:solidFill>
                  <a:srgbClr val="4A4A4A"/>
                </a:solidFill>
                <a:latin typeface="Calibri"/>
              </a:rPr>
              <a:t> open the file for the module you're stuck in, read it top to bottom, then re-prompt your AI with the gap. Don't copy — close the reference once you see the missing piece. Full guidance in </a:t>
            </a:r>
            <a:r>
              <a:rPr sz="1100" b="0" i="0">
                <a:solidFill>
                  <a:srgbClr val="4A4A4A"/>
                </a:solidFill>
                <a:latin typeface="Consolas"/>
              </a:rPr>
              <a:t>heywood-inventory/docs/STUDENT_GUIDE.md</a:t>
            </a:r>
            <a:r>
              <a:rPr sz="1100" b="0" i="0">
                <a:solidFill>
                  <a:srgbClr val="4A4A4A"/>
                </a:solidFill>
                <a:latin typeface="Calibri"/>
              </a:rPr>
              <a:t>.</a:t>
            </a:r>
          </a:p>
        </p:txBody>
      </p:sp>
      <p:graphicFrame>
        <p:nvGraphicFramePr>
          <p:cNvPr id="12" name="Table 11"/>
          <p:cNvGraphicFramePr>
            <a:graphicFrameLocks noGrp="1"/>
          </p:cNvGraphicFramePr>
          <p:nvPr/>
        </p:nvGraphicFramePr>
        <p:xfrm>
          <a:off x="548640" y="2999232"/>
          <a:ext cx="11094414" cy="3310128"/>
        </p:xfrm>
        <a:graphic>
          <a:graphicData uri="http://schemas.openxmlformats.org/drawingml/2006/table">
            <a:tbl>
              <a:tblPr firstRow="1" bandRow="1">
                <a:tableStyleId>{5C22544A-7EE6-4342-B048-85BDC9FD1C3A}</a:tableStyleId>
              </a:tblPr>
              <a:tblGrid>
                <a:gridCol w="3328324"/>
                <a:gridCol w="3883045"/>
                <a:gridCol w="3883045"/>
              </a:tblGrid>
              <a:tr h="367792">
                <a:tc>
                  <a:txBody>
                    <a:bodyPr wrap="square"/>
                    <a:lstStyle/>
                    <a:p>
                      <a:r>
                        <a:rPr sz="1000" b="1">
                          <a:solidFill>
                            <a:srgbClr val="FFFFFF"/>
                          </a:solidFill>
                          <a:latin typeface="Calibri"/>
                        </a:rPr>
                        <a:t>MODULE</a:t>
                      </a:r>
                    </a:p>
                  </a:txBody>
                  <a:tcPr>
                    <a:solidFill>
                      <a:srgbClr val="1A1A1A"/>
                    </a:solidFill>
                  </a:tcPr>
                </a:tc>
                <a:tc>
                  <a:txBody>
                    <a:bodyPr wrap="square"/>
                    <a:lstStyle/>
                    <a:p>
                      <a:r>
                        <a:rPr sz="1000" b="1">
                          <a:solidFill>
                            <a:srgbClr val="FFFFFF"/>
                          </a:solidFill>
                          <a:latin typeface="Calibri"/>
                        </a:rPr>
                        <a:t>WHAT YOU BUILT</a:t>
                      </a:r>
                    </a:p>
                  </a:txBody>
                  <a:tcPr>
                    <a:solidFill>
                      <a:srgbClr val="1A1A1A"/>
                    </a:solidFill>
                  </a:tcPr>
                </a:tc>
                <a:tc>
                  <a:txBody>
                    <a:bodyPr wrap="square"/>
                    <a:lstStyle/>
                    <a:p>
                      <a:r>
                        <a:rPr sz="1000" b="1">
                          <a:solidFill>
                            <a:srgbClr val="FFFFFF"/>
                          </a:solidFill>
                          <a:latin typeface="Calibri"/>
                        </a:rPr>
                        <a:t>REFERENCE FILE(S)</a:t>
                      </a:r>
                    </a:p>
                  </a:txBody>
                  <a:tcPr>
                    <a:solidFill>
                      <a:srgbClr val="1A1A1A"/>
                    </a:solidFill>
                  </a:tcPr>
                </a:tc>
              </a:tr>
              <a:tr h="367792">
                <a:tc>
                  <a:txBody>
                    <a:bodyPr wrap="square"/>
                    <a:lstStyle/>
                    <a:p>
                      <a:r>
                        <a:rPr sz="1100">
                          <a:solidFill>
                            <a:srgbClr val="1A1A1A"/>
                          </a:solidFill>
                          <a:latin typeface="Calibri"/>
                        </a:rPr>
                        <a:t>3 — Backend</a:t>
                      </a:r>
                    </a:p>
                  </a:txBody>
                  <a:tcPr>
                    <a:solidFill>
                      <a:srgbClr val="FFFFFF"/>
                    </a:solidFill>
                  </a:tcPr>
                </a:tc>
                <a:tc>
                  <a:txBody>
                    <a:bodyPr wrap="square"/>
                    <a:lstStyle/>
                    <a:p>
                      <a:r>
                        <a:rPr sz="1100">
                          <a:solidFill>
                            <a:srgbClr val="1A1A1A"/>
                          </a:solidFill>
                          <a:latin typeface="Calibri"/>
                        </a:rPr>
                        <a:t>Server + router</a:t>
                      </a:r>
                    </a:p>
                  </a:txBody>
                  <a:tcPr>
                    <a:solidFill>
                      <a:srgbClr val="FFFFFF"/>
                    </a:solidFill>
                  </a:tcPr>
                </a:tc>
                <a:tc>
                  <a:txBody>
                    <a:bodyPr wrap="square"/>
                    <a:lstStyle/>
                    <a:p>
                      <a:r>
                        <a:rPr sz="1100">
                          <a:solidFill>
                            <a:srgbClr val="1A1A1A"/>
                          </a:solidFill>
                          <a:latin typeface="Calibri"/>
                        </a:rPr>
                        <a:t>cmd/server/main.go · internal/api/router.go</a:t>
                      </a:r>
                    </a:p>
                  </a:txBody>
                  <a:tcPr>
                    <a:solidFill>
                      <a:srgbClr val="FFFFFF"/>
                    </a:solidFill>
                  </a:tcPr>
                </a:tc>
              </a:tr>
              <a:tr h="367792">
                <a:tc>
                  <a:txBody>
                    <a:bodyPr wrap="square"/>
                    <a:lstStyle/>
                    <a:p>
                      <a:r>
                        <a:rPr sz="1100">
                          <a:solidFill>
                            <a:srgbClr val="1A1A1A"/>
                          </a:solidFill>
                          <a:latin typeface="Calibri"/>
                        </a:rPr>
                        <a:t>4 — Data Layer</a:t>
                      </a:r>
                    </a:p>
                  </a:txBody>
                  <a:tcPr>
                    <a:solidFill>
                      <a:srgbClr val="F8F7F5"/>
                    </a:solidFill>
                  </a:tcPr>
                </a:tc>
                <a:tc>
                  <a:txBody>
                    <a:bodyPr wrap="square"/>
                    <a:lstStyle/>
                    <a:p>
                      <a:r>
                        <a:rPr sz="1100">
                          <a:solidFill>
                            <a:srgbClr val="1A1A1A"/>
                          </a:solidFill>
                          <a:latin typeface="Calibri"/>
                        </a:rPr>
                        <a:t>Interface + JSON store + seed</a:t>
                      </a:r>
                    </a:p>
                  </a:txBody>
                  <a:tcPr>
                    <a:solidFill>
                      <a:srgbClr val="F8F7F5"/>
                    </a:solidFill>
                  </a:tcPr>
                </a:tc>
                <a:tc>
                  <a:txBody>
                    <a:bodyPr wrap="square"/>
                    <a:lstStyle/>
                    <a:p>
                      <a:r>
                        <a:rPr sz="1100">
                          <a:solidFill>
                            <a:srgbClr val="1A1A1A"/>
                          </a:solidFill>
                          <a:latin typeface="Calibri"/>
                        </a:rPr>
                        <a:t>internal/data/store.go · internal/data/json_store.go · data/items.json</a:t>
                      </a:r>
                    </a:p>
                  </a:txBody>
                  <a:tcPr>
                    <a:solidFill>
                      <a:srgbClr val="F8F7F5"/>
                    </a:solidFill>
                  </a:tcPr>
                </a:tc>
              </a:tr>
              <a:tr h="367792">
                <a:tc>
                  <a:txBody>
                    <a:bodyPr wrap="square"/>
                    <a:lstStyle/>
                    <a:p>
                      <a:r>
                        <a:rPr sz="1100">
                          <a:solidFill>
                            <a:srgbClr val="1A1A1A"/>
                          </a:solidFill>
                          <a:latin typeface="Calibri"/>
                        </a:rPr>
                        <a:t>5 — Frontend</a:t>
                      </a:r>
                    </a:p>
                  </a:txBody>
                  <a:tcPr>
                    <a:solidFill>
                      <a:srgbClr val="FFFFFF"/>
                    </a:solidFill>
                  </a:tcPr>
                </a:tc>
                <a:tc>
                  <a:txBody>
                    <a:bodyPr wrap="square"/>
                    <a:lstStyle/>
                    <a:p>
                      <a:r>
                        <a:rPr sz="1100">
                          <a:solidFill>
                            <a:srgbClr val="1A1A1A"/>
                          </a:solidFill>
                          <a:latin typeface="Calibri"/>
                        </a:rPr>
                        <a:t>Vite proxy, API client, items table</a:t>
                      </a:r>
                    </a:p>
                  </a:txBody>
                  <a:tcPr>
                    <a:solidFill>
                      <a:srgbClr val="FFFFFF"/>
                    </a:solidFill>
                  </a:tcPr>
                </a:tc>
                <a:tc>
                  <a:txBody>
                    <a:bodyPr wrap="square"/>
                    <a:lstStyle/>
                    <a:p>
                      <a:r>
                        <a:rPr sz="1100">
                          <a:solidFill>
                            <a:srgbClr val="1A1A1A"/>
                          </a:solidFill>
                          <a:latin typeface="Calibri"/>
                        </a:rPr>
                        <a:t>web/vite.config.ts · web/src/api/client.ts · web/src/pages/Items.tsx</a:t>
                      </a:r>
                    </a:p>
                  </a:txBody>
                  <a:tcPr>
                    <a:solidFill>
                      <a:srgbClr val="FFFFFF"/>
                    </a:solidFill>
                  </a:tcPr>
                </a:tc>
              </a:tr>
              <a:tr h="367792">
                <a:tc>
                  <a:txBody>
                    <a:bodyPr wrap="square"/>
                    <a:lstStyle/>
                    <a:p>
                      <a:r>
                        <a:rPr sz="1100">
                          <a:solidFill>
                            <a:srgbClr val="1A1A1A"/>
                          </a:solidFill>
                          <a:latin typeface="Calibri"/>
                        </a:rPr>
                        <a:t>6 — Pages &amp; Nav</a:t>
                      </a:r>
                    </a:p>
                  </a:txBody>
                  <a:tcPr>
                    <a:solidFill>
                      <a:srgbClr val="F8F7F5"/>
                    </a:solidFill>
                  </a:tcPr>
                </a:tc>
                <a:tc>
                  <a:txBody>
                    <a:bodyPr wrap="square"/>
                    <a:lstStyle/>
                    <a:p>
                      <a:r>
                        <a:rPr sz="1100">
                          <a:solidFill>
                            <a:srgbClr val="1A1A1A"/>
                          </a:solidFill>
                          <a:latin typeface="Calibri"/>
                        </a:rPr>
                        <a:t>Sidebar, dashboard, detail</a:t>
                      </a:r>
                    </a:p>
                  </a:txBody>
                  <a:tcPr>
                    <a:solidFill>
                      <a:srgbClr val="F8F7F5"/>
                    </a:solidFill>
                  </a:tcPr>
                </a:tc>
                <a:tc>
                  <a:txBody>
                    <a:bodyPr wrap="square"/>
                    <a:lstStyle/>
                    <a:p>
                      <a:r>
                        <a:rPr sz="1100">
                          <a:solidFill>
                            <a:srgbClr val="1A1A1A"/>
                          </a:solidFill>
                          <a:latin typeface="Calibri"/>
                        </a:rPr>
                        <a:t>web/src/App.tsx · web/src/layouts/Layout.tsx · web/src/pages/Dashboard.tsx · web/src/pages/ItemDetail.tsx</a:t>
                      </a:r>
                    </a:p>
                  </a:txBody>
                  <a:tcPr>
                    <a:solidFill>
                      <a:srgbClr val="F8F7F5"/>
                    </a:solidFill>
                  </a:tcPr>
                </a:tc>
              </a:tr>
              <a:tr h="367792">
                <a:tc>
                  <a:txBody>
                    <a:bodyPr wrap="square"/>
                    <a:lstStyle/>
                    <a:p>
                      <a:r>
                        <a:rPr sz="1100">
                          <a:solidFill>
                            <a:srgbClr val="1A1A1A"/>
                          </a:solidFill>
                          <a:latin typeface="Calibri"/>
                        </a:rPr>
                        <a:t>7 — AI Chat</a:t>
                      </a:r>
                    </a:p>
                  </a:txBody>
                  <a:tcPr>
                    <a:solidFill>
                      <a:srgbClr val="FFFFFF"/>
                    </a:solidFill>
                  </a:tcPr>
                </a:tc>
                <a:tc>
                  <a:txBody>
                    <a:bodyPr wrap="square"/>
                    <a:lstStyle/>
                    <a:p>
                      <a:r>
                        <a:rPr sz="1100">
                          <a:solidFill>
                            <a:srgbClr val="1A1A1A"/>
                          </a:solidFill>
                          <a:latin typeface="Calibri"/>
                        </a:rPr>
                        <a:t>Chat service + tool + chat page</a:t>
                      </a:r>
                    </a:p>
                  </a:txBody>
                  <a:tcPr>
                    <a:solidFill>
                      <a:srgbClr val="FFFFFF"/>
                    </a:solidFill>
                  </a:tcPr>
                </a:tc>
                <a:tc>
                  <a:txBody>
                    <a:bodyPr wrap="square"/>
                    <a:lstStyle/>
                    <a:p>
                      <a:r>
                        <a:rPr sz="1100">
                          <a:solidFill>
                            <a:srgbClr val="1A1A1A"/>
                          </a:solidFill>
                          <a:latin typeface="Calibri"/>
                        </a:rPr>
                        <a:t>internal/ai/chat.go · web/src/pages/ChatPage.tsx</a:t>
                      </a:r>
                    </a:p>
                  </a:txBody>
                  <a:tcPr>
                    <a:solidFill>
                      <a:srgbClr val="FFFFFF"/>
                    </a:solidFill>
                  </a:tcPr>
                </a:tc>
              </a:tr>
              <a:tr h="367792">
                <a:tc>
                  <a:txBody>
                    <a:bodyPr wrap="square"/>
                    <a:lstStyle/>
                    <a:p>
                      <a:r>
                        <a:rPr sz="1100">
                          <a:solidFill>
                            <a:srgbClr val="1A1A1A"/>
                          </a:solidFill>
                          <a:latin typeface="Calibri"/>
                        </a:rPr>
                        <a:t>8 — Auth &amp; Middleware</a:t>
                      </a:r>
                    </a:p>
                  </a:txBody>
                  <a:tcPr>
                    <a:solidFill>
                      <a:srgbClr val="F8F7F5"/>
                    </a:solidFill>
                  </a:tcPr>
                </a:tc>
                <a:tc>
                  <a:txBody>
                    <a:bodyPr wrap="square"/>
                    <a:lstStyle/>
                    <a:p>
                      <a:r>
                        <a:rPr sz="1100">
                          <a:solidFill>
                            <a:srgbClr val="1A1A1A"/>
                          </a:solidFill>
                          <a:latin typeface="Calibri"/>
                        </a:rPr>
                        <a:t>Middleware, role picker, role filtering</a:t>
                      </a:r>
                    </a:p>
                  </a:txBody>
                  <a:tcPr>
                    <a:solidFill>
                      <a:srgbClr val="F8F7F5"/>
                    </a:solidFill>
                  </a:tcPr>
                </a:tc>
                <a:tc>
                  <a:txBody>
                    <a:bodyPr wrap="square"/>
                    <a:lstStyle/>
                    <a:p>
                      <a:r>
                        <a:rPr sz="1100">
                          <a:solidFill>
                            <a:srgbClr val="1A1A1A"/>
                          </a:solidFill>
                          <a:latin typeface="Calibri"/>
                        </a:rPr>
                        <a:t>internal/middleware/middleware.go · web/src/components/RolePicker.tsx · internal/api/handlers.go</a:t>
                      </a:r>
                    </a:p>
                  </a:txBody>
                  <a:tcPr>
                    <a:solidFill>
                      <a:srgbClr val="F8F7F5"/>
                    </a:solidFill>
                  </a:tcPr>
                </a:tc>
              </a:tr>
              <a:tr h="367792">
                <a:tc>
                  <a:txBody>
                    <a:bodyPr wrap="square"/>
                    <a:lstStyle/>
                    <a:p>
                      <a:r>
                        <a:rPr sz="1100">
                          <a:solidFill>
                            <a:srgbClr val="1A1A1A"/>
                          </a:solidFill>
                          <a:latin typeface="Calibri"/>
                        </a:rPr>
                        <a:t>9 — Integrations</a:t>
                      </a:r>
                    </a:p>
                  </a:txBody>
                  <a:tcPr>
                    <a:solidFill>
                      <a:srgbClr val="FFFFFF"/>
                    </a:solidFill>
                  </a:tcPr>
                </a:tc>
                <a:tc>
                  <a:txBody>
                    <a:bodyPr wrap="square"/>
                    <a:lstStyle/>
                    <a:p>
                      <a:r>
                        <a:rPr sz="1100">
                          <a:solidFill>
                            <a:srgbClr val="1A1A1A"/>
                          </a:solidFill>
                          <a:latin typeface="Calibri"/>
                        </a:rPr>
                        <a:t>SQLite (Path A) or Graph (Path B)</a:t>
                      </a:r>
                    </a:p>
                  </a:txBody>
                  <a:tcPr>
                    <a:solidFill>
                      <a:srgbClr val="FFFFFF"/>
                    </a:solidFill>
                  </a:tcPr>
                </a:tc>
                <a:tc>
                  <a:txBody>
                    <a:bodyPr wrap="square"/>
                    <a:lstStyle/>
                    <a:p>
                      <a:r>
                        <a:rPr sz="1100">
                          <a:solidFill>
                            <a:srgbClr val="1A1A1A"/>
                          </a:solidFill>
                          <a:latin typeface="Calibri"/>
                        </a:rPr>
                        <a:t>internal/data/sqlite_store.go · internal/integrations/graph.go</a:t>
                      </a:r>
                    </a:p>
                  </a:txBody>
                  <a:tcPr>
                    <a:solidFill>
                      <a:srgbClr val="FFFFFF"/>
                    </a:solidFill>
                  </a:tcPr>
                </a:tc>
              </a:tr>
              <a:tr h="367792">
                <a:tc>
                  <a:txBody>
                    <a:bodyPr wrap="square"/>
                    <a:lstStyle/>
                    <a:p>
                      <a:r>
                        <a:rPr sz="1100">
                          <a:solidFill>
                            <a:srgbClr val="1A1A1A"/>
                          </a:solidFill>
                          <a:latin typeface="Calibri"/>
                        </a:rPr>
                        <a:t>10 — Docker</a:t>
                      </a:r>
                    </a:p>
                  </a:txBody>
                  <a:tcPr>
                    <a:solidFill>
                      <a:srgbClr val="F8F7F5"/>
                    </a:solidFill>
                  </a:tcPr>
                </a:tc>
                <a:tc>
                  <a:txBody>
                    <a:bodyPr wrap="square"/>
                    <a:lstStyle/>
                    <a:p>
                      <a:r>
                        <a:rPr sz="1100">
                          <a:solidFill>
                            <a:srgbClr val="1A1A1A"/>
                          </a:solidFill>
                          <a:latin typeface="Calibri"/>
                        </a:rPr>
                        <a:t>Multi-stage build + SPA fallback</a:t>
                      </a:r>
                    </a:p>
                  </a:txBody>
                  <a:tcPr>
                    <a:solidFill>
                      <a:srgbClr val="F8F7F5"/>
                    </a:solidFill>
                  </a:tcPr>
                </a:tc>
                <a:tc>
                  <a:txBody>
                    <a:bodyPr wrap="square"/>
                    <a:lstStyle/>
                    <a:p>
                      <a:r>
                        <a:rPr sz="1100">
                          <a:solidFill>
                            <a:srgbClr val="1A1A1A"/>
                          </a:solidFill>
                          <a:latin typeface="Calibri"/>
                        </a:rPr>
                        <a:t>Dockerfile · SPA section of internal/api/router.go</a:t>
                      </a:r>
                    </a:p>
                  </a:txBody>
                  <a:tcPr>
                    <a:solidFill>
                      <a:srgbClr val="F8F7F5"/>
                    </a:solidFill>
                  </a:tcPr>
                </a:tc>
              </a:tr>
            </a:tbl>
          </a:graphicData>
        </a:graphic>
      </p:graphicFrame>
      <p:cxnSp>
        <p:nvCxnSpPr>
          <p:cNvPr id="13" name="Connector 12"/>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4" name="TextBox 13"/>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10 · DOCKER &amp; DEPLOYMENT</a:t>
            </a:r>
          </a:p>
        </p:txBody>
      </p:sp>
      <p:sp>
        <p:nvSpPr>
          <p:cNvPr id="15" name="TextBox 14"/>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10.4 · ANSWER KEY</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AGENDA</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~2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The day at a glance</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Ten modules. Two breaks. One deployed application.</a:t>
            </a:r>
          </a:p>
        </p:txBody>
      </p:sp>
      <p:sp>
        <p:nvSpPr>
          <p:cNvPr id="10" name="Rectangle 9"/>
          <p:cNvSpPr/>
          <p:nvPr/>
        </p:nvSpPr>
        <p:spPr>
          <a:xfrm>
            <a:off x="548640" y="2240280"/>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240280"/>
            <a:ext cx="640080" cy="276430"/>
          </a:xfrm>
          <a:prstGeom prst="rect">
            <a:avLst/>
          </a:prstGeom>
          <a:noFill/>
        </p:spPr>
        <p:txBody>
          <a:bodyPr wrap="square" lIns="0" rIns="0" tIns="0" bIns="0" anchor="ctr">
            <a:spAutoFit/>
          </a:bodyPr>
          <a:lstStyle/>
          <a:p>
            <a:pPr algn="ctr"/>
            <a:r>
              <a:rPr sz="1100" b="1">
                <a:solidFill>
                  <a:srgbClr val="CC0000"/>
                </a:solidFill>
                <a:latin typeface="Calibri"/>
              </a:rPr>
              <a:t>0:00</a:t>
            </a:r>
          </a:p>
        </p:txBody>
      </p:sp>
      <p:sp>
        <p:nvSpPr>
          <p:cNvPr id="12" name="TextBox 11"/>
          <p:cNvSpPr txBox="1"/>
          <p:nvPr/>
        </p:nvSpPr>
        <p:spPr>
          <a:xfrm>
            <a:off x="1536192" y="2240280"/>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1. The Full-Stack Frontier</a:t>
            </a:r>
            <a:r>
              <a:rPr sz="1200" b="0" i="0">
                <a:solidFill>
                  <a:srgbClr val="6E6E6E"/>
                </a:solidFill>
                <a:latin typeface="Calibri"/>
              </a:rPr>
              <a:t>  30 min · framing</a:t>
            </a:r>
          </a:p>
        </p:txBody>
      </p:sp>
      <p:sp>
        <p:nvSpPr>
          <p:cNvPr id="13" name="Rectangle 12"/>
          <p:cNvSpPr/>
          <p:nvPr/>
        </p:nvSpPr>
        <p:spPr>
          <a:xfrm>
            <a:off x="548640" y="2553286"/>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40080" y="2553286"/>
            <a:ext cx="640080" cy="276430"/>
          </a:xfrm>
          <a:prstGeom prst="rect">
            <a:avLst/>
          </a:prstGeom>
          <a:noFill/>
        </p:spPr>
        <p:txBody>
          <a:bodyPr wrap="square" lIns="0" rIns="0" tIns="0" bIns="0" anchor="ctr">
            <a:spAutoFit/>
          </a:bodyPr>
          <a:lstStyle/>
          <a:p>
            <a:pPr algn="ctr"/>
            <a:r>
              <a:rPr sz="1100" b="1">
                <a:solidFill>
                  <a:srgbClr val="CC0000"/>
                </a:solidFill>
                <a:latin typeface="Calibri"/>
              </a:rPr>
              <a:t>0:30</a:t>
            </a:r>
          </a:p>
        </p:txBody>
      </p:sp>
      <p:sp>
        <p:nvSpPr>
          <p:cNvPr id="15" name="TextBox 14"/>
          <p:cNvSpPr txBox="1"/>
          <p:nvPr/>
        </p:nvSpPr>
        <p:spPr>
          <a:xfrm>
            <a:off x="1536192" y="2553286"/>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2. Environment Setup</a:t>
            </a:r>
            <a:r>
              <a:rPr sz="1200" b="0" i="0">
                <a:solidFill>
                  <a:srgbClr val="6E6E6E"/>
                </a:solidFill>
                <a:latin typeface="Calibri"/>
              </a:rPr>
              <a:t>  45 min · setup</a:t>
            </a:r>
          </a:p>
        </p:txBody>
      </p:sp>
      <p:sp>
        <p:nvSpPr>
          <p:cNvPr id="16" name="Rectangle 15"/>
          <p:cNvSpPr/>
          <p:nvPr/>
        </p:nvSpPr>
        <p:spPr>
          <a:xfrm>
            <a:off x="548640" y="2866292"/>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2866292"/>
            <a:ext cx="640080" cy="276430"/>
          </a:xfrm>
          <a:prstGeom prst="rect">
            <a:avLst/>
          </a:prstGeom>
          <a:noFill/>
        </p:spPr>
        <p:txBody>
          <a:bodyPr wrap="square" lIns="0" rIns="0" tIns="0" bIns="0" anchor="ctr">
            <a:spAutoFit/>
          </a:bodyPr>
          <a:lstStyle/>
          <a:p>
            <a:pPr algn="ctr"/>
            <a:r>
              <a:rPr sz="1100" b="1">
                <a:solidFill>
                  <a:srgbClr val="CC0000"/>
                </a:solidFill>
                <a:latin typeface="Calibri"/>
              </a:rPr>
              <a:t>1:15</a:t>
            </a:r>
          </a:p>
        </p:txBody>
      </p:sp>
      <p:sp>
        <p:nvSpPr>
          <p:cNvPr id="18" name="TextBox 17"/>
          <p:cNvSpPr txBox="1"/>
          <p:nvPr/>
        </p:nvSpPr>
        <p:spPr>
          <a:xfrm>
            <a:off x="1536192" y="2866292"/>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3. Backend from Scratch</a:t>
            </a:r>
            <a:r>
              <a:rPr sz="1200" b="0" i="0">
                <a:solidFill>
                  <a:srgbClr val="6E6E6E"/>
                </a:solidFill>
                <a:latin typeface="Calibri"/>
              </a:rPr>
              <a:t>  45 min · build</a:t>
            </a:r>
          </a:p>
        </p:txBody>
      </p:sp>
      <p:sp>
        <p:nvSpPr>
          <p:cNvPr id="19" name="Rectangle 18"/>
          <p:cNvSpPr/>
          <p:nvPr/>
        </p:nvSpPr>
        <p:spPr>
          <a:xfrm>
            <a:off x="548640" y="3179298"/>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40080" y="3179298"/>
            <a:ext cx="640080" cy="276430"/>
          </a:xfrm>
          <a:prstGeom prst="rect">
            <a:avLst/>
          </a:prstGeom>
          <a:noFill/>
        </p:spPr>
        <p:txBody>
          <a:bodyPr wrap="square" lIns="0" rIns="0" tIns="0" bIns="0" anchor="ctr">
            <a:spAutoFit/>
          </a:bodyPr>
          <a:lstStyle/>
          <a:p>
            <a:pPr algn="ctr"/>
            <a:r>
              <a:rPr sz="1100" b="1">
                <a:solidFill>
                  <a:srgbClr val="CC0000"/>
                </a:solidFill>
                <a:latin typeface="Calibri"/>
              </a:rPr>
              <a:t>2:00</a:t>
            </a:r>
          </a:p>
        </p:txBody>
      </p:sp>
      <p:sp>
        <p:nvSpPr>
          <p:cNvPr id="21" name="TextBox 20"/>
          <p:cNvSpPr txBox="1"/>
          <p:nvPr/>
        </p:nvSpPr>
        <p:spPr>
          <a:xfrm>
            <a:off x="1536192" y="3179298"/>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4. Data Layer</a:t>
            </a:r>
            <a:r>
              <a:rPr sz="1200" b="0" i="0">
                <a:solidFill>
                  <a:srgbClr val="6E6E6E"/>
                </a:solidFill>
                <a:latin typeface="Calibri"/>
              </a:rPr>
              <a:t>  45 min · build</a:t>
            </a:r>
          </a:p>
        </p:txBody>
      </p:sp>
      <p:sp>
        <p:nvSpPr>
          <p:cNvPr id="22" name="Rectangle 21"/>
          <p:cNvSpPr/>
          <p:nvPr/>
        </p:nvSpPr>
        <p:spPr>
          <a:xfrm>
            <a:off x="548640" y="3492304"/>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0080" y="3492304"/>
            <a:ext cx="640080" cy="276430"/>
          </a:xfrm>
          <a:prstGeom prst="rect">
            <a:avLst/>
          </a:prstGeom>
          <a:noFill/>
        </p:spPr>
        <p:txBody>
          <a:bodyPr wrap="square" lIns="0" rIns="0" tIns="0" bIns="0" anchor="ctr">
            <a:spAutoFit/>
          </a:bodyPr>
          <a:lstStyle/>
          <a:p>
            <a:pPr algn="ctr"/>
            <a:r>
              <a:rPr sz="1100" b="1">
                <a:solidFill>
                  <a:srgbClr val="CC0000"/>
                </a:solidFill>
                <a:latin typeface="Calibri"/>
              </a:rPr>
              <a:t>2:45</a:t>
            </a:r>
          </a:p>
        </p:txBody>
      </p:sp>
      <p:sp>
        <p:nvSpPr>
          <p:cNvPr id="24" name="TextBox 23"/>
          <p:cNvSpPr txBox="1"/>
          <p:nvPr/>
        </p:nvSpPr>
        <p:spPr>
          <a:xfrm>
            <a:off x="1536192" y="3492304"/>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 BREAK —</a:t>
            </a:r>
            <a:r>
              <a:rPr sz="1200" b="0" i="0">
                <a:solidFill>
                  <a:srgbClr val="6E6E6E"/>
                </a:solidFill>
                <a:latin typeface="Calibri"/>
              </a:rPr>
              <a:t>  15 min</a:t>
            </a:r>
          </a:p>
        </p:txBody>
      </p:sp>
      <p:sp>
        <p:nvSpPr>
          <p:cNvPr id="25" name="Rectangle 24"/>
          <p:cNvSpPr/>
          <p:nvPr/>
        </p:nvSpPr>
        <p:spPr>
          <a:xfrm>
            <a:off x="548640" y="3805310"/>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40080" y="3805310"/>
            <a:ext cx="640080" cy="276430"/>
          </a:xfrm>
          <a:prstGeom prst="rect">
            <a:avLst/>
          </a:prstGeom>
          <a:noFill/>
        </p:spPr>
        <p:txBody>
          <a:bodyPr wrap="square" lIns="0" rIns="0" tIns="0" bIns="0" anchor="ctr">
            <a:spAutoFit/>
          </a:bodyPr>
          <a:lstStyle/>
          <a:p>
            <a:pPr algn="ctr"/>
            <a:r>
              <a:rPr sz="1100" b="1">
                <a:solidFill>
                  <a:srgbClr val="CC0000"/>
                </a:solidFill>
                <a:latin typeface="Calibri"/>
              </a:rPr>
              <a:t>3:00</a:t>
            </a:r>
          </a:p>
        </p:txBody>
      </p:sp>
      <p:sp>
        <p:nvSpPr>
          <p:cNvPr id="27" name="TextBox 26"/>
          <p:cNvSpPr txBox="1"/>
          <p:nvPr/>
        </p:nvSpPr>
        <p:spPr>
          <a:xfrm>
            <a:off x="1536192" y="3805310"/>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5. Frontend from Scratch</a:t>
            </a:r>
            <a:r>
              <a:rPr sz="1200" b="0" i="0">
                <a:solidFill>
                  <a:srgbClr val="6E6E6E"/>
                </a:solidFill>
                <a:latin typeface="Calibri"/>
              </a:rPr>
              <a:t>  45 min · build</a:t>
            </a:r>
          </a:p>
        </p:txBody>
      </p:sp>
      <p:sp>
        <p:nvSpPr>
          <p:cNvPr id="28" name="Rectangle 27"/>
          <p:cNvSpPr/>
          <p:nvPr/>
        </p:nvSpPr>
        <p:spPr>
          <a:xfrm>
            <a:off x="548640" y="4118316"/>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40080" y="4118316"/>
            <a:ext cx="640080" cy="276430"/>
          </a:xfrm>
          <a:prstGeom prst="rect">
            <a:avLst/>
          </a:prstGeom>
          <a:noFill/>
        </p:spPr>
        <p:txBody>
          <a:bodyPr wrap="square" lIns="0" rIns="0" tIns="0" bIns="0" anchor="ctr">
            <a:spAutoFit/>
          </a:bodyPr>
          <a:lstStyle/>
          <a:p>
            <a:pPr algn="ctr"/>
            <a:r>
              <a:rPr sz="1100" b="1">
                <a:solidFill>
                  <a:srgbClr val="CC0000"/>
                </a:solidFill>
                <a:latin typeface="Calibri"/>
              </a:rPr>
              <a:t>3:45</a:t>
            </a:r>
          </a:p>
        </p:txBody>
      </p:sp>
      <p:sp>
        <p:nvSpPr>
          <p:cNvPr id="30" name="TextBox 29"/>
          <p:cNvSpPr txBox="1"/>
          <p:nvPr/>
        </p:nvSpPr>
        <p:spPr>
          <a:xfrm>
            <a:off x="1536192" y="4118316"/>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6. Pages &amp; Navigation</a:t>
            </a:r>
            <a:r>
              <a:rPr sz="1200" b="0" i="0">
                <a:solidFill>
                  <a:srgbClr val="6E6E6E"/>
                </a:solidFill>
                <a:latin typeface="Calibri"/>
              </a:rPr>
              <a:t>  45 min · build</a:t>
            </a:r>
          </a:p>
        </p:txBody>
      </p:sp>
      <p:sp>
        <p:nvSpPr>
          <p:cNvPr id="31" name="Rectangle 30"/>
          <p:cNvSpPr/>
          <p:nvPr/>
        </p:nvSpPr>
        <p:spPr>
          <a:xfrm>
            <a:off x="548640" y="4431323"/>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640080" y="4431323"/>
            <a:ext cx="640080" cy="276430"/>
          </a:xfrm>
          <a:prstGeom prst="rect">
            <a:avLst/>
          </a:prstGeom>
          <a:noFill/>
        </p:spPr>
        <p:txBody>
          <a:bodyPr wrap="square" lIns="0" rIns="0" tIns="0" bIns="0" anchor="ctr">
            <a:spAutoFit/>
          </a:bodyPr>
          <a:lstStyle/>
          <a:p>
            <a:pPr algn="ctr"/>
            <a:r>
              <a:rPr sz="1100" b="1">
                <a:solidFill>
                  <a:srgbClr val="CC0000"/>
                </a:solidFill>
                <a:latin typeface="Calibri"/>
              </a:rPr>
              <a:t>4:30</a:t>
            </a:r>
          </a:p>
        </p:txBody>
      </p:sp>
      <p:sp>
        <p:nvSpPr>
          <p:cNvPr id="33" name="TextBox 32"/>
          <p:cNvSpPr txBox="1"/>
          <p:nvPr/>
        </p:nvSpPr>
        <p:spPr>
          <a:xfrm>
            <a:off x="1536192" y="4431323"/>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7. AI Chat Integration</a:t>
            </a:r>
            <a:r>
              <a:rPr sz="1200" b="0" i="0">
                <a:solidFill>
                  <a:srgbClr val="6E6E6E"/>
                </a:solidFill>
                <a:latin typeface="Calibri"/>
              </a:rPr>
              <a:t>  45 min · build</a:t>
            </a:r>
          </a:p>
        </p:txBody>
      </p:sp>
      <p:sp>
        <p:nvSpPr>
          <p:cNvPr id="34" name="Rectangle 33"/>
          <p:cNvSpPr/>
          <p:nvPr/>
        </p:nvSpPr>
        <p:spPr>
          <a:xfrm>
            <a:off x="548640" y="4744329"/>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TextBox 34"/>
          <p:cNvSpPr txBox="1"/>
          <p:nvPr/>
        </p:nvSpPr>
        <p:spPr>
          <a:xfrm>
            <a:off x="640080" y="4744329"/>
            <a:ext cx="640080" cy="276430"/>
          </a:xfrm>
          <a:prstGeom prst="rect">
            <a:avLst/>
          </a:prstGeom>
          <a:noFill/>
        </p:spPr>
        <p:txBody>
          <a:bodyPr wrap="square" lIns="0" rIns="0" tIns="0" bIns="0" anchor="ctr">
            <a:spAutoFit/>
          </a:bodyPr>
          <a:lstStyle/>
          <a:p>
            <a:pPr algn="ctr"/>
            <a:r>
              <a:rPr sz="1100" b="1">
                <a:solidFill>
                  <a:srgbClr val="CC0000"/>
                </a:solidFill>
                <a:latin typeface="Calibri"/>
              </a:rPr>
              <a:t>5:15</a:t>
            </a:r>
          </a:p>
        </p:txBody>
      </p:sp>
      <p:sp>
        <p:nvSpPr>
          <p:cNvPr id="36" name="TextBox 35"/>
          <p:cNvSpPr txBox="1"/>
          <p:nvPr/>
        </p:nvSpPr>
        <p:spPr>
          <a:xfrm>
            <a:off x="1536192" y="4744329"/>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 BREAK —</a:t>
            </a:r>
            <a:r>
              <a:rPr sz="1200" b="0" i="0">
                <a:solidFill>
                  <a:srgbClr val="6E6E6E"/>
                </a:solidFill>
                <a:latin typeface="Calibri"/>
              </a:rPr>
              <a:t>  15 min</a:t>
            </a:r>
          </a:p>
        </p:txBody>
      </p:sp>
      <p:sp>
        <p:nvSpPr>
          <p:cNvPr id="37" name="Rectangle 36"/>
          <p:cNvSpPr/>
          <p:nvPr/>
        </p:nvSpPr>
        <p:spPr>
          <a:xfrm>
            <a:off x="548640" y="5057335"/>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640080" y="5057335"/>
            <a:ext cx="640080" cy="276430"/>
          </a:xfrm>
          <a:prstGeom prst="rect">
            <a:avLst/>
          </a:prstGeom>
          <a:noFill/>
        </p:spPr>
        <p:txBody>
          <a:bodyPr wrap="square" lIns="0" rIns="0" tIns="0" bIns="0" anchor="ctr">
            <a:spAutoFit/>
          </a:bodyPr>
          <a:lstStyle/>
          <a:p>
            <a:pPr algn="ctr"/>
            <a:r>
              <a:rPr sz="1100" b="1">
                <a:solidFill>
                  <a:srgbClr val="CC0000"/>
                </a:solidFill>
                <a:latin typeface="Calibri"/>
              </a:rPr>
              <a:t>5:30</a:t>
            </a:r>
          </a:p>
        </p:txBody>
      </p:sp>
      <p:sp>
        <p:nvSpPr>
          <p:cNvPr id="39" name="TextBox 38"/>
          <p:cNvSpPr txBox="1"/>
          <p:nvPr/>
        </p:nvSpPr>
        <p:spPr>
          <a:xfrm>
            <a:off x="1536192" y="5057335"/>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8. Auth &amp; Middleware</a:t>
            </a:r>
            <a:r>
              <a:rPr sz="1200" b="0" i="0">
                <a:solidFill>
                  <a:srgbClr val="6E6E6E"/>
                </a:solidFill>
                <a:latin typeface="Calibri"/>
              </a:rPr>
              <a:t>  45 min · build</a:t>
            </a:r>
          </a:p>
        </p:txBody>
      </p:sp>
      <p:sp>
        <p:nvSpPr>
          <p:cNvPr id="40" name="Rectangle 39"/>
          <p:cNvSpPr/>
          <p:nvPr/>
        </p:nvSpPr>
        <p:spPr>
          <a:xfrm>
            <a:off x="548640" y="5370341"/>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TextBox 40"/>
          <p:cNvSpPr txBox="1"/>
          <p:nvPr/>
        </p:nvSpPr>
        <p:spPr>
          <a:xfrm>
            <a:off x="640080" y="5370341"/>
            <a:ext cx="640080" cy="276430"/>
          </a:xfrm>
          <a:prstGeom prst="rect">
            <a:avLst/>
          </a:prstGeom>
          <a:noFill/>
        </p:spPr>
        <p:txBody>
          <a:bodyPr wrap="square" lIns="0" rIns="0" tIns="0" bIns="0" anchor="ctr">
            <a:spAutoFit/>
          </a:bodyPr>
          <a:lstStyle/>
          <a:p>
            <a:pPr algn="ctr"/>
            <a:r>
              <a:rPr sz="1100" b="1">
                <a:solidFill>
                  <a:srgbClr val="CC0000"/>
                </a:solidFill>
                <a:latin typeface="Calibri"/>
              </a:rPr>
              <a:t>6:15</a:t>
            </a:r>
          </a:p>
        </p:txBody>
      </p:sp>
      <p:sp>
        <p:nvSpPr>
          <p:cNvPr id="42" name="TextBox 41"/>
          <p:cNvSpPr txBox="1"/>
          <p:nvPr/>
        </p:nvSpPr>
        <p:spPr>
          <a:xfrm>
            <a:off x="1536192" y="5370341"/>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9. External Integrations</a:t>
            </a:r>
            <a:r>
              <a:rPr sz="1200" b="0" i="0">
                <a:solidFill>
                  <a:srgbClr val="6E6E6E"/>
                </a:solidFill>
                <a:latin typeface="Calibri"/>
              </a:rPr>
              <a:t>  45 min · build</a:t>
            </a:r>
          </a:p>
        </p:txBody>
      </p:sp>
      <p:sp>
        <p:nvSpPr>
          <p:cNvPr id="43" name="Rectangle 42"/>
          <p:cNvSpPr/>
          <p:nvPr/>
        </p:nvSpPr>
        <p:spPr>
          <a:xfrm>
            <a:off x="548640" y="5683347"/>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TextBox 43"/>
          <p:cNvSpPr txBox="1"/>
          <p:nvPr/>
        </p:nvSpPr>
        <p:spPr>
          <a:xfrm>
            <a:off x="640080" y="5683347"/>
            <a:ext cx="640080" cy="276430"/>
          </a:xfrm>
          <a:prstGeom prst="rect">
            <a:avLst/>
          </a:prstGeom>
          <a:noFill/>
        </p:spPr>
        <p:txBody>
          <a:bodyPr wrap="square" lIns="0" rIns="0" tIns="0" bIns="0" anchor="ctr">
            <a:spAutoFit/>
          </a:bodyPr>
          <a:lstStyle/>
          <a:p>
            <a:pPr algn="ctr"/>
            <a:r>
              <a:rPr sz="1100" b="1">
                <a:solidFill>
                  <a:srgbClr val="CC0000"/>
                </a:solidFill>
                <a:latin typeface="Calibri"/>
              </a:rPr>
              <a:t>7:00</a:t>
            </a:r>
          </a:p>
        </p:txBody>
      </p:sp>
      <p:sp>
        <p:nvSpPr>
          <p:cNvPr id="45" name="TextBox 44"/>
          <p:cNvSpPr txBox="1"/>
          <p:nvPr/>
        </p:nvSpPr>
        <p:spPr>
          <a:xfrm>
            <a:off x="1536192" y="5683347"/>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10. Docker &amp; Deployment</a:t>
            </a:r>
            <a:r>
              <a:rPr sz="1200" b="0" i="0">
                <a:solidFill>
                  <a:srgbClr val="6E6E6E"/>
                </a:solidFill>
                <a:latin typeface="Calibri"/>
              </a:rPr>
              <a:t>  45 min · build</a:t>
            </a:r>
          </a:p>
        </p:txBody>
      </p:sp>
      <p:sp>
        <p:nvSpPr>
          <p:cNvPr id="46" name="Rectangle 45"/>
          <p:cNvSpPr/>
          <p:nvPr/>
        </p:nvSpPr>
        <p:spPr>
          <a:xfrm>
            <a:off x="548640" y="5996353"/>
            <a:ext cx="822960" cy="276430"/>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640080" y="5996353"/>
            <a:ext cx="640080" cy="276430"/>
          </a:xfrm>
          <a:prstGeom prst="rect">
            <a:avLst/>
          </a:prstGeom>
          <a:noFill/>
        </p:spPr>
        <p:txBody>
          <a:bodyPr wrap="square" lIns="0" rIns="0" tIns="0" bIns="0" anchor="ctr">
            <a:spAutoFit/>
          </a:bodyPr>
          <a:lstStyle/>
          <a:p>
            <a:pPr algn="ctr"/>
            <a:r>
              <a:rPr sz="1100" b="1">
                <a:solidFill>
                  <a:srgbClr val="CC0000"/>
                </a:solidFill>
                <a:latin typeface="Calibri"/>
              </a:rPr>
              <a:t>7:45</a:t>
            </a:r>
          </a:p>
        </p:txBody>
      </p:sp>
      <p:sp>
        <p:nvSpPr>
          <p:cNvPr id="48" name="TextBox 47"/>
          <p:cNvSpPr txBox="1"/>
          <p:nvPr/>
        </p:nvSpPr>
        <p:spPr>
          <a:xfrm>
            <a:off x="1536192" y="5996353"/>
            <a:ext cx="10088575" cy="276430"/>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Assessment &amp; Wrap-Up</a:t>
            </a:r>
            <a:r>
              <a:rPr sz="1200" b="0" i="0">
                <a:solidFill>
                  <a:srgbClr val="6E6E6E"/>
                </a:solidFill>
                <a:latin typeface="Calibri"/>
              </a:rPr>
              <a:t>  15 min · close</a:t>
            </a:r>
          </a:p>
        </p:txBody>
      </p:sp>
      <p:cxnSp>
        <p:nvCxnSpPr>
          <p:cNvPr id="49" name="Connector 48"/>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50" name="TextBox 49"/>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EDD · WEEK 6 · COURSE 6</a:t>
            </a:r>
          </a:p>
        </p:txBody>
      </p:sp>
      <p:sp>
        <p:nvSpPr>
          <p:cNvPr id="51" name="TextBox 50"/>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AGENDA</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CLOSING</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A</a:t>
            </a:r>
            <a:r>
              <a:rPr sz="2800" b="0">
                <a:solidFill>
                  <a:srgbClr val="6E6E6E"/>
                </a:solidFill>
                <a:latin typeface="Calibri"/>
              </a:rPr>
              <a:t>  / Assess</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Assessment &amp; Wrap-Up</a:t>
            </a:r>
          </a:p>
        </p:txBody>
      </p:sp>
      <p:sp>
        <p:nvSpPr>
          <p:cNvPr id="7" name="Rounded Rectangle 6"/>
          <p:cNvSpPr/>
          <p:nvPr/>
        </p:nvSpPr>
        <p:spPr>
          <a:xfrm>
            <a:off x="6553047"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15 min</a:t>
            </a:r>
          </a:p>
        </p:txBody>
      </p:sp>
      <p:sp>
        <p:nvSpPr>
          <p:cNvPr id="8" name="Rounded Rectangle 7"/>
          <p:cNvSpPr/>
          <p:nvPr/>
        </p:nvSpPr>
        <p:spPr>
          <a:xfrm>
            <a:off x="7368640" y="3657600"/>
            <a:ext cx="1901698" cy="329184"/>
          </a:xfrm>
          <a:prstGeom prst="roundRect">
            <a:avLst>
              <a:gd name="adj" fmla="val 50000"/>
            </a:avLst>
          </a:prstGeom>
          <a:noFill/>
          <a:ln w="9525">
            <a:solidFill>
              <a:srgbClr val="999999"/>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Self-assessment + handoff</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Confirm what you shipped against the rubric. Update your frontier map. Submit for the certificate. Then we close the six-week program.</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ASSESSMENT · RUBRIC</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What “done” looks like</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Minimum gets you certified. Target is the bar to set for your real-world build.</a:t>
            </a:r>
          </a:p>
        </p:txBody>
      </p:sp>
      <p:graphicFrame>
        <p:nvGraphicFramePr>
          <p:cNvPr id="10" name="Table 9"/>
          <p:cNvGraphicFramePr>
            <a:graphicFrameLocks noGrp="1"/>
          </p:cNvGraphicFramePr>
          <p:nvPr/>
        </p:nvGraphicFramePr>
        <p:xfrm>
          <a:off x="548640" y="2240280"/>
          <a:ext cx="11094414" cy="4069080"/>
        </p:xfrm>
        <a:graphic>
          <a:graphicData uri="http://schemas.openxmlformats.org/drawingml/2006/table">
            <a:tbl>
              <a:tblPr firstRow="1" bandRow="1">
                <a:tableStyleId>{5C22544A-7EE6-4342-B048-85BDC9FD1C3A}</a:tableStyleId>
              </a:tblPr>
              <a:tblGrid>
                <a:gridCol w="3328324"/>
                <a:gridCol w="3883045"/>
                <a:gridCol w="3883045"/>
              </a:tblGrid>
              <a:tr h="581297">
                <a:tc>
                  <a:txBody>
                    <a:bodyPr wrap="square"/>
                    <a:lstStyle/>
                    <a:p>
                      <a:r>
                        <a:rPr sz="1000" b="1">
                          <a:solidFill>
                            <a:srgbClr val="FFFFFF"/>
                          </a:solidFill>
                          <a:latin typeface="Calibri"/>
                        </a:rPr>
                        <a:t>CRITERION</a:t>
                      </a:r>
                    </a:p>
                  </a:txBody>
                  <a:tcPr>
                    <a:solidFill>
                      <a:srgbClr val="1A1A1A"/>
                    </a:solidFill>
                  </a:tcPr>
                </a:tc>
                <a:tc>
                  <a:txBody>
                    <a:bodyPr wrap="square"/>
                    <a:lstStyle/>
                    <a:p>
                      <a:r>
                        <a:rPr sz="1000" b="1">
                          <a:solidFill>
                            <a:srgbClr val="FFFFFF"/>
                          </a:solidFill>
                          <a:latin typeface="Calibri"/>
                        </a:rPr>
                        <a:t>MINIMUM (CERTIFIED)</a:t>
                      </a:r>
                    </a:p>
                  </a:txBody>
                  <a:tcPr>
                    <a:solidFill>
                      <a:srgbClr val="1A1A1A"/>
                    </a:solidFill>
                  </a:tcPr>
                </a:tc>
                <a:tc>
                  <a:txBody>
                    <a:bodyPr wrap="square"/>
                    <a:lstStyle/>
                    <a:p>
                      <a:r>
                        <a:rPr sz="1000" b="1">
                          <a:solidFill>
                            <a:srgbClr val="FFFFFF"/>
                          </a:solidFill>
                          <a:latin typeface="Calibri"/>
                        </a:rPr>
                        <a:t>TARGET</a:t>
                      </a:r>
                    </a:p>
                  </a:txBody>
                  <a:tcPr>
                    <a:solidFill>
                      <a:srgbClr val="1A1A1A"/>
                    </a:solidFill>
                  </a:tcPr>
                </a:tc>
              </a:tr>
              <a:tr h="581297">
                <a:tc>
                  <a:txBody>
                    <a:bodyPr wrap="square"/>
                    <a:lstStyle/>
                    <a:p>
                      <a:r>
                        <a:rPr sz="1100">
                          <a:solidFill>
                            <a:srgbClr val="1A1A1A"/>
                          </a:solidFill>
                          <a:latin typeface="Calibri"/>
                        </a:rPr>
                        <a:t>API endpoints</a:t>
                      </a:r>
                    </a:p>
                  </a:txBody>
                  <a:tcPr>
                    <a:solidFill>
                      <a:srgbClr val="FFFFFF"/>
                    </a:solidFill>
                  </a:tcPr>
                </a:tc>
                <a:tc>
                  <a:txBody>
                    <a:bodyPr wrap="square"/>
                    <a:lstStyle/>
                    <a:p>
                      <a:r>
                        <a:rPr sz="1100">
                          <a:solidFill>
                            <a:srgbClr val="1A1A1A"/>
                          </a:solidFill>
                          <a:latin typeface="Calibri"/>
                        </a:rPr>
                        <a:t>3 returning JSON</a:t>
                      </a:r>
                    </a:p>
                  </a:txBody>
                  <a:tcPr>
                    <a:solidFill>
                      <a:srgbClr val="FFFFFF"/>
                    </a:solidFill>
                  </a:tcPr>
                </a:tc>
                <a:tc>
                  <a:txBody>
                    <a:bodyPr wrap="square"/>
                    <a:lstStyle/>
                    <a:p>
                      <a:r>
                        <a:rPr sz="1100" b="1">
                          <a:solidFill>
                            <a:srgbClr val="0D652D"/>
                          </a:solidFill>
                          <a:latin typeface="Calibri"/>
                        </a:rPr>
                        <a:t>5+ with full CRUD</a:t>
                      </a:r>
                    </a:p>
                  </a:txBody>
                  <a:tcPr>
                    <a:solidFill>
                      <a:srgbClr val="FFFFFF"/>
                    </a:solidFill>
                  </a:tcPr>
                </a:tc>
              </a:tr>
              <a:tr h="581297">
                <a:tc>
                  <a:txBody>
                    <a:bodyPr wrap="square"/>
                    <a:lstStyle/>
                    <a:p>
                      <a:r>
                        <a:rPr sz="1100">
                          <a:solidFill>
                            <a:srgbClr val="1A1A1A"/>
                          </a:solidFill>
                          <a:latin typeface="Calibri"/>
                        </a:rPr>
                        <a:t>Frontend pages</a:t>
                      </a:r>
                    </a:p>
                  </a:txBody>
                  <a:tcPr>
                    <a:solidFill>
                      <a:srgbClr val="F8F7F5"/>
                    </a:solidFill>
                  </a:tcPr>
                </a:tc>
                <a:tc>
                  <a:txBody>
                    <a:bodyPr wrap="square"/>
                    <a:lstStyle/>
                    <a:p>
                      <a:r>
                        <a:rPr sz="1100">
                          <a:solidFill>
                            <a:srgbClr val="1A1A1A"/>
                          </a:solidFill>
                          <a:latin typeface="Calibri"/>
                        </a:rPr>
                        <a:t>2 with navigation</a:t>
                      </a:r>
                    </a:p>
                  </a:txBody>
                  <a:tcPr>
                    <a:solidFill>
                      <a:srgbClr val="F8F7F5"/>
                    </a:solidFill>
                  </a:tcPr>
                </a:tc>
                <a:tc>
                  <a:txBody>
                    <a:bodyPr wrap="square"/>
                    <a:lstStyle/>
                    <a:p>
                      <a:r>
                        <a:rPr sz="1100" b="1">
                          <a:solidFill>
                            <a:srgbClr val="0D652D"/>
                          </a:solidFill>
                          <a:latin typeface="Calibri"/>
                        </a:rPr>
                        <a:t>4+ with sidebar, routes, detail</a:t>
                      </a:r>
                    </a:p>
                  </a:txBody>
                  <a:tcPr>
                    <a:solidFill>
                      <a:srgbClr val="F8F7F5"/>
                    </a:solidFill>
                  </a:tcPr>
                </a:tc>
              </a:tr>
              <a:tr h="581297">
                <a:tc>
                  <a:txBody>
                    <a:bodyPr wrap="square"/>
                    <a:lstStyle/>
                    <a:p>
                      <a:r>
                        <a:rPr sz="1100">
                          <a:solidFill>
                            <a:srgbClr val="1A1A1A"/>
                          </a:solidFill>
                          <a:latin typeface="Calibri"/>
                        </a:rPr>
                        <a:t>Data layer</a:t>
                      </a:r>
                    </a:p>
                  </a:txBody>
                  <a:tcPr>
                    <a:solidFill>
                      <a:srgbClr val="FFFFFF"/>
                    </a:solidFill>
                  </a:tcPr>
                </a:tc>
                <a:tc>
                  <a:txBody>
                    <a:bodyPr wrap="square"/>
                    <a:lstStyle/>
                    <a:p>
                      <a:r>
                        <a:rPr sz="1100">
                          <a:solidFill>
                            <a:srgbClr val="1A1A1A"/>
                          </a:solidFill>
                          <a:latin typeface="Calibri"/>
                        </a:rPr>
                        <a:t>Reads from JSON</a:t>
                      </a:r>
                    </a:p>
                  </a:txBody>
                  <a:tcPr>
                    <a:solidFill>
                      <a:srgbClr val="FFFFFF"/>
                    </a:solidFill>
                  </a:tcPr>
                </a:tc>
                <a:tc>
                  <a:txBody>
                    <a:bodyPr wrap="square"/>
                    <a:lstStyle/>
                    <a:p>
                      <a:r>
                        <a:rPr sz="1100" b="1">
                          <a:solidFill>
                            <a:srgbClr val="0D652D"/>
                          </a:solidFill>
                          <a:latin typeface="Calibri"/>
                        </a:rPr>
                        <a:t>Interface-based, swappable</a:t>
                      </a:r>
                    </a:p>
                  </a:txBody>
                  <a:tcPr>
                    <a:solidFill>
                      <a:srgbClr val="FFFFFF"/>
                    </a:solidFill>
                  </a:tcPr>
                </a:tc>
              </a:tr>
              <a:tr h="581297">
                <a:tc>
                  <a:txBody>
                    <a:bodyPr wrap="square"/>
                    <a:lstStyle/>
                    <a:p>
                      <a:r>
                        <a:rPr sz="1100">
                          <a:solidFill>
                            <a:srgbClr val="1A1A1A"/>
                          </a:solidFill>
                          <a:latin typeface="Calibri"/>
                        </a:rPr>
                        <a:t>AI integration</a:t>
                      </a:r>
                    </a:p>
                  </a:txBody>
                  <a:tcPr>
                    <a:solidFill>
                      <a:srgbClr val="F8F7F5"/>
                    </a:solidFill>
                  </a:tcPr>
                </a:tc>
                <a:tc>
                  <a:txBody>
                    <a:bodyPr wrap="square"/>
                    <a:lstStyle/>
                    <a:p>
                      <a:r>
                        <a:rPr sz="1100">
                          <a:solidFill>
                            <a:srgbClr val="1A1A1A"/>
                          </a:solidFill>
                          <a:latin typeface="Calibri"/>
                        </a:rPr>
                        <a:t>Chat sends/receives</a:t>
                      </a:r>
                    </a:p>
                  </a:txBody>
                  <a:tcPr>
                    <a:solidFill>
                      <a:srgbClr val="F8F7F5"/>
                    </a:solidFill>
                  </a:tcPr>
                </a:tc>
                <a:tc>
                  <a:txBody>
                    <a:bodyPr wrap="square"/>
                    <a:lstStyle/>
                    <a:p>
                      <a:r>
                        <a:rPr sz="1100" b="1">
                          <a:solidFill>
                            <a:srgbClr val="0D652D"/>
                          </a:solidFill>
                          <a:latin typeface="Calibri"/>
                        </a:rPr>
                        <a:t>Tool use against live data</a:t>
                      </a:r>
                    </a:p>
                  </a:txBody>
                  <a:tcPr>
                    <a:solidFill>
                      <a:srgbClr val="F8F7F5"/>
                    </a:solidFill>
                  </a:tcPr>
                </a:tc>
              </a:tr>
              <a:tr h="581297">
                <a:tc>
                  <a:txBody>
                    <a:bodyPr wrap="square"/>
                    <a:lstStyle/>
                    <a:p>
                      <a:r>
                        <a:rPr sz="1100">
                          <a:solidFill>
                            <a:srgbClr val="1A1A1A"/>
                          </a:solidFill>
                          <a:latin typeface="Calibri"/>
                        </a:rPr>
                        <a:t>Authentication</a:t>
                      </a:r>
                    </a:p>
                  </a:txBody>
                  <a:tcPr>
                    <a:solidFill>
                      <a:srgbClr val="FFFFFF"/>
                    </a:solidFill>
                  </a:tcPr>
                </a:tc>
                <a:tc>
                  <a:txBody>
                    <a:bodyPr wrap="square"/>
                    <a:lstStyle/>
                    <a:p>
                      <a:r>
                        <a:rPr sz="1100">
                          <a:solidFill>
                            <a:srgbClr val="1A1A1A"/>
                          </a:solidFill>
                          <a:latin typeface="Calibri"/>
                        </a:rPr>
                        <a:t>Role picker present</a:t>
                      </a:r>
                    </a:p>
                  </a:txBody>
                  <a:tcPr>
                    <a:solidFill>
                      <a:srgbClr val="FFFFFF"/>
                    </a:solidFill>
                  </a:tcPr>
                </a:tc>
                <a:tc>
                  <a:txBody>
                    <a:bodyPr wrap="square"/>
                    <a:lstStyle/>
                    <a:p>
                      <a:r>
                        <a:rPr sz="1100" b="1">
                          <a:solidFill>
                            <a:srgbClr val="0D652D"/>
                          </a:solidFill>
                          <a:latin typeface="Calibri"/>
                        </a:rPr>
                        <a:t>Role-based filtering</a:t>
                      </a:r>
                    </a:p>
                  </a:txBody>
                  <a:tcPr>
                    <a:solidFill>
                      <a:srgbClr val="FFFFFF"/>
                    </a:solidFill>
                  </a:tcPr>
                </a:tc>
              </a:tr>
              <a:tr h="581298">
                <a:tc>
                  <a:txBody>
                    <a:bodyPr wrap="square"/>
                    <a:lstStyle/>
                    <a:p>
                      <a:r>
                        <a:rPr sz="1100">
                          <a:solidFill>
                            <a:srgbClr val="1A1A1A"/>
                          </a:solidFill>
                          <a:latin typeface="Calibri"/>
                        </a:rPr>
                        <a:t>Deployment</a:t>
                      </a:r>
                    </a:p>
                  </a:txBody>
                  <a:tcPr>
                    <a:solidFill>
                      <a:srgbClr val="F8F7F5"/>
                    </a:solidFill>
                  </a:tcPr>
                </a:tc>
                <a:tc>
                  <a:txBody>
                    <a:bodyPr wrap="square"/>
                    <a:lstStyle/>
                    <a:p>
                      <a:r>
                        <a:rPr sz="1100">
                          <a:solidFill>
                            <a:srgbClr val="1A1A1A"/>
                          </a:solidFill>
                          <a:latin typeface="Calibri"/>
                        </a:rPr>
                        <a:t>Container runs locally</a:t>
                      </a:r>
                    </a:p>
                  </a:txBody>
                  <a:tcPr>
                    <a:solidFill>
                      <a:srgbClr val="F8F7F5"/>
                    </a:solidFill>
                  </a:tcPr>
                </a:tc>
                <a:tc>
                  <a:txBody>
                    <a:bodyPr wrap="square"/>
                    <a:lstStyle/>
                    <a:p>
                      <a:r>
                        <a:rPr sz="1100" b="1">
                          <a:solidFill>
                            <a:srgbClr val="0D652D"/>
                          </a:solidFill>
                          <a:latin typeface="Calibri"/>
                        </a:rPr>
                        <a:t>Deployed to Azure with a public URL</a:t>
                      </a:r>
                    </a:p>
                  </a:txBody>
                  <a:tcPr>
                    <a:solidFill>
                      <a:srgbClr val="F8F7F5"/>
                    </a:solidFill>
                  </a:tcPr>
                </a:tc>
              </a:tr>
            </a:tbl>
          </a:graphicData>
        </a:graphic>
      </p:graphicFrame>
      <p:cxnSp>
        <p:nvCxnSpPr>
          <p:cNvPr id="11" name="Connector 10"/>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ASSESSMENT &amp; WRAP-UP</a:t>
            </a:r>
          </a:p>
        </p:txBody>
      </p:sp>
      <p:sp>
        <p:nvSpPr>
          <p:cNvPr id="13" name="TextBox 12"/>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A.1 · RUBRIC</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ASSESSMENT · SUBMIT</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Submit &amp; certify</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Finish the student-page checklist, then generate your certificate from the EDD site.</a:t>
            </a:r>
          </a:p>
        </p:txBody>
      </p:sp>
      <p:sp>
        <p:nvSpPr>
          <p:cNvPr id="10" name="Rounded Rectangle 9"/>
          <p:cNvSpPr/>
          <p:nvPr/>
        </p:nvSpPr>
        <p:spPr>
          <a:xfrm>
            <a:off x="548640" y="2240280"/>
            <a:ext cx="5410047" cy="215493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548640" y="2240280"/>
            <a:ext cx="64008" cy="2154936"/>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22960" y="2441448"/>
            <a:ext cx="4934559" cy="365760"/>
          </a:xfrm>
          <a:prstGeom prst="rect">
            <a:avLst/>
          </a:prstGeom>
          <a:noFill/>
        </p:spPr>
        <p:txBody>
          <a:bodyPr wrap="square" lIns="0" rIns="0" tIns="0" bIns="0">
            <a:spAutoFit/>
          </a:bodyPr>
          <a:lstStyle/>
          <a:p>
            <a:r>
              <a:rPr sz="1500" b="1">
                <a:solidFill>
                  <a:srgbClr val="1A1A1A"/>
                </a:solidFill>
                <a:latin typeface="Calibri"/>
              </a:rPr>
              <a:t>Three steps</a:t>
            </a:r>
          </a:p>
        </p:txBody>
      </p:sp>
      <p:sp>
        <p:nvSpPr>
          <p:cNvPr id="13" name="TextBox 12"/>
          <p:cNvSpPr txBox="1"/>
          <p:nvPr/>
        </p:nvSpPr>
        <p:spPr>
          <a:xfrm>
            <a:off x="822960" y="2825496"/>
            <a:ext cx="4934559" cy="1368552"/>
          </a:xfrm>
          <a:prstGeom prst="rect">
            <a:avLst/>
          </a:prstGeom>
          <a:noFill/>
        </p:spPr>
        <p:txBody>
          <a:bodyPr wrap="square" lIns="0" rIns="0" tIns="0" bIns="0">
            <a:spAutoFit/>
          </a:bodyPr>
          <a:lstStyle/>
          <a:p>
            <a:pPr indent="-228600" marL="228600" lvl="0">
              <a:lnSpc>
                <a:spcPct val="125000"/>
              </a:lnSpc>
              <a:spcAft>
                <a:spcPts val="400"/>
              </a:spcAft>
              <a:buAutoNum type="arabicPeriod"/>
            </a:pPr>
            <a:r>
              <a:rPr sz="1200" b="0" i="0">
                <a:solidFill>
                  <a:srgbClr val="4A4A4A"/>
                </a:solidFill>
                <a:latin typeface="Calibri"/>
              </a:rPr>
              <a:t>Open the student version of this course and check off every box on the completion checklist.</a:t>
            </a:r>
          </a:p>
          <a:p>
            <a:pPr indent="-228600" marL="228600" lvl="0">
              <a:lnSpc>
                <a:spcPct val="125000"/>
              </a:lnSpc>
              <a:spcAft>
                <a:spcPts val="400"/>
              </a:spcAft>
              <a:buAutoNum type="arabicPeriod"/>
            </a:pPr>
            <a:r>
              <a:rPr sz="1200" b="0" i="0">
                <a:solidFill>
                  <a:srgbClr val="4A4A4A"/>
                </a:solidFill>
                <a:latin typeface="Calibri"/>
              </a:rPr>
              <a:t>Take the knowledge check at the bottom of the page.</a:t>
            </a:r>
          </a:p>
          <a:p>
            <a:pPr indent="-228600" marL="228600" lvl="0">
              <a:lnSpc>
                <a:spcPct val="125000"/>
              </a:lnSpc>
              <a:spcAft>
                <a:spcPts val="400"/>
              </a:spcAft>
              <a:buAutoNum type="arabicPeriod"/>
            </a:pPr>
            <a:r>
              <a:rPr sz="1200" b="0" i="0">
                <a:solidFill>
                  <a:srgbClr val="4A4A4A"/>
                </a:solidFill>
                <a:latin typeface="Calibri"/>
              </a:rPr>
              <a:t>Go to </a:t>
            </a:r>
            <a:r>
              <a:rPr sz="1200" b="0" i="1">
                <a:solidFill>
                  <a:srgbClr val="4A4A4A"/>
                </a:solidFill>
                <a:latin typeface="Calibri"/>
              </a:rPr>
              <a:t>Generate Certificate</a:t>
            </a:r>
            <a:r>
              <a:rPr sz="1200" b="0" i="0">
                <a:solidFill>
                  <a:srgbClr val="4A4A4A"/>
                </a:solidFill>
                <a:latin typeface="Calibri"/>
              </a:rPr>
              <a:t>, pick </a:t>
            </a:r>
            <a:r>
              <a:rPr sz="1200" b="0" i="1">
                <a:solidFill>
                  <a:srgbClr val="4A4A4A"/>
                </a:solidFill>
                <a:latin typeface="Calibri"/>
              </a:rPr>
              <a:t>Full-Stack AI-Assisted Development</a:t>
            </a:r>
            <a:r>
              <a:rPr sz="1200" b="0" i="0">
                <a:solidFill>
                  <a:srgbClr val="4A4A4A"/>
                </a:solidFill>
                <a:latin typeface="Calibri"/>
              </a:rPr>
              <a:t>, fill in your name / rank / unit, and print or save as PDF.</a:t>
            </a:r>
          </a:p>
        </p:txBody>
      </p:sp>
      <p:sp>
        <p:nvSpPr>
          <p:cNvPr id="14" name="Rounded Rectangle 13"/>
          <p:cNvSpPr/>
          <p:nvPr/>
        </p:nvSpPr>
        <p:spPr>
          <a:xfrm>
            <a:off x="6233007" y="2240280"/>
            <a:ext cx="5410047" cy="2055875"/>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2240280"/>
            <a:ext cx="64008" cy="2055875"/>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507327" y="2441448"/>
            <a:ext cx="4934559" cy="365760"/>
          </a:xfrm>
          <a:prstGeom prst="rect">
            <a:avLst/>
          </a:prstGeom>
          <a:noFill/>
        </p:spPr>
        <p:txBody>
          <a:bodyPr wrap="square" lIns="0" rIns="0" tIns="0" bIns="0">
            <a:spAutoFit/>
          </a:bodyPr>
          <a:lstStyle/>
          <a:p>
            <a:r>
              <a:rPr sz="1500" b="1">
                <a:solidFill>
                  <a:srgbClr val="1A1A1A"/>
                </a:solidFill>
                <a:latin typeface="Calibri"/>
              </a:rPr>
              <a:t>Where to find it</a:t>
            </a:r>
          </a:p>
        </p:txBody>
      </p:sp>
      <p:sp>
        <p:nvSpPr>
          <p:cNvPr id="17" name="TextBox 16"/>
          <p:cNvSpPr txBox="1"/>
          <p:nvPr/>
        </p:nvSpPr>
        <p:spPr>
          <a:xfrm>
            <a:off x="6507327" y="2825496"/>
            <a:ext cx="4934559" cy="1269491"/>
          </a:xfrm>
          <a:prstGeom prst="rect">
            <a:avLst/>
          </a:prstGeom>
          <a:noFill/>
        </p:spPr>
        <p:txBody>
          <a:bodyPr wrap="square" lIns="0" rIns="0" tIns="0" bIns="0">
            <a:spAutoFit/>
          </a:bodyPr>
          <a:lstStyle/>
          <a:p>
            <a:pPr indent="-228600" marL="228600" lvl="0">
              <a:buClr>
                <a:srgbClr val="CC0000"/>
              </a:buClr>
              <a:lnSpc>
                <a:spcPct val="125000"/>
              </a:lnSpc>
              <a:spcAft>
                <a:spcPts val="400"/>
              </a:spcAft>
              <a:buFont typeface="Arial"/>
              <a:buChar char="•"/>
            </a:pPr>
            <a:r>
              <a:rPr sz="1200" b="1" i="0">
                <a:solidFill>
                  <a:srgbClr val="4A4A4A"/>
                </a:solidFill>
                <a:latin typeface="Calibri"/>
              </a:rPr>
              <a:t>Student page:</a:t>
            </a:r>
            <a:r>
              <a:rPr sz="1200" b="0" i="0">
                <a:solidFill>
                  <a:srgbClr val="4A4A4A"/>
                </a:solidFill>
                <a:latin typeface="Calibri"/>
              </a:rPr>
              <a:t> </a:t>
            </a:r>
            <a:r>
              <a:rPr sz="1200" b="0" i="1">
                <a:solidFill>
                  <a:srgbClr val="4A4A4A"/>
                </a:solidFill>
                <a:latin typeface="Calibri"/>
              </a:rPr>
              <a:t>/courses/student/fullstack.html</a:t>
            </a:r>
          </a:p>
          <a:p>
            <a:pPr indent="-228600" marL="228600" lvl="0">
              <a:buClr>
                <a:srgbClr val="CC0000"/>
              </a:buClr>
              <a:lnSpc>
                <a:spcPct val="125000"/>
              </a:lnSpc>
              <a:spcAft>
                <a:spcPts val="400"/>
              </a:spcAft>
              <a:buFont typeface="Arial"/>
              <a:buChar char="•"/>
            </a:pPr>
            <a:r>
              <a:rPr sz="1200" b="1" i="0">
                <a:solidFill>
                  <a:srgbClr val="4A4A4A"/>
                </a:solidFill>
                <a:latin typeface="Calibri"/>
              </a:rPr>
              <a:t>Progress dashboard:</a:t>
            </a:r>
            <a:r>
              <a:rPr sz="1200" b="0" i="0">
                <a:solidFill>
                  <a:srgbClr val="4A4A4A"/>
                </a:solidFill>
                <a:latin typeface="Calibri"/>
              </a:rPr>
              <a:t> </a:t>
            </a:r>
            <a:r>
              <a:rPr sz="1200" b="0" i="1">
                <a:solidFill>
                  <a:srgbClr val="4A4A4A"/>
                </a:solidFill>
                <a:latin typeface="Calibri"/>
              </a:rPr>
              <a:t>/courses/progress.html</a:t>
            </a:r>
          </a:p>
          <a:p>
            <a:pPr indent="-228600" marL="228600" lvl="0">
              <a:buClr>
                <a:srgbClr val="CC0000"/>
              </a:buClr>
              <a:lnSpc>
                <a:spcPct val="125000"/>
              </a:lnSpc>
              <a:spcAft>
                <a:spcPts val="400"/>
              </a:spcAft>
              <a:buFont typeface="Arial"/>
              <a:buChar char="•"/>
            </a:pPr>
            <a:r>
              <a:rPr sz="1200" b="1" i="0">
                <a:solidFill>
                  <a:srgbClr val="4A4A4A"/>
                </a:solidFill>
                <a:latin typeface="Calibri"/>
              </a:rPr>
              <a:t>Certificate:</a:t>
            </a:r>
            <a:r>
              <a:rPr sz="1200" b="0" i="0">
                <a:solidFill>
                  <a:srgbClr val="4A4A4A"/>
                </a:solidFill>
                <a:latin typeface="Calibri"/>
              </a:rPr>
              <a:t> </a:t>
            </a:r>
            <a:r>
              <a:rPr sz="1200" b="0" i="1">
                <a:solidFill>
                  <a:srgbClr val="4A4A4A"/>
                </a:solidFill>
                <a:latin typeface="Calibri"/>
              </a:rPr>
              <a:t>/courses/certificate.html</a:t>
            </a:r>
          </a:p>
          <a:p>
            <a:pPr>
              <a:lnSpc>
                <a:spcPct val="130000"/>
              </a:lnSpc>
              <a:spcAft>
                <a:spcPts val="600"/>
              </a:spcAft>
            </a:pPr>
            <a:r>
              <a:rPr sz="1200" b="0" i="0">
                <a:solidFill>
                  <a:srgbClr val="4A4A4A"/>
                </a:solidFill>
                <a:latin typeface="Calibri"/>
              </a:rPr>
              <a:t>Your progress is saved in your browser. To carry it across machines, use </a:t>
            </a:r>
            <a:r>
              <a:rPr sz="1200" b="0" i="1">
                <a:solidFill>
                  <a:srgbClr val="4A4A4A"/>
                </a:solidFill>
                <a:latin typeface="Calibri"/>
              </a:rPr>
              <a:t>Export Training Record</a:t>
            </a:r>
            <a:r>
              <a:rPr sz="1200" b="0" i="0">
                <a:solidFill>
                  <a:srgbClr val="4A4A4A"/>
                </a:solidFill>
                <a:latin typeface="Calibri"/>
              </a:rPr>
              <a:t> on the progress page.</a:t>
            </a:r>
          </a:p>
        </p:txBody>
      </p:sp>
      <p:cxnSp>
        <p:nvCxnSpPr>
          <p:cNvPr id="18" name="Connector 17"/>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9" name="TextBox 18"/>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ASSESSMENT &amp; WRAP-UP</a:t>
            </a:r>
          </a:p>
        </p:txBody>
      </p:sp>
      <p:sp>
        <p:nvSpPr>
          <p:cNvPr id="20" name="TextBox 19"/>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A.2 · SUBMIT</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ASSESSMENT · REFLECT</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~5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Move your frontier</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Update your map from Course 1. The boundary just shifted.</a:t>
            </a:r>
          </a:p>
        </p:txBody>
      </p:sp>
      <p:sp>
        <p:nvSpPr>
          <p:cNvPr id="10" name="Rounded Rectangle 9"/>
          <p:cNvSpPr/>
          <p:nvPr/>
        </p:nvSpPr>
        <p:spPr>
          <a:xfrm>
            <a:off x="548640" y="2240280"/>
            <a:ext cx="5410047" cy="196443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548640" y="2240280"/>
            <a:ext cx="64008" cy="1964436"/>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22960" y="2441448"/>
            <a:ext cx="4934559" cy="365760"/>
          </a:xfrm>
          <a:prstGeom prst="rect">
            <a:avLst/>
          </a:prstGeom>
          <a:noFill/>
        </p:spPr>
        <p:txBody>
          <a:bodyPr wrap="square" lIns="0" rIns="0" tIns="0" bIns="0">
            <a:spAutoFit/>
          </a:bodyPr>
          <a:lstStyle/>
          <a:p>
            <a:r>
              <a:rPr sz="1500" b="1">
                <a:solidFill>
                  <a:srgbClr val="1A1A1A"/>
                </a:solidFill>
                <a:latin typeface="Calibri"/>
              </a:rPr>
              <a:t>Add to your map</a:t>
            </a:r>
          </a:p>
        </p:txBody>
      </p:sp>
      <p:sp>
        <p:nvSpPr>
          <p:cNvPr id="13" name="TextBox 12"/>
          <p:cNvSpPr txBox="1"/>
          <p:nvPr/>
        </p:nvSpPr>
        <p:spPr>
          <a:xfrm>
            <a:off x="822960" y="2825496"/>
            <a:ext cx="4934559" cy="1178052"/>
          </a:xfrm>
          <a:prstGeom prst="rect">
            <a:avLst/>
          </a:prstGeom>
          <a:noFill/>
        </p:spPr>
        <p:txBody>
          <a:bodyPr wrap="square" lIns="0" rIns="0" tIns="0" bIns="0">
            <a:spAutoFit/>
          </a:bodyPr>
          <a:lstStyle/>
          <a:p>
            <a:pPr indent="-228600" marL="228600" lvl="0">
              <a:buClr>
                <a:srgbClr val="CC0000"/>
              </a:buClr>
              <a:lnSpc>
                <a:spcPct val="125000"/>
              </a:lnSpc>
              <a:spcAft>
                <a:spcPts val="400"/>
              </a:spcAft>
              <a:buFont typeface="Arial"/>
              <a:buChar char="•"/>
            </a:pPr>
            <a:r>
              <a:rPr sz="1200" b="1" i="0">
                <a:solidFill>
                  <a:srgbClr val="4A4A4A"/>
                </a:solidFill>
                <a:latin typeface="Calibri"/>
              </a:rPr>
              <a:t>Can now do:</a:t>
            </a:r>
            <a:r>
              <a:rPr sz="1200" b="0" i="0">
                <a:solidFill>
                  <a:srgbClr val="4A4A4A"/>
                </a:solidFill>
                <a:latin typeface="Calibri"/>
              </a:rPr>
              <a:t> direct AI to build &amp; deploy a full-stack web app.</a:t>
            </a:r>
          </a:p>
          <a:p>
            <a:pPr indent="-228600" marL="228600" lvl="0">
              <a:buClr>
                <a:srgbClr val="CC0000"/>
              </a:buClr>
              <a:lnSpc>
                <a:spcPct val="125000"/>
              </a:lnSpc>
              <a:spcAft>
                <a:spcPts val="400"/>
              </a:spcAft>
              <a:buFont typeface="Arial"/>
              <a:buChar char="•"/>
            </a:pPr>
            <a:r>
              <a:rPr sz="1200" b="1" i="0">
                <a:solidFill>
                  <a:srgbClr val="4A4A4A"/>
                </a:solidFill>
                <a:latin typeface="Calibri"/>
              </a:rPr>
              <a:t>Still learning:</a:t>
            </a:r>
            <a:r>
              <a:rPr sz="1200" b="0" i="0">
                <a:solidFill>
                  <a:srgbClr val="4A4A4A"/>
                </a:solidFill>
                <a:latin typeface="Calibri"/>
              </a:rPr>
              <a:t> complex DB design, prod security hardening, CI/CD.</a:t>
            </a:r>
          </a:p>
          <a:p>
            <a:pPr indent="-228600" marL="228600" lvl="0">
              <a:buClr>
                <a:srgbClr val="CC0000"/>
              </a:buClr>
              <a:lnSpc>
                <a:spcPct val="125000"/>
              </a:lnSpc>
              <a:spcAft>
                <a:spcPts val="400"/>
              </a:spcAft>
              <a:buFont typeface="Arial"/>
              <a:buChar char="•"/>
            </a:pPr>
            <a:r>
              <a:rPr sz="1200" b="1" i="0">
                <a:solidFill>
                  <a:srgbClr val="4A4A4A"/>
                </a:solidFill>
                <a:latin typeface="Calibri"/>
              </a:rPr>
              <a:t>Next frontier:</a:t>
            </a:r>
            <a:r>
              <a:rPr sz="1200" b="0" i="0">
                <a:solidFill>
                  <a:srgbClr val="4A4A4A"/>
                </a:solidFill>
                <a:latin typeface="Calibri"/>
              </a:rPr>
              <a:t> what problem at your unit needs a custom application that Power Platform can't solve?</a:t>
            </a:r>
          </a:p>
        </p:txBody>
      </p:sp>
      <p:sp>
        <p:nvSpPr>
          <p:cNvPr id="14" name="Rounded Rectangle 13"/>
          <p:cNvSpPr/>
          <p:nvPr/>
        </p:nvSpPr>
        <p:spPr>
          <a:xfrm>
            <a:off x="6233007" y="2240280"/>
            <a:ext cx="5410047" cy="2241811"/>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2240280"/>
            <a:ext cx="64008" cy="2241811"/>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507327" y="2441448"/>
            <a:ext cx="4934559" cy="365760"/>
          </a:xfrm>
          <a:prstGeom prst="rect">
            <a:avLst/>
          </a:prstGeom>
          <a:noFill/>
        </p:spPr>
        <p:txBody>
          <a:bodyPr wrap="square" lIns="0" rIns="0" tIns="0" bIns="0">
            <a:spAutoFit/>
          </a:bodyPr>
          <a:lstStyle/>
          <a:p>
            <a:r>
              <a:rPr sz="1500" b="1">
                <a:solidFill>
                  <a:srgbClr val="1A1A1A"/>
                </a:solidFill>
                <a:latin typeface="Calibri"/>
              </a:rPr>
              <a:t>What comes next (recommended)</a:t>
            </a:r>
          </a:p>
        </p:txBody>
      </p:sp>
      <p:sp>
        <p:nvSpPr>
          <p:cNvPr id="17" name="TextBox 16"/>
          <p:cNvSpPr txBox="1"/>
          <p:nvPr/>
        </p:nvSpPr>
        <p:spPr>
          <a:xfrm>
            <a:off x="6507327" y="2825496"/>
            <a:ext cx="4934559" cy="1455427"/>
          </a:xfrm>
          <a:prstGeom prst="rect">
            <a:avLst/>
          </a:prstGeom>
          <a:noFill/>
        </p:spPr>
        <p:txBody>
          <a:bodyPr wrap="square" lIns="0" rIns="0" tIns="0" bIns="0">
            <a:spAutoFit/>
          </a:bodyPr>
          <a:lstStyle/>
          <a:p>
            <a:pPr indent="-228600" marL="228600" lvl="0">
              <a:buClr>
                <a:srgbClr val="CC0000"/>
              </a:buClr>
              <a:lnSpc>
                <a:spcPct val="125000"/>
              </a:lnSpc>
              <a:spcAft>
                <a:spcPts val="400"/>
              </a:spcAft>
              <a:buFont typeface="Arial"/>
              <a:buChar char="•"/>
            </a:pPr>
            <a:r>
              <a:rPr sz="1200" b="1" i="0">
                <a:solidFill>
                  <a:srgbClr val="4A4A4A"/>
                </a:solidFill>
                <a:latin typeface="Calibri"/>
              </a:rPr>
              <a:t>Week 1–2 after class:</a:t>
            </a:r>
            <a:r>
              <a:rPr sz="1200" b="0" i="0">
                <a:solidFill>
                  <a:srgbClr val="4A4A4A"/>
                </a:solidFill>
                <a:latin typeface="Calibri"/>
              </a:rPr>
              <a:t> rebuild today's app from scratch, no notes. Muscle memory.</a:t>
            </a:r>
          </a:p>
          <a:p>
            <a:pPr indent="-228600" marL="228600" lvl="0">
              <a:buClr>
                <a:srgbClr val="CC0000"/>
              </a:buClr>
              <a:lnSpc>
                <a:spcPct val="125000"/>
              </a:lnSpc>
              <a:spcAft>
                <a:spcPts val="400"/>
              </a:spcAft>
              <a:buFont typeface="Arial"/>
              <a:buChar char="•"/>
            </a:pPr>
            <a:r>
              <a:rPr sz="1200" b="1" i="0">
                <a:solidFill>
                  <a:srgbClr val="4A4A4A"/>
                </a:solidFill>
                <a:latin typeface="Calibri"/>
              </a:rPr>
              <a:t>Week 3–4:</a:t>
            </a:r>
            <a:r>
              <a:rPr sz="1200" b="0" i="0">
                <a:solidFill>
                  <a:srgbClr val="4A4A4A"/>
                </a:solidFill>
                <a:latin typeface="Calibri"/>
              </a:rPr>
              <a:t> pick a real unit problem. Use the Problem Definition Worksheet (Course 3).</a:t>
            </a:r>
          </a:p>
          <a:p>
            <a:pPr indent="-228600" marL="228600" lvl="0">
              <a:buClr>
                <a:srgbClr val="CC0000"/>
              </a:buClr>
              <a:lnSpc>
                <a:spcPct val="125000"/>
              </a:lnSpc>
              <a:spcAft>
                <a:spcPts val="400"/>
              </a:spcAft>
              <a:buFont typeface="Arial"/>
              <a:buChar char="•"/>
            </a:pPr>
            <a:r>
              <a:rPr sz="1200" b="1" i="0">
                <a:solidFill>
                  <a:srgbClr val="4A4A4A"/>
                </a:solidFill>
                <a:latin typeface="Calibri"/>
              </a:rPr>
              <a:t>Week 5–8:</a:t>
            </a:r>
            <a:r>
              <a:rPr sz="1200" b="0" i="0">
                <a:solidFill>
                  <a:srgbClr val="4A4A4A"/>
                </a:solidFill>
                <a:latin typeface="Calibri"/>
              </a:rPr>
              <a:t> build it. Same prompt → verify → iterate cycle. Plan 80–120 hours.</a:t>
            </a:r>
          </a:p>
          <a:p>
            <a:pPr indent="-228600" marL="228600" lvl="0">
              <a:buClr>
                <a:srgbClr val="CC0000"/>
              </a:buClr>
              <a:lnSpc>
                <a:spcPct val="125000"/>
              </a:lnSpc>
              <a:spcAft>
                <a:spcPts val="400"/>
              </a:spcAft>
              <a:buFont typeface="Arial"/>
              <a:buChar char="•"/>
            </a:pPr>
            <a:r>
              <a:rPr sz="1200" b="1" i="0">
                <a:solidFill>
                  <a:srgbClr val="4A4A4A"/>
                </a:solidFill>
                <a:latin typeface="Calibri"/>
              </a:rPr>
              <a:t>Week 9+:</a:t>
            </a:r>
            <a:r>
              <a:rPr sz="1200" b="0" i="0">
                <a:solidFill>
                  <a:srgbClr val="4A4A4A"/>
                </a:solidFill>
                <a:latin typeface="Calibri"/>
              </a:rPr>
              <a:t> deploy, gather feedback, iterate. Document with the Documentation Package.</a:t>
            </a:r>
          </a:p>
        </p:txBody>
      </p:sp>
      <p:sp>
        <p:nvSpPr>
          <p:cNvPr id="18" name="TextBox 17"/>
          <p:cNvSpPr txBox="1"/>
          <p:nvPr/>
        </p:nvSpPr>
        <p:spPr>
          <a:xfrm>
            <a:off x="548640" y="4646683"/>
            <a:ext cx="11094415" cy="1662676"/>
          </a:xfrm>
          <a:prstGeom prst="rect">
            <a:avLst/>
          </a:prstGeom>
          <a:noFill/>
        </p:spPr>
        <p:txBody>
          <a:bodyPr wrap="square" lIns="0" rIns="0" tIns="0" bIns="0">
            <a:spAutoFit/>
          </a:bodyPr>
          <a:lstStyle/>
          <a:p>
            <a:pPr>
              <a:lnSpc>
                <a:spcPct val="130000"/>
              </a:lnSpc>
            </a:pPr>
            <a:r>
              <a:rPr sz="1400" b="0" i="0">
                <a:solidFill>
                  <a:srgbClr val="4A4A4A"/>
                </a:solidFill>
                <a:latin typeface="Calibri"/>
              </a:rPr>
              <a:t>For comparison: a contractor would quote 6–12 months and $500K+ for the same application.</a:t>
            </a:r>
          </a:p>
        </p:txBody>
      </p:sp>
      <p:cxnSp>
        <p:nvCxnSpPr>
          <p:cNvPr id="19" name="Connector 18"/>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20" name="TextBox 19"/>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ASSESSMENT &amp; WRAP-UP</a:t>
            </a:r>
          </a:p>
        </p:txBody>
      </p:sp>
      <p:sp>
        <p:nvSpPr>
          <p:cNvPr id="21" name="TextBox 20"/>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A.3 · REFLECT &amp; PLAN</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PROGRAM · CAPSTONE CLOSE</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VI</a:t>
            </a:r>
            <a:r>
              <a:rPr sz="2800" b="0">
                <a:solidFill>
                  <a:srgbClr val="6E6E6E"/>
                </a:solidFill>
                <a:latin typeface="Calibri"/>
              </a:rPr>
              <a:t>  / Six Weeks</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Closing the Six-Week Program</a:t>
            </a:r>
          </a:p>
        </p:txBody>
      </p:sp>
      <p:sp>
        <p:nvSpPr>
          <p:cNvPr id="7" name="Rounded Rectangle 6"/>
          <p:cNvSpPr/>
          <p:nvPr/>
        </p:nvSpPr>
        <p:spPr>
          <a:xfrm>
            <a:off x="6553047" y="3657600"/>
            <a:ext cx="689356"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~7 min</a:t>
            </a:r>
          </a:p>
        </p:txBody>
      </p:sp>
      <p:sp>
        <p:nvSpPr>
          <p:cNvPr id="8" name="Rounded Rectangle 7"/>
          <p:cNvSpPr/>
          <p:nvPr/>
        </p:nvSpPr>
        <p:spPr>
          <a:xfrm>
            <a:off x="7379563" y="3657600"/>
            <a:ext cx="831342" cy="329184"/>
          </a:xfrm>
          <a:prstGeom prst="roundRect">
            <a:avLst>
              <a:gd name="adj" fmla="val 50000"/>
            </a:avLst>
          </a:prstGeom>
          <a:noFill/>
          <a:ln w="9525">
            <a:solidFill>
              <a:srgbClr val="999999"/>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All hands</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A short, honest close. Where you started. What you built across the cohort. What you owe forward. Where to keep going.</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SIX WEEKS JOURNEY</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~2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Where you started, where you stand</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The arc, in one slide.</a:t>
            </a:r>
          </a:p>
        </p:txBody>
      </p:sp>
      <p:sp>
        <p:nvSpPr>
          <p:cNvPr id="10" name="Rectangle 9"/>
          <p:cNvSpPr/>
          <p:nvPr/>
        </p:nvSpPr>
        <p:spPr>
          <a:xfrm>
            <a:off x="548640" y="2240280"/>
            <a:ext cx="822960" cy="641604"/>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240280"/>
            <a:ext cx="640080" cy="641604"/>
          </a:xfrm>
          <a:prstGeom prst="rect">
            <a:avLst/>
          </a:prstGeom>
          <a:noFill/>
        </p:spPr>
        <p:txBody>
          <a:bodyPr wrap="square" lIns="0" rIns="0" tIns="0" bIns="0" anchor="ctr">
            <a:spAutoFit/>
          </a:bodyPr>
          <a:lstStyle/>
          <a:p>
            <a:pPr algn="ctr"/>
            <a:r>
              <a:rPr sz="1100" b="1">
                <a:solidFill>
                  <a:srgbClr val="CC0000"/>
                </a:solidFill>
                <a:latin typeface="Calibri"/>
              </a:rPr>
              <a:t>W1</a:t>
            </a:r>
          </a:p>
        </p:txBody>
      </p:sp>
      <p:sp>
        <p:nvSpPr>
          <p:cNvPr id="12" name="TextBox 11"/>
          <p:cNvSpPr txBox="1"/>
          <p:nvPr/>
        </p:nvSpPr>
        <p:spPr>
          <a:xfrm>
            <a:off x="1536192" y="2240280"/>
            <a:ext cx="10088575" cy="641604"/>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AI Fluency Fundamentals</a:t>
            </a:r>
            <a:r>
              <a:rPr sz="1200" b="0" i="0">
                <a:solidFill>
                  <a:srgbClr val="6E6E6E"/>
                </a:solidFill>
                <a:latin typeface="Calibri"/>
              </a:rPr>
              <a:t>  You learned the management framing. The 80% quit problem.</a:t>
            </a:r>
          </a:p>
        </p:txBody>
      </p:sp>
      <p:sp>
        <p:nvSpPr>
          <p:cNvPr id="13" name="Rectangle 12"/>
          <p:cNvSpPr/>
          <p:nvPr/>
        </p:nvSpPr>
        <p:spPr>
          <a:xfrm>
            <a:off x="548640" y="2918460"/>
            <a:ext cx="822960" cy="641604"/>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40080" y="2918460"/>
            <a:ext cx="640080" cy="641604"/>
          </a:xfrm>
          <a:prstGeom prst="rect">
            <a:avLst/>
          </a:prstGeom>
          <a:noFill/>
        </p:spPr>
        <p:txBody>
          <a:bodyPr wrap="square" lIns="0" rIns="0" tIns="0" bIns="0" anchor="ctr">
            <a:spAutoFit/>
          </a:bodyPr>
          <a:lstStyle/>
          <a:p>
            <a:pPr algn="ctr"/>
            <a:r>
              <a:rPr sz="1100" b="1">
                <a:solidFill>
                  <a:srgbClr val="CC0000"/>
                </a:solidFill>
                <a:latin typeface="Calibri"/>
              </a:rPr>
              <a:t>W2</a:t>
            </a:r>
          </a:p>
        </p:txBody>
      </p:sp>
      <p:sp>
        <p:nvSpPr>
          <p:cNvPr id="15" name="TextBox 14"/>
          <p:cNvSpPr txBox="1"/>
          <p:nvPr/>
        </p:nvSpPr>
        <p:spPr>
          <a:xfrm>
            <a:off x="1536192" y="2918460"/>
            <a:ext cx="10088575" cy="641604"/>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Builder Orientation</a:t>
            </a:r>
            <a:r>
              <a:rPr sz="1200" b="0" i="0">
                <a:solidFill>
                  <a:srgbClr val="6E6E6E"/>
                </a:solidFill>
                <a:latin typeface="Calibri"/>
              </a:rPr>
              <a:t>  Your first prototype. Decomposition under pressure.</a:t>
            </a:r>
          </a:p>
        </p:txBody>
      </p:sp>
      <p:sp>
        <p:nvSpPr>
          <p:cNvPr id="16" name="Rectangle 15"/>
          <p:cNvSpPr/>
          <p:nvPr/>
        </p:nvSpPr>
        <p:spPr>
          <a:xfrm>
            <a:off x="548640" y="3596640"/>
            <a:ext cx="822960" cy="641604"/>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3596640"/>
            <a:ext cx="640080" cy="641604"/>
          </a:xfrm>
          <a:prstGeom prst="rect">
            <a:avLst/>
          </a:prstGeom>
          <a:noFill/>
        </p:spPr>
        <p:txBody>
          <a:bodyPr wrap="square" lIns="0" rIns="0" tIns="0" bIns="0" anchor="ctr">
            <a:spAutoFit/>
          </a:bodyPr>
          <a:lstStyle/>
          <a:p>
            <a:pPr algn="ctr"/>
            <a:r>
              <a:rPr sz="1100" b="1">
                <a:solidFill>
                  <a:srgbClr val="CC0000"/>
                </a:solidFill>
                <a:latin typeface="Calibri"/>
              </a:rPr>
              <a:t>W3</a:t>
            </a:r>
          </a:p>
        </p:txBody>
      </p:sp>
      <p:sp>
        <p:nvSpPr>
          <p:cNvPr id="18" name="TextBox 17"/>
          <p:cNvSpPr txBox="1"/>
          <p:nvPr/>
        </p:nvSpPr>
        <p:spPr>
          <a:xfrm>
            <a:off x="1536192" y="3596640"/>
            <a:ext cx="10088575" cy="641604"/>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Platform Training</a:t>
            </a:r>
            <a:r>
              <a:rPr sz="1200" b="0" i="0">
                <a:solidFill>
                  <a:srgbClr val="6E6E6E"/>
                </a:solidFill>
                <a:latin typeface="Calibri"/>
              </a:rPr>
              <a:t>  Three deployed Power Platform tools. Centaur and Cyborg.</a:t>
            </a:r>
          </a:p>
        </p:txBody>
      </p:sp>
      <p:sp>
        <p:nvSpPr>
          <p:cNvPr id="19" name="Rectangle 18"/>
          <p:cNvSpPr/>
          <p:nvPr/>
        </p:nvSpPr>
        <p:spPr>
          <a:xfrm>
            <a:off x="548640" y="4274820"/>
            <a:ext cx="822960" cy="641604"/>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40080" y="4274820"/>
            <a:ext cx="640080" cy="641604"/>
          </a:xfrm>
          <a:prstGeom prst="rect">
            <a:avLst/>
          </a:prstGeom>
          <a:noFill/>
        </p:spPr>
        <p:txBody>
          <a:bodyPr wrap="square" lIns="0" rIns="0" tIns="0" bIns="0" anchor="ctr">
            <a:spAutoFit/>
          </a:bodyPr>
          <a:lstStyle/>
          <a:p>
            <a:pPr algn="ctr"/>
            <a:r>
              <a:rPr sz="1100" b="1">
                <a:solidFill>
                  <a:srgbClr val="CC0000"/>
                </a:solidFill>
                <a:latin typeface="Calibri"/>
              </a:rPr>
              <a:t>W4</a:t>
            </a:r>
          </a:p>
        </p:txBody>
      </p:sp>
      <p:sp>
        <p:nvSpPr>
          <p:cNvPr id="21" name="TextBox 20"/>
          <p:cNvSpPr txBox="1"/>
          <p:nvPr/>
        </p:nvSpPr>
        <p:spPr>
          <a:xfrm>
            <a:off x="1536192" y="4274820"/>
            <a:ext cx="10088575" cy="641604"/>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Advanced Workshop</a:t>
            </a:r>
            <a:r>
              <a:rPr sz="1200" b="0" i="0">
                <a:solidFill>
                  <a:srgbClr val="6E6E6E"/>
                </a:solidFill>
                <a:latin typeface="Calibri"/>
              </a:rPr>
              <a:t>  You mapped your frontier. You taught someone else.</a:t>
            </a:r>
          </a:p>
        </p:txBody>
      </p:sp>
      <p:sp>
        <p:nvSpPr>
          <p:cNvPr id="22" name="Rectangle 21"/>
          <p:cNvSpPr/>
          <p:nvPr/>
        </p:nvSpPr>
        <p:spPr>
          <a:xfrm>
            <a:off x="548640" y="4953000"/>
            <a:ext cx="822960" cy="641604"/>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0080" y="4953000"/>
            <a:ext cx="640080" cy="641604"/>
          </a:xfrm>
          <a:prstGeom prst="rect">
            <a:avLst/>
          </a:prstGeom>
          <a:noFill/>
        </p:spPr>
        <p:txBody>
          <a:bodyPr wrap="square" lIns="0" rIns="0" tIns="0" bIns="0" anchor="ctr">
            <a:spAutoFit/>
          </a:bodyPr>
          <a:lstStyle/>
          <a:p>
            <a:pPr algn="ctr"/>
            <a:r>
              <a:rPr sz="1100" b="1">
                <a:solidFill>
                  <a:srgbClr val="CC0000"/>
                </a:solidFill>
                <a:latin typeface="Calibri"/>
              </a:rPr>
              <a:t>W5</a:t>
            </a:r>
          </a:p>
        </p:txBody>
      </p:sp>
      <p:sp>
        <p:nvSpPr>
          <p:cNvPr id="24" name="TextBox 23"/>
          <p:cNvSpPr txBox="1"/>
          <p:nvPr/>
        </p:nvSpPr>
        <p:spPr>
          <a:xfrm>
            <a:off x="1536192" y="4953000"/>
            <a:ext cx="10088575" cy="641604"/>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Supervisor Orientation</a:t>
            </a:r>
            <a:r>
              <a:rPr sz="1200" b="0" i="0">
                <a:solidFill>
                  <a:srgbClr val="6E6E6E"/>
                </a:solidFill>
                <a:latin typeface="Calibri"/>
              </a:rPr>
              <a:t>  Leaders learned to evaluate proposals and protect the apprentice pipeline.</a:t>
            </a:r>
          </a:p>
        </p:txBody>
      </p:sp>
      <p:sp>
        <p:nvSpPr>
          <p:cNvPr id="25" name="Rectangle 24"/>
          <p:cNvSpPr/>
          <p:nvPr/>
        </p:nvSpPr>
        <p:spPr>
          <a:xfrm>
            <a:off x="548640" y="5631180"/>
            <a:ext cx="822960" cy="641604"/>
          </a:xfrm>
          <a:prstGeom prst="rect">
            <a:avLst/>
          </a:prstGeom>
          <a:solidFill>
            <a:srgbClr val="F8F7F5"/>
          </a:solidFill>
          <a:ln w="508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640080" y="5631180"/>
            <a:ext cx="640080" cy="641604"/>
          </a:xfrm>
          <a:prstGeom prst="rect">
            <a:avLst/>
          </a:prstGeom>
          <a:noFill/>
        </p:spPr>
        <p:txBody>
          <a:bodyPr wrap="square" lIns="0" rIns="0" tIns="0" bIns="0" anchor="ctr">
            <a:spAutoFit/>
          </a:bodyPr>
          <a:lstStyle/>
          <a:p>
            <a:pPr algn="ctr"/>
            <a:r>
              <a:rPr sz="1100" b="1">
                <a:solidFill>
                  <a:srgbClr val="CC0000"/>
                </a:solidFill>
                <a:latin typeface="Calibri"/>
              </a:rPr>
              <a:t>W6</a:t>
            </a:r>
          </a:p>
        </p:txBody>
      </p:sp>
      <p:sp>
        <p:nvSpPr>
          <p:cNvPr id="27" name="TextBox 26"/>
          <p:cNvSpPr txBox="1"/>
          <p:nvPr/>
        </p:nvSpPr>
        <p:spPr>
          <a:xfrm>
            <a:off x="1536192" y="5631180"/>
            <a:ext cx="10088575" cy="641604"/>
          </a:xfrm>
          <a:prstGeom prst="rect">
            <a:avLst/>
          </a:prstGeom>
          <a:noFill/>
        </p:spPr>
        <p:txBody>
          <a:bodyPr wrap="square" lIns="0" rIns="0" tIns="0" bIns="0" anchor="ctr">
            <a:spAutoFit/>
          </a:bodyPr>
          <a:lstStyle/>
          <a:p>
            <a:pPr>
              <a:lnSpc>
                <a:spcPct val="120000"/>
              </a:lnSpc>
            </a:pPr>
            <a:r>
              <a:rPr sz="1200" b="1" i="0">
                <a:solidFill>
                  <a:srgbClr val="1A1A1A"/>
                </a:solidFill>
                <a:latin typeface="Calibri"/>
              </a:rPr>
              <a:t>Full-Stack (today)</a:t>
            </a:r>
            <a:r>
              <a:rPr sz="1200" b="0" i="0">
                <a:solidFill>
                  <a:srgbClr val="6E6E6E"/>
                </a:solidFill>
                <a:latin typeface="Calibri"/>
              </a:rPr>
              <a:t>  You shipped a containerized application built end-to-end with AI.</a:t>
            </a:r>
          </a:p>
        </p:txBody>
      </p:sp>
      <p:cxnSp>
        <p:nvCxnSpPr>
          <p:cNvPr id="28" name="Connector 27"/>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29" name="TextBox 28"/>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PROGRAM CLOSE</a:t>
            </a:r>
          </a:p>
        </p:txBody>
      </p:sp>
      <p:sp>
        <p:nvSpPr>
          <p:cNvPr id="30" name="TextBox 29"/>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C.1 · JOURNEY</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CLOSING THOUGHT THE APPRENTICE PROBLEM</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What you owe forward</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The pipeline only stays open if you choose to hold it open.</a:t>
            </a:r>
          </a:p>
        </p:txBody>
      </p:sp>
      <p:sp>
        <p:nvSpPr>
          <p:cNvPr id="10" name="Rounded Rectangle 9"/>
          <p:cNvSpPr/>
          <p:nvPr/>
        </p:nvSpPr>
        <p:spPr>
          <a:xfrm>
            <a:off x="548640" y="2240280"/>
            <a:ext cx="11094415" cy="2602992"/>
          </a:xfrm>
          <a:prstGeom prst="roundRect">
            <a:avLst>
              <a:gd name="adj" fmla="val 4000"/>
            </a:avLst>
          </a:prstGeom>
          <a:solidFill>
            <a:srgbClr val="F8F7F5"/>
          </a:solidFill>
          <a:ln w="19050">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14400" y="2468880"/>
            <a:ext cx="10362895" cy="2145792"/>
          </a:xfrm>
          <a:prstGeom prst="rect">
            <a:avLst/>
          </a:prstGeom>
          <a:noFill/>
        </p:spPr>
        <p:txBody>
          <a:bodyPr wrap="square" lIns="0" rIns="0" tIns="0" bIns="0">
            <a:spAutoFit/>
          </a:bodyPr>
          <a:lstStyle/>
          <a:p>
            <a:r>
              <a:rPr sz="3600" b="1">
                <a:solidFill>
                  <a:srgbClr val="F5D130"/>
                </a:solidFill>
                <a:latin typeface="Calibri"/>
              </a:rPr>
              <a:t>“</a:t>
            </a:r>
          </a:p>
          <a:p>
            <a:pPr>
              <a:lnSpc>
                <a:spcPct val="130000"/>
              </a:lnSpc>
            </a:pPr>
            <a:r>
              <a:rPr sz="1600" i="1">
                <a:solidFill>
                  <a:srgbClr val="1A1A1A"/>
                </a:solidFill>
                <a:latin typeface="Calibri"/>
              </a:rPr>
              <a:t>“That training pipeline that was always implicit has broken, and it has to be reconstructed.”</a:t>
            </a:r>
          </a:p>
          <a:p>
            <a:pPr>
              <a:spcBef>
                <a:spcPts val="800"/>
              </a:spcBef>
            </a:pPr>
            <a:r>
              <a:rPr sz="1000">
                <a:solidFill>
                  <a:srgbClr val="6E6E6E"/>
                </a:solidFill>
                <a:latin typeface="Calibri"/>
              </a:rPr>
              <a:t>— Mollick, on the apprenticeship crisis (Course 1)</a:t>
            </a:r>
          </a:p>
        </p:txBody>
      </p:sp>
      <p:sp>
        <p:nvSpPr>
          <p:cNvPr id="12" name="Rounded Rectangle 11"/>
          <p:cNvSpPr/>
          <p:nvPr/>
        </p:nvSpPr>
        <p:spPr>
          <a:xfrm>
            <a:off x="548640" y="5007864"/>
            <a:ext cx="5410047" cy="130149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548640" y="5007864"/>
            <a:ext cx="64008" cy="1301496"/>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822960" y="5209032"/>
            <a:ext cx="4934559" cy="365760"/>
          </a:xfrm>
          <a:prstGeom prst="rect">
            <a:avLst/>
          </a:prstGeom>
          <a:noFill/>
        </p:spPr>
        <p:txBody>
          <a:bodyPr wrap="square" lIns="0" rIns="0" tIns="0" bIns="0">
            <a:spAutoFit/>
          </a:bodyPr>
          <a:lstStyle/>
          <a:p>
            <a:r>
              <a:rPr sz="1500" b="1">
                <a:solidFill>
                  <a:srgbClr val="1A1A1A"/>
                </a:solidFill>
                <a:latin typeface="Calibri"/>
              </a:rPr>
              <a:t>Three commitments</a:t>
            </a:r>
          </a:p>
        </p:txBody>
      </p:sp>
      <p:sp>
        <p:nvSpPr>
          <p:cNvPr id="15" name="TextBox 14"/>
          <p:cNvSpPr txBox="1"/>
          <p:nvPr/>
        </p:nvSpPr>
        <p:spPr>
          <a:xfrm>
            <a:off x="822960" y="5593080"/>
            <a:ext cx="4934559" cy="515112"/>
          </a:xfrm>
          <a:prstGeom prst="rect">
            <a:avLst/>
          </a:prstGeom>
          <a:noFill/>
        </p:spPr>
        <p:txBody>
          <a:bodyPr wrap="square" lIns="0" rIns="0" tIns="0" bIns="0">
            <a:spAutoFit/>
          </a:bodyPr>
          <a:lstStyle/>
          <a:p>
            <a:pPr indent="-228600" marL="228600" lvl="0">
              <a:buClr>
                <a:srgbClr val="CC0000"/>
              </a:buClr>
              <a:lnSpc>
                <a:spcPct val="125000"/>
              </a:lnSpc>
              <a:spcAft>
                <a:spcPts val="400"/>
              </a:spcAft>
              <a:buFont typeface="Arial"/>
              <a:buChar char="•"/>
            </a:pPr>
            <a:r>
              <a:rPr sz="1200" b="1" i="0">
                <a:solidFill>
                  <a:srgbClr val="4A4A4A"/>
                </a:solidFill>
                <a:latin typeface="Calibri"/>
              </a:rPr>
              <a:t>Make a junior Marine review your AI output</a:t>
            </a:r>
            <a:r>
              <a:rPr sz="1200" b="0" i="0">
                <a:solidFill>
                  <a:srgbClr val="4A4A4A"/>
                </a:solidFill>
                <a:latin typeface="Calibri"/>
              </a:rPr>
              <a:t> before you ship it. They learn judgment by reading good work and bad.</a:t>
            </a:r>
          </a:p>
          <a:p>
            <a:pPr indent="-228600" marL="228600" lvl="0">
              <a:buClr>
                <a:srgbClr val="CC0000"/>
              </a:buClr>
              <a:lnSpc>
                <a:spcPct val="125000"/>
              </a:lnSpc>
              <a:spcAft>
                <a:spcPts val="400"/>
              </a:spcAft>
              <a:buFont typeface="Arial"/>
              <a:buChar char="•"/>
            </a:pPr>
            <a:r>
              <a:rPr sz="1200" b="1" i="0">
                <a:solidFill>
                  <a:srgbClr val="4A4A4A"/>
                </a:solidFill>
                <a:latin typeface="Calibri"/>
              </a:rPr>
              <a:t>Share your failure cases.</a:t>
            </a:r>
            <a:r>
              <a:rPr sz="1200" b="0" i="0">
                <a:solidFill>
                  <a:srgbClr val="4A4A4A"/>
                </a:solidFill>
                <a:latin typeface="Calibri"/>
              </a:rPr>
              <a:t> Where AI degrades your work is as valuable as where it accelerates it.</a:t>
            </a:r>
          </a:p>
          <a:p>
            <a:pPr indent="-228600" marL="228600" lvl="0">
              <a:buClr>
                <a:srgbClr val="CC0000"/>
              </a:buClr>
              <a:lnSpc>
                <a:spcPct val="125000"/>
              </a:lnSpc>
              <a:spcAft>
                <a:spcPts val="400"/>
              </a:spcAft>
              <a:buFont typeface="Arial"/>
              <a:buChar char="•"/>
            </a:pPr>
            <a:r>
              <a:rPr sz="1200" b="1" i="0">
                <a:solidFill>
                  <a:srgbClr val="4A4A4A"/>
                </a:solidFill>
                <a:latin typeface="Calibri"/>
              </a:rPr>
              <a:t>Teach the next cohort.</a:t>
            </a:r>
            <a:r>
              <a:rPr sz="1200" b="0" i="0">
                <a:solidFill>
                  <a:srgbClr val="4A4A4A"/>
                </a:solidFill>
                <a:latin typeface="Calibri"/>
              </a:rPr>
              <a:t> Co-teach a course. Run a section meeting. Write up one tool.</a:t>
            </a:r>
          </a:p>
        </p:txBody>
      </p:sp>
      <p:sp>
        <p:nvSpPr>
          <p:cNvPr id="16" name="Rounded Rectangle 15"/>
          <p:cNvSpPr/>
          <p:nvPr/>
        </p:nvSpPr>
        <p:spPr>
          <a:xfrm>
            <a:off x="6233007" y="5007864"/>
            <a:ext cx="5410047" cy="130149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6233007" y="5007864"/>
            <a:ext cx="64008" cy="1301496"/>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507327" y="5209032"/>
            <a:ext cx="4934559" cy="365760"/>
          </a:xfrm>
          <a:prstGeom prst="rect">
            <a:avLst/>
          </a:prstGeom>
          <a:noFill/>
        </p:spPr>
        <p:txBody>
          <a:bodyPr wrap="square" lIns="0" rIns="0" tIns="0" bIns="0">
            <a:spAutoFit/>
          </a:bodyPr>
          <a:lstStyle/>
          <a:p>
            <a:r>
              <a:rPr sz="1500" b="1">
                <a:solidFill>
                  <a:srgbClr val="1A1A1A"/>
                </a:solidFill>
                <a:latin typeface="Calibri"/>
              </a:rPr>
              <a:t>The line you do not cross</a:t>
            </a:r>
          </a:p>
        </p:txBody>
      </p:sp>
      <p:sp>
        <p:nvSpPr>
          <p:cNvPr id="19" name="TextBox 18"/>
          <p:cNvSpPr txBox="1"/>
          <p:nvPr/>
        </p:nvSpPr>
        <p:spPr>
          <a:xfrm>
            <a:off x="6507327" y="5593080"/>
            <a:ext cx="4934559" cy="515112"/>
          </a:xfrm>
          <a:prstGeom prst="rect">
            <a:avLst/>
          </a:prstGeom>
          <a:noFill/>
        </p:spPr>
        <p:txBody>
          <a:bodyPr wrap="square" lIns="0" rIns="0" tIns="0" bIns="0">
            <a:spAutoFit/>
          </a:bodyPr>
          <a:lstStyle/>
          <a:p>
            <a:pPr indent="-228600" marL="228600" lvl="0">
              <a:buClr>
                <a:srgbClr val="CC0000"/>
              </a:buClr>
              <a:lnSpc>
                <a:spcPct val="125000"/>
              </a:lnSpc>
              <a:spcAft>
                <a:spcPts val="400"/>
              </a:spcAft>
              <a:buFont typeface="Arial"/>
              <a:buChar char="•"/>
            </a:pPr>
            <a:r>
              <a:rPr sz="1200" b="0" i="0">
                <a:solidFill>
                  <a:srgbClr val="4A4A4A"/>
                </a:solidFill>
                <a:latin typeface="Calibri"/>
              </a:rPr>
              <a:t>Don't cut a junior role because AI handled the routine work.</a:t>
            </a:r>
          </a:p>
          <a:p>
            <a:pPr indent="-228600" marL="228600" lvl="0">
              <a:buClr>
                <a:srgbClr val="CC0000"/>
              </a:buClr>
              <a:lnSpc>
                <a:spcPct val="125000"/>
              </a:lnSpc>
              <a:spcAft>
                <a:spcPts val="400"/>
              </a:spcAft>
              <a:buFont typeface="Arial"/>
              <a:buChar char="•"/>
            </a:pPr>
            <a:r>
              <a:rPr sz="1200" b="0" i="0">
                <a:solidFill>
                  <a:srgbClr val="4A4A4A"/>
                </a:solidFill>
                <a:latin typeface="Calibri"/>
              </a:rPr>
              <a:t>Architects who never laid a brick build buildings that fall down.</a:t>
            </a:r>
          </a:p>
          <a:p>
            <a:pPr indent="-228600" marL="228600" lvl="0">
              <a:buClr>
                <a:srgbClr val="CC0000"/>
              </a:buClr>
              <a:lnSpc>
                <a:spcPct val="125000"/>
              </a:lnSpc>
              <a:spcAft>
                <a:spcPts val="400"/>
              </a:spcAft>
              <a:buFont typeface="Arial"/>
              <a:buChar char="•"/>
            </a:pPr>
            <a:r>
              <a:rPr sz="1200" b="0" i="0">
                <a:solidFill>
                  <a:srgbClr val="4A4A4A"/>
                </a:solidFill>
                <a:latin typeface="Calibri"/>
              </a:rPr>
              <a:t>Your bench in five years is the room you protect today.</a:t>
            </a:r>
          </a:p>
        </p:txBody>
      </p:sp>
      <p:cxnSp>
        <p:nvCxnSpPr>
          <p:cNvPr id="20" name="Connector 19"/>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PROGRAM CLOSE</a:t>
            </a:r>
          </a:p>
        </p:txBody>
      </p:sp>
      <p:sp>
        <p:nvSpPr>
          <p:cNvPr id="22" name="TextBox 21"/>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C.2 · OWE FORWARD</a:t>
            </a:r>
          </a:p>
        </p:txBody>
      </p:sp>
    </p:spTree>
  </p:cSld>
  <p:clrMapOvr>
    <a:masterClrMapping/>
  </p:clrMapOvr>
</p:sld>
</file>

<file path=ppt/slides/slide5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CONTINUE RESOURCES</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~1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Where to keep going</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Bookmark these. Use them in the order that fits the next problem you pick.</a:t>
            </a:r>
          </a:p>
        </p:txBody>
      </p:sp>
      <p:sp>
        <p:nvSpPr>
          <p:cNvPr id="10" name="Rounded Rectangle 9"/>
          <p:cNvSpPr/>
          <p:nvPr/>
        </p:nvSpPr>
        <p:spPr>
          <a:xfrm>
            <a:off x="548640" y="2240280"/>
            <a:ext cx="5410047" cy="2205736"/>
          </a:xfrm>
          <a:prstGeom prst="roundRect">
            <a:avLst>
              <a:gd name="adj" fmla="val 6000"/>
            </a:avLst>
          </a:prstGeom>
          <a:solidFill>
            <a:srgbClr val="FFFFFF"/>
          </a:solidFill>
          <a:ln w="9525">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548640" y="2240280"/>
            <a:ext cx="64008" cy="2205736"/>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22960" y="2441448"/>
            <a:ext cx="4934559" cy="365760"/>
          </a:xfrm>
          <a:prstGeom prst="rect">
            <a:avLst/>
          </a:prstGeom>
          <a:noFill/>
        </p:spPr>
        <p:txBody>
          <a:bodyPr wrap="square" lIns="0" rIns="0" tIns="0" bIns="0">
            <a:spAutoFit/>
          </a:bodyPr>
          <a:lstStyle/>
          <a:p>
            <a:r>
              <a:rPr sz="1500" b="1">
                <a:solidFill>
                  <a:srgbClr val="1A1A1A"/>
                </a:solidFill>
                <a:latin typeface="Calibri"/>
              </a:rPr>
              <a:t>On the EDD site</a:t>
            </a:r>
          </a:p>
        </p:txBody>
      </p:sp>
      <p:sp>
        <p:nvSpPr>
          <p:cNvPr id="13" name="TextBox 12"/>
          <p:cNvSpPr txBox="1"/>
          <p:nvPr/>
        </p:nvSpPr>
        <p:spPr>
          <a:xfrm>
            <a:off x="822960" y="2825496"/>
            <a:ext cx="4934559" cy="1419352"/>
          </a:xfrm>
          <a:prstGeom prst="rect">
            <a:avLst/>
          </a:prstGeom>
          <a:noFill/>
        </p:spPr>
        <p:txBody>
          <a:bodyPr wrap="square" lIns="0" rIns="0" tIns="0" bIns="0">
            <a:spAutoFit/>
          </a:bodyPr>
          <a:lstStyle/>
          <a:p>
            <a:pPr indent="-228600" marL="228600" lvl="0">
              <a:buClr>
                <a:srgbClr val="CC0000"/>
              </a:buClr>
              <a:lnSpc>
                <a:spcPct val="125000"/>
              </a:lnSpc>
              <a:spcAft>
                <a:spcPts val="400"/>
              </a:spcAft>
              <a:buFont typeface="Arial"/>
              <a:buChar char="•"/>
            </a:pPr>
            <a:r>
              <a:rPr sz="1200" b="1" i="0">
                <a:solidFill>
                  <a:srgbClr val="4A4A4A"/>
                </a:solidFill>
                <a:latin typeface="Calibri"/>
              </a:rPr>
              <a:t>SOP</a:t>
            </a:r>
            <a:r>
              <a:rPr sz="1200" b="0" i="0">
                <a:solidFill>
                  <a:srgbClr val="4A4A4A"/>
                </a:solidFill>
                <a:latin typeface="Calibri"/>
              </a:rPr>
              <a:t> — the operating doctrine for AI-assisted builds.</a:t>
            </a:r>
          </a:p>
          <a:p>
            <a:pPr indent="-228600" marL="228600" lvl="0">
              <a:buClr>
                <a:srgbClr val="CC0000"/>
              </a:buClr>
              <a:lnSpc>
                <a:spcPct val="125000"/>
              </a:lnSpc>
              <a:spcAft>
                <a:spcPts val="400"/>
              </a:spcAft>
              <a:buFont typeface="Arial"/>
              <a:buChar char="•"/>
            </a:pPr>
            <a:r>
              <a:rPr sz="1200" b="1" i="0">
                <a:solidFill>
                  <a:srgbClr val="4A4A4A"/>
                </a:solidFill>
                <a:latin typeface="Calibri"/>
              </a:rPr>
              <a:t>Toolkit</a:t>
            </a:r>
            <a:r>
              <a:rPr sz="1200" b="0" i="0">
                <a:solidFill>
                  <a:srgbClr val="4A4A4A"/>
                </a:solidFill>
                <a:latin typeface="Calibri"/>
              </a:rPr>
              <a:t> — interactive worksheets and checklists.</a:t>
            </a:r>
          </a:p>
          <a:p>
            <a:pPr indent="-228600" marL="228600" lvl="0">
              <a:buClr>
                <a:srgbClr val="CC0000"/>
              </a:buClr>
              <a:lnSpc>
                <a:spcPct val="125000"/>
              </a:lnSpc>
              <a:spcAft>
                <a:spcPts val="400"/>
              </a:spcAft>
              <a:buFont typeface="Arial"/>
              <a:buChar char="•"/>
            </a:pPr>
            <a:r>
              <a:rPr sz="1200" b="1" i="0">
                <a:solidFill>
                  <a:srgbClr val="4A4A4A"/>
                </a:solidFill>
                <a:latin typeface="Calibri"/>
              </a:rPr>
              <a:t>Templates</a:t>
            </a:r>
            <a:r>
              <a:rPr sz="1200" b="0" i="0">
                <a:solidFill>
                  <a:srgbClr val="4A4A4A"/>
                </a:solidFill>
                <a:latin typeface="Calibri"/>
              </a:rPr>
              <a:t> — Problem Definition, Documentation Package, prompt patterns.</a:t>
            </a:r>
          </a:p>
          <a:p>
            <a:pPr indent="-228600" marL="228600" lvl="0">
              <a:buClr>
                <a:srgbClr val="CC0000"/>
              </a:buClr>
              <a:lnSpc>
                <a:spcPct val="125000"/>
              </a:lnSpc>
              <a:spcAft>
                <a:spcPts val="400"/>
              </a:spcAft>
              <a:buFont typeface="Arial"/>
              <a:buChar char="•"/>
            </a:pPr>
            <a:r>
              <a:rPr sz="1200" b="1" i="0">
                <a:solidFill>
                  <a:srgbClr val="4A4A4A"/>
                </a:solidFill>
                <a:latin typeface="Calibri"/>
              </a:rPr>
              <a:t>Resources</a:t>
            </a:r>
            <a:r>
              <a:rPr sz="1200" b="0" i="0">
                <a:solidFill>
                  <a:srgbClr val="4A4A4A"/>
                </a:solidFill>
                <a:latin typeface="Calibri"/>
              </a:rPr>
              <a:t> — readings, references, links to the underlying research.</a:t>
            </a:r>
          </a:p>
        </p:txBody>
      </p:sp>
      <p:sp>
        <p:nvSpPr>
          <p:cNvPr id="14" name="Rounded Rectangle 13"/>
          <p:cNvSpPr/>
          <p:nvPr/>
        </p:nvSpPr>
        <p:spPr>
          <a:xfrm>
            <a:off x="6233007" y="2240280"/>
            <a:ext cx="5410047" cy="2015236"/>
          </a:xfrm>
          <a:prstGeom prst="roundRect">
            <a:avLst>
              <a:gd name="adj" fmla="val 6000"/>
            </a:avLst>
          </a:prstGeom>
          <a:solidFill>
            <a:srgbClr val="1A1A1A"/>
          </a:solidFill>
          <a:ln w="9525">
            <a:solidFill>
              <a:srgbClr val="1A1A1A"/>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434175" y="2441448"/>
            <a:ext cx="5007711" cy="365760"/>
          </a:xfrm>
          <a:prstGeom prst="rect">
            <a:avLst/>
          </a:prstGeom>
          <a:noFill/>
        </p:spPr>
        <p:txBody>
          <a:bodyPr wrap="square" lIns="0" rIns="0" tIns="0" bIns="0">
            <a:spAutoFit/>
          </a:bodyPr>
          <a:lstStyle/>
          <a:p>
            <a:r>
              <a:rPr sz="1500" b="1">
                <a:solidFill>
                  <a:srgbClr val="F5D130"/>
                </a:solidFill>
                <a:latin typeface="Calibri"/>
              </a:rPr>
              <a:t>Practice</a:t>
            </a:r>
          </a:p>
        </p:txBody>
      </p:sp>
      <p:sp>
        <p:nvSpPr>
          <p:cNvPr id="16" name="TextBox 15"/>
          <p:cNvSpPr txBox="1"/>
          <p:nvPr/>
        </p:nvSpPr>
        <p:spPr>
          <a:xfrm>
            <a:off x="6434175" y="2825496"/>
            <a:ext cx="5007711" cy="1228852"/>
          </a:xfrm>
          <a:prstGeom prst="rect">
            <a:avLst/>
          </a:prstGeom>
          <a:noFill/>
        </p:spPr>
        <p:txBody>
          <a:bodyPr wrap="square" lIns="0" rIns="0" tIns="0" bIns="0">
            <a:spAutoFit/>
          </a:bodyPr>
          <a:lstStyle/>
          <a:p>
            <a:pPr indent="-228600" marL="228600" lvl="0">
              <a:buClr>
                <a:srgbClr val="F5D130"/>
              </a:buClr>
              <a:lnSpc>
                <a:spcPct val="125000"/>
              </a:lnSpc>
              <a:spcAft>
                <a:spcPts val="400"/>
              </a:spcAft>
              <a:buFont typeface="Arial"/>
              <a:buChar char="•"/>
            </a:pPr>
            <a:r>
              <a:rPr sz="1200" b="0" i="0">
                <a:solidFill>
                  <a:srgbClr val="D8D8D8"/>
                </a:solidFill>
                <a:latin typeface="Calibri"/>
              </a:rPr>
              <a:t>Rebuild today's app from scratch. No prompts. No notes.</a:t>
            </a:r>
          </a:p>
          <a:p>
            <a:pPr indent="-228600" marL="228600" lvl="0">
              <a:buClr>
                <a:srgbClr val="F5D130"/>
              </a:buClr>
              <a:lnSpc>
                <a:spcPct val="125000"/>
              </a:lnSpc>
              <a:spcAft>
                <a:spcPts val="400"/>
              </a:spcAft>
              <a:buFont typeface="Arial"/>
              <a:buChar char="•"/>
            </a:pPr>
            <a:r>
              <a:rPr sz="1200" b="0" i="0">
                <a:solidFill>
                  <a:srgbClr val="D8D8D8"/>
                </a:solidFill>
                <a:latin typeface="Calibri"/>
              </a:rPr>
              <a:t>Find a real unit problem. Define it. Build it.</a:t>
            </a:r>
          </a:p>
          <a:p>
            <a:pPr indent="-228600" marL="228600" lvl="0">
              <a:buClr>
                <a:srgbClr val="F5D130"/>
              </a:buClr>
              <a:lnSpc>
                <a:spcPct val="125000"/>
              </a:lnSpc>
              <a:spcAft>
                <a:spcPts val="400"/>
              </a:spcAft>
              <a:buFont typeface="Arial"/>
              <a:buChar char="•"/>
            </a:pPr>
            <a:r>
              <a:rPr sz="1200" b="0" i="0">
                <a:solidFill>
                  <a:srgbClr val="D8D8D8"/>
                </a:solidFill>
                <a:latin typeface="Calibri"/>
              </a:rPr>
              <a:t>Co-teach one course. Anyone in this room is qualified to start.</a:t>
            </a:r>
          </a:p>
          <a:p>
            <a:pPr indent="-228600" marL="228600" lvl="0">
              <a:buClr>
                <a:srgbClr val="F5D130"/>
              </a:buClr>
              <a:lnSpc>
                <a:spcPct val="125000"/>
              </a:lnSpc>
              <a:spcAft>
                <a:spcPts val="400"/>
              </a:spcAft>
              <a:buFont typeface="Arial"/>
              <a:buChar char="•"/>
            </a:pPr>
            <a:r>
              <a:rPr sz="1200" b="0" i="0">
                <a:solidFill>
                  <a:srgbClr val="D8D8D8"/>
                </a:solidFill>
                <a:latin typeface="Calibri"/>
              </a:rPr>
              <a:t>Push your work to the EDD GitHub. Other units learn from it.</a:t>
            </a:r>
          </a:p>
        </p:txBody>
      </p:sp>
      <p:cxnSp>
        <p:nvCxnSpPr>
          <p:cNvPr id="17" name="Connector 16"/>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8" name="TextBox 17"/>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PROGRAM CLOSE</a:t>
            </a:r>
          </a:p>
        </p:txBody>
      </p:sp>
      <p:sp>
        <p:nvSpPr>
          <p:cNvPr id="19" name="TextBox 18"/>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C.3 · CONTINUE</a:t>
            </a:r>
          </a:p>
        </p:txBody>
      </p:sp>
    </p:spTree>
  </p:cSld>
  <p:clrMapOvr>
    <a:masterClrMapping/>
  </p:clrMapOvr>
</p:sld>
</file>

<file path=ppt/slides/slide5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3657600"/>
            <a:ext cx="12191695" cy="3200400"/>
          </a:xfrm>
          <a:prstGeom prst="rect">
            <a:avLst/>
          </a:prstGeom>
          <a:solidFill>
            <a:srgbClr val="320A0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0" y="0"/>
            <a:ext cx="12191695"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Rounded Rectangle 4"/>
          <p:cNvSpPr/>
          <p:nvPr/>
        </p:nvSpPr>
        <p:spPr>
          <a:xfrm>
            <a:off x="4800955" y="914400"/>
            <a:ext cx="2589784" cy="411480"/>
          </a:xfrm>
          <a:prstGeom prst="roundRect">
            <a:avLst>
              <a:gd name="adj" fmla="val 50000"/>
            </a:avLst>
          </a:prstGeom>
          <a:no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100" b="1">
                <a:solidFill>
                  <a:srgbClr val="F5D130"/>
                </a:solidFill>
                <a:latin typeface="Calibri"/>
              </a:rPr>
              <a:t>COURSE 6 · CAPSTONE COMPLETE</a:t>
            </a:r>
          </a:p>
        </p:txBody>
      </p:sp>
      <p:sp>
        <p:nvSpPr>
          <p:cNvPr id="6" name="TextBox 5"/>
          <p:cNvSpPr txBox="1"/>
          <p:nvPr/>
        </p:nvSpPr>
        <p:spPr>
          <a:xfrm>
            <a:off x="731520" y="1554480"/>
            <a:ext cx="10728655" cy="3200400"/>
          </a:xfrm>
          <a:prstGeom prst="rect">
            <a:avLst/>
          </a:prstGeom>
          <a:noFill/>
        </p:spPr>
        <p:txBody>
          <a:bodyPr wrap="square" lIns="0" rIns="0" tIns="0" bIns="0">
            <a:spAutoFit/>
          </a:bodyPr>
          <a:lstStyle/>
          <a:p>
            <a:pPr algn="ctr">
              <a:lnSpc>
                <a:spcPct val="105000"/>
              </a:lnSpc>
            </a:pPr>
            <a:r>
              <a:rPr sz="4800" b="1">
                <a:solidFill>
                  <a:srgbClr val="FFFFFF"/>
                </a:solidFill>
                <a:latin typeface="Calibri"/>
              </a:rPr>
              <a:t>You wrote the requirements.</a:t>
            </a:r>
          </a:p>
          <a:p>
            <a:pPr algn="ctr">
              <a:lnSpc>
                <a:spcPct val="105000"/>
              </a:lnSpc>
            </a:pPr>
            <a:r>
              <a:rPr sz="4800" b="1">
                <a:solidFill>
                  <a:srgbClr val="F5D130"/>
                </a:solidFill>
                <a:latin typeface="Calibri"/>
              </a:rPr>
              <a:t>AI wrote the code.</a:t>
            </a:r>
          </a:p>
          <a:p>
            <a:pPr algn="ctr">
              <a:lnSpc>
                <a:spcPct val="105000"/>
              </a:lnSpc>
            </a:pPr>
            <a:r>
              <a:rPr sz="4800" b="1">
                <a:solidFill>
                  <a:srgbClr val="FFFFFF"/>
                </a:solidFill>
                <a:latin typeface="Calibri"/>
              </a:rPr>
              <a:t>You shipped the container.</a:t>
            </a:r>
          </a:p>
        </p:txBody>
      </p:sp>
      <p:sp>
        <p:nvSpPr>
          <p:cNvPr id="7" name="Rectangle 6"/>
          <p:cNvSpPr/>
          <p:nvPr/>
        </p:nvSpPr>
        <p:spPr>
          <a:xfrm>
            <a:off x="4449927" y="4937760"/>
            <a:ext cx="1975104"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6425031" y="4937760"/>
            <a:ext cx="1316736"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1371600" y="5212080"/>
            <a:ext cx="9448495" cy="1005840"/>
          </a:xfrm>
          <a:prstGeom prst="rect">
            <a:avLst/>
          </a:prstGeom>
          <a:noFill/>
        </p:spPr>
        <p:txBody>
          <a:bodyPr wrap="square" lIns="0" rIns="0" tIns="0" bIns="0">
            <a:spAutoFit/>
          </a:bodyPr>
          <a:lstStyle/>
          <a:p>
            <a:pPr algn="ctr">
              <a:lnSpc>
                <a:spcPct val="135000"/>
              </a:lnSpc>
            </a:pPr>
            <a:r>
              <a:rPr sz="1300">
                <a:solidFill>
                  <a:srgbClr val="D8D8D8"/>
                </a:solidFill>
                <a:latin typeface="Calibri"/>
              </a:rPr>
              <a:t>That is not “learning to code.” That is Expert-Driven Development at the highest level — domain experts building exactly what they need, at the speed of conversation. Now go build something your unit actually needs.</a:t>
            </a:r>
          </a:p>
        </p:txBody>
      </p:sp>
      <p:sp>
        <p:nvSpPr>
          <p:cNvPr id="10" name="TextBox 9"/>
          <p:cNvSpPr txBox="1"/>
          <p:nvPr/>
        </p:nvSpPr>
        <p:spPr>
          <a:xfrm>
            <a:off x="0" y="6400800"/>
            <a:ext cx="12191695" cy="365760"/>
          </a:xfrm>
          <a:prstGeom prst="rect">
            <a:avLst/>
          </a:prstGeom>
          <a:noFill/>
        </p:spPr>
        <p:txBody>
          <a:bodyPr wrap="square" lIns="0" rIns="0" tIns="0" bIns="0">
            <a:spAutoFit/>
          </a:bodyPr>
          <a:lstStyle/>
          <a:p>
            <a:pPr algn="ctr"/>
            <a:r>
              <a:rPr sz="900" b="1">
                <a:solidFill>
                  <a:srgbClr val="999999"/>
                </a:solidFill>
                <a:latin typeface="Calibri"/>
              </a:rPr>
              <a:t>EXPERT-DRIVEN DEVELOPMENT · WEEK 6 OF 6 · MCD-MONTEREY</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TARGET</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~3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What you walk out with today</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A working full-stack app, modeled on Heywood TBS — built in one day, by you, with AI.</a:t>
            </a:r>
          </a:p>
        </p:txBody>
      </p:sp>
      <p:sp>
        <p:nvSpPr>
          <p:cNvPr id="10" name="Rounded Rectangle 9"/>
          <p:cNvSpPr/>
          <p:nvPr/>
        </p:nvSpPr>
        <p:spPr>
          <a:xfrm>
            <a:off x="548640" y="2240280"/>
            <a:ext cx="2670733" cy="2802264"/>
          </a:xfrm>
          <a:prstGeom prst="roundRect">
            <a:avLst>
              <a:gd name="adj" fmla="val 4000"/>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13232" y="2404872"/>
            <a:ext cx="2341549" cy="1005840"/>
          </a:xfrm>
          <a:prstGeom prst="rect">
            <a:avLst/>
          </a:prstGeom>
          <a:noFill/>
        </p:spPr>
        <p:txBody>
          <a:bodyPr wrap="none" lIns="0" rIns="0" tIns="0" bIns="0">
            <a:spAutoFit/>
          </a:bodyPr>
          <a:lstStyle/>
          <a:p>
            <a:r>
              <a:rPr sz="4000" b="1">
                <a:solidFill>
                  <a:srgbClr val="CC0000"/>
                </a:solidFill>
                <a:latin typeface="Calibri"/>
              </a:rPr>
              <a:t>8.4k</a:t>
            </a:r>
          </a:p>
        </p:txBody>
      </p:sp>
      <p:sp>
        <p:nvSpPr>
          <p:cNvPr id="12" name="TextBox 11"/>
          <p:cNvSpPr txBox="1"/>
          <p:nvPr/>
        </p:nvSpPr>
        <p:spPr>
          <a:xfrm>
            <a:off x="713232" y="3520440"/>
            <a:ext cx="2341549" cy="274320"/>
          </a:xfrm>
          <a:prstGeom prst="rect">
            <a:avLst/>
          </a:prstGeom>
          <a:noFill/>
        </p:spPr>
        <p:txBody>
          <a:bodyPr wrap="square" lIns="0" rIns="0" tIns="0" bIns="0">
            <a:spAutoFit/>
          </a:bodyPr>
          <a:lstStyle/>
          <a:p>
            <a:r>
              <a:rPr sz="900" b="1">
                <a:solidFill>
                  <a:srgbClr val="6E6E6E"/>
                </a:solidFill>
                <a:latin typeface="Calibri"/>
              </a:rPr>
              <a:t>BACKEND LOC</a:t>
            </a:r>
          </a:p>
        </p:txBody>
      </p:sp>
      <p:sp>
        <p:nvSpPr>
          <p:cNvPr id="13" name="TextBox 12"/>
          <p:cNvSpPr txBox="1"/>
          <p:nvPr/>
        </p:nvSpPr>
        <p:spPr>
          <a:xfrm>
            <a:off x="713232" y="3794760"/>
            <a:ext cx="2341549" cy="1110624"/>
          </a:xfrm>
          <a:prstGeom prst="rect">
            <a:avLst/>
          </a:prstGeom>
          <a:noFill/>
        </p:spPr>
        <p:txBody>
          <a:bodyPr wrap="square" lIns="0" rIns="0" tIns="0" bIns="0">
            <a:spAutoFit/>
          </a:bodyPr>
          <a:lstStyle/>
          <a:p>
            <a:r>
              <a:rPr sz="1000">
                <a:solidFill>
                  <a:srgbClr val="4A4A4A"/>
                </a:solidFill>
                <a:latin typeface="Calibri"/>
              </a:rPr>
              <a:t>Go HTTP server, router, handlers, store interface, middleware.</a:t>
            </a:r>
          </a:p>
        </p:txBody>
      </p:sp>
      <p:sp>
        <p:nvSpPr>
          <p:cNvPr id="14" name="Rounded Rectangle 13"/>
          <p:cNvSpPr/>
          <p:nvPr/>
        </p:nvSpPr>
        <p:spPr>
          <a:xfrm>
            <a:off x="3356533" y="2240280"/>
            <a:ext cx="2670733" cy="2802264"/>
          </a:xfrm>
          <a:prstGeom prst="roundRect">
            <a:avLst>
              <a:gd name="adj" fmla="val 4000"/>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521125" y="2404872"/>
            <a:ext cx="2341549" cy="1005840"/>
          </a:xfrm>
          <a:prstGeom prst="rect">
            <a:avLst/>
          </a:prstGeom>
          <a:noFill/>
        </p:spPr>
        <p:txBody>
          <a:bodyPr wrap="none" lIns="0" rIns="0" tIns="0" bIns="0">
            <a:spAutoFit/>
          </a:bodyPr>
          <a:lstStyle/>
          <a:p>
            <a:r>
              <a:rPr sz="4000" b="1">
                <a:solidFill>
                  <a:srgbClr val="CC0000"/>
                </a:solidFill>
                <a:latin typeface="Calibri"/>
              </a:rPr>
              <a:t>4.4k</a:t>
            </a:r>
          </a:p>
        </p:txBody>
      </p:sp>
      <p:sp>
        <p:nvSpPr>
          <p:cNvPr id="16" name="TextBox 15"/>
          <p:cNvSpPr txBox="1"/>
          <p:nvPr/>
        </p:nvSpPr>
        <p:spPr>
          <a:xfrm>
            <a:off x="3521125" y="3520440"/>
            <a:ext cx="2341549" cy="274320"/>
          </a:xfrm>
          <a:prstGeom prst="rect">
            <a:avLst/>
          </a:prstGeom>
          <a:noFill/>
        </p:spPr>
        <p:txBody>
          <a:bodyPr wrap="square" lIns="0" rIns="0" tIns="0" bIns="0">
            <a:spAutoFit/>
          </a:bodyPr>
          <a:lstStyle/>
          <a:p>
            <a:r>
              <a:rPr sz="900" b="1">
                <a:solidFill>
                  <a:srgbClr val="6E6E6E"/>
                </a:solidFill>
                <a:latin typeface="Calibri"/>
              </a:rPr>
              <a:t>FRONTEND LOC</a:t>
            </a:r>
          </a:p>
        </p:txBody>
      </p:sp>
      <p:sp>
        <p:nvSpPr>
          <p:cNvPr id="17" name="TextBox 16"/>
          <p:cNvSpPr txBox="1"/>
          <p:nvPr/>
        </p:nvSpPr>
        <p:spPr>
          <a:xfrm>
            <a:off x="3521125" y="3794760"/>
            <a:ext cx="2341549" cy="1110624"/>
          </a:xfrm>
          <a:prstGeom prst="rect">
            <a:avLst/>
          </a:prstGeom>
          <a:noFill/>
        </p:spPr>
        <p:txBody>
          <a:bodyPr wrap="square" lIns="0" rIns="0" tIns="0" bIns="0">
            <a:spAutoFit/>
          </a:bodyPr>
          <a:lstStyle/>
          <a:p>
            <a:r>
              <a:rPr sz="1000">
                <a:solidFill>
                  <a:srgbClr val="4A4A4A"/>
                </a:solidFill>
                <a:latin typeface="Calibri"/>
              </a:rPr>
              <a:t>React + Vite + TypeScript, multi-page, role-aware UI.</a:t>
            </a:r>
          </a:p>
        </p:txBody>
      </p:sp>
      <p:sp>
        <p:nvSpPr>
          <p:cNvPr id="18" name="Rounded Rectangle 17"/>
          <p:cNvSpPr/>
          <p:nvPr/>
        </p:nvSpPr>
        <p:spPr>
          <a:xfrm>
            <a:off x="6164427" y="2240280"/>
            <a:ext cx="2670733" cy="2802264"/>
          </a:xfrm>
          <a:prstGeom prst="roundRect">
            <a:avLst>
              <a:gd name="adj" fmla="val 4000"/>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329019" y="2404872"/>
            <a:ext cx="2341549" cy="1005840"/>
          </a:xfrm>
          <a:prstGeom prst="rect">
            <a:avLst/>
          </a:prstGeom>
          <a:noFill/>
        </p:spPr>
        <p:txBody>
          <a:bodyPr wrap="none" lIns="0" rIns="0" tIns="0" bIns="0">
            <a:spAutoFit/>
          </a:bodyPr>
          <a:lstStyle/>
          <a:p>
            <a:r>
              <a:rPr sz="4000" b="1">
                <a:solidFill>
                  <a:srgbClr val="CC0000"/>
                </a:solidFill>
                <a:latin typeface="Calibri"/>
              </a:rPr>
              <a:t>35</a:t>
            </a:r>
          </a:p>
        </p:txBody>
      </p:sp>
      <p:sp>
        <p:nvSpPr>
          <p:cNvPr id="20" name="TextBox 19"/>
          <p:cNvSpPr txBox="1"/>
          <p:nvPr/>
        </p:nvSpPr>
        <p:spPr>
          <a:xfrm>
            <a:off x="6329019" y="3520440"/>
            <a:ext cx="2341549" cy="274320"/>
          </a:xfrm>
          <a:prstGeom prst="rect">
            <a:avLst/>
          </a:prstGeom>
          <a:noFill/>
        </p:spPr>
        <p:txBody>
          <a:bodyPr wrap="square" lIns="0" rIns="0" tIns="0" bIns="0">
            <a:spAutoFit/>
          </a:bodyPr>
          <a:lstStyle/>
          <a:p>
            <a:r>
              <a:rPr sz="900" b="1">
                <a:solidFill>
                  <a:srgbClr val="6E6E6E"/>
                </a:solidFill>
                <a:latin typeface="Calibri"/>
              </a:rPr>
              <a:t>API ENDPOINTS</a:t>
            </a:r>
          </a:p>
        </p:txBody>
      </p:sp>
      <p:sp>
        <p:nvSpPr>
          <p:cNvPr id="21" name="TextBox 20"/>
          <p:cNvSpPr txBox="1"/>
          <p:nvPr/>
        </p:nvSpPr>
        <p:spPr>
          <a:xfrm>
            <a:off x="6329019" y="3794760"/>
            <a:ext cx="2341549" cy="1110624"/>
          </a:xfrm>
          <a:prstGeom prst="rect">
            <a:avLst/>
          </a:prstGeom>
          <a:noFill/>
        </p:spPr>
        <p:txBody>
          <a:bodyPr wrap="square" lIns="0" rIns="0" tIns="0" bIns="0">
            <a:spAutoFit/>
          </a:bodyPr>
          <a:lstStyle/>
          <a:p>
            <a:r>
              <a:rPr sz="1000">
                <a:solidFill>
                  <a:srgbClr val="4A4A4A"/>
                </a:solidFill>
                <a:latin typeface="Calibri"/>
              </a:rPr>
              <a:t>Reference target — your version will start with ~5.</a:t>
            </a:r>
          </a:p>
        </p:txBody>
      </p:sp>
      <p:sp>
        <p:nvSpPr>
          <p:cNvPr id="22" name="Rounded Rectangle 21"/>
          <p:cNvSpPr/>
          <p:nvPr/>
        </p:nvSpPr>
        <p:spPr>
          <a:xfrm>
            <a:off x="8972321" y="2240280"/>
            <a:ext cx="2670733" cy="2802264"/>
          </a:xfrm>
          <a:prstGeom prst="roundRect">
            <a:avLst>
              <a:gd name="adj" fmla="val 4000"/>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136913" y="2404872"/>
            <a:ext cx="2341549" cy="1005840"/>
          </a:xfrm>
          <a:prstGeom prst="rect">
            <a:avLst/>
          </a:prstGeom>
          <a:noFill/>
        </p:spPr>
        <p:txBody>
          <a:bodyPr wrap="none" lIns="0" rIns="0" tIns="0" bIns="0">
            <a:spAutoFit/>
          </a:bodyPr>
          <a:lstStyle/>
          <a:p>
            <a:r>
              <a:rPr sz="4000" b="1">
                <a:solidFill>
                  <a:srgbClr val="CC0000"/>
                </a:solidFill>
                <a:latin typeface="Calibri"/>
              </a:rPr>
              <a:t>1</a:t>
            </a:r>
          </a:p>
        </p:txBody>
      </p:sp>
      <p:sp>
        <p:nvSpPr>
          <p:cNvPr id="24" name="TextBox 23"/>
          <p:cNvSpPr txBox="1"/>
          <p:nvPr/>
        </p:nvSpPr>
        <p:spPr>
          <a:xfrm>
            <a:off x="9136913" y="3520440"/>
            <a:ext cx="2341549" cy="274320"/>
          </a:xfrm>
          <a:prstGeom prst="rect">
            <a:avLst/>
          </a:prstGeom>
          <a:noFill/>
        </p:spPr>
        <p:txBody>
          <a:bodyPr wrap="square" lIns="0" rIns="0" tIns="0" bIns="0">
            <a:spAutoFit/>
          </a:bodyPr>
          <a:lstStyle/>
          <a:p>
            <a:r>
              <a:rPr sz="900" b="1">
                <a:solidFill>
                  <a:srgbClr val="6E6E6E"/>
                </a:solidFill>
                <a:latin typeface="Calibri"/>
              </a:rPr>
              <a:t>DOCKER CONTAINER</a:t>
            </a:r>
          </a:p>
        </p:txBody>
      </p:sp>
      <p:sp>
        <p:nvSpPr>
          <p:cNvPr id="25" name="TextBox 24"/>
          <p:cNvSpPr txBox="1"/>
          <p:nvPr/>
        </p:nvSpPr>
        <p:spPr>
          <a:xfrm>
            <a:off x="9136913" y="3794760"/>
            <a:ext cx="2341549" cy="1110624"/>
          </a:xfrm>
          <a:prstGeom prst="rect">
            <a:avLst/>
          </a:prstGeom>
          <a:noFill/>
        </p:spPr>
        <p:txBody>
          <a:bodyPr wrap="square" lIns="0" rIns="0" tIns="0" bIns="0">
            <a:spAutoFit/>
          </a:bodyPr>
          <a:lstStyle/>
          <a:p>
            <a:r>
              <a:rPr sz="1000">
                <a:solidFill>
                  <a:srgbClr val="4A4A4A"/>
                </a:solidFill>
                <a:latin typeface="Calibri"/>
              </a:rPr>
              <a:t>Backend + built frontend + data, runs anywhere.</a:t>
            </a:r>
          </a:p>
        </p:txBody>
      </p:sp>
      <p:sp>
        <p:nvSpPr>
          <p:cNvPr id="26" name="TextBox 25"/>
          <p:cNvSpPr txBox="1"/>
          <p:nvPr/>
        </p:nvSpPr>
        <p:spPr>
          <a:xfrm>
            <a:off x="548640" y="5207136"/>
            <a:ext cx="11094415" cy="1102223"/>
          </a:xfrm>
          <a:prstGeom prst="rect">
            <a:avLst/>
          </a:prstGeom>
          <a:noFill/>
        </p:spPr>
        <p:txBody>
          <a:bodyPr wrap="square" lIns="0" rIns="0" tIns="0" bIns="0">
            <a:spAutoFit/>
          </a:bodyPr>
          <a:lstStyle/>
          <a:p>
            <a:pPr>
              <a:lnSpc>
                <a:spcPct val="130000"/>
              </a:lnSpc>
            </a:pPr>
            <a:r>
              <a:rPr sz="1400" b="0" i="0">
                <a:solidFill>
                  <a:srgbClr val="4A4A4A"/>
                </a:solidFill>
                <a:latin typeface="Calibri"/>
              </a:rPr>
              <a:t>Reference: Heywood TBS — built in days, by one person, working with AI. No team, no six-month timeline, no $2M budget.</a:t>
            </a:r>
          </a:p>
        </p:txBody>
      </p:sp>
      <p:cxnSp>
        <p:nvCxnSpPr>
          <p:cNvPr id="27" name="Connector 26"/>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EDD · WEEK 6 · COURSE 6</a:t>
            </a:r>
          </a:p>
        </p:txBody>
      </p:sp>
      <p:sp>
        <p:nvSpPr>
          <p:cNvPr id="29" name="TextBox 28"/>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TARGET</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1A1A1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6050127" y="1097280"/>
            <a:ext cx="45720" cy="4663440"/>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640080" y="1371600"/>
            <a:ext cx="5181447" cy="365760"/>
          </a:xfrm>
          <a:prstGeom prst="rect">
            <a:avLst/>
          </a:prstGeom>
          <a:noFill/>
        </p:spPr>
        <p:txBody>
          <a:bodyPr wrap="square" lIns="0" rIns="0" tIns="0" bIns="0">
            <a:spAutoFit/>
          </a:bodyPr>
          <a:lstStyle/>
          <a:p>
            <a:r>
              <a:rPr sz="1300" b="1">
                <a:solidFill>
                  <a:srgbClr val="F5D130"/>
                </a:solidFill>
                <a:latin typeface="Calibri"/>
              </a:rPr>
              <a:t>MODULE</a:t>
            </a:r>
          </a:p>
        </p:txBody>
      </p:sp>
      <p:sp>
        <p:nvSpPr>
          <p:cNvPr id="5" name="TextBox 4"/>
          <p:cNvSpPr txBox="1"/>
          <p:nvPr/>
        </p:nvSpPr>
        <p:spPr>
          <a:xfrm>
            <a:off x="640080" y="1828800"/>
            <a:ext cx="5181447" cy="3657600"/>
          </a:xfrm>
          <a:prstGeom prst="rect">
            <a:avLst/>
          </a:prstGeom>
          <a:noFill/>
        </p:spPr>
        <p:txBody>
          <a:bodyPr wrap="square" lIns="0" rIns="0" tIns="0" bIns="0">
            <a:spAutoFit/>
          </a:bodyPr>
          <a:lstStyle/>
          <a:p>
            <a:r>
              <a:rPr sz="18000" b="1">
                <a:solidFill>
                  <a:srgbClr val="FFFFFF"/>
                </a:solidFill>
                <a:latin typeface="Calibri"/>
              </a:rPr>
              <a:t>01</a:t>
            </a:r>
            <a:r>
              <a:rPr sz="2800" b="0">
                <a:solidFill>
                  <a:srgbClr val="6E6E6E"/>
                </a:solidFill>
                <a:latin typeface="Calibri"/>
              </a:rPr>
              <a:t>  / 10</a:t>
            </a:r>
          </a:p>
        </p:txBody>
      </p:sp>
      <p:sp>
        <p:nvSpPr>
          <p:cNvPr id="6" name="TextBox 5"/>
          <p:cNvSpPr txBox="1"/>
          <p:nvPr/>
        </p:nvSpPr>
        <p:spPr>
          <a:xfrm>
            <a:off x="6553047" y="1554480"/>
            <a:ext cx="4998567" cy="1828800"/>
          </a:xfrm>
          <a:prstGeom prst="rect">
            <a:avLst/>
          </a:prstGeom>
          <a:noFill/>
        </p:spPr>
        <p:txBody>
          <a:bodyPr wrap="square" lIns="0" rIns="0" tIns="0" bIns="0">
            <a:spAutoFit/>
          </a:bodyPr>
          <a:lstStyle/>
          <a:p>
            <a:pPr>
              <a:lnSpc>
                <a:spcPct val="100000"/>
              </a:lnSpc>
            </a:pPr>
            <a:r>
              <a:rPr sz="4000" b="1">
                <a:solidFill>
                  <a:srgbClr val="FFFFFF"/>
                </a:solidFill>
                <a:latin typeface="Calibri"/>
              </a:rPr>
              <a:t>The Full-Stack Frontier</a:t>
            </a:r>
          </a:p>
        </p:txBody>
      </p:sp>
      <p:sp>
        <p:nvSpPr>
          <p:cNvPr id="7" name="Rounded Rectangle 6"/>
          <p:cNvSpPr/>
          <p:nvPr/>
        </p:nvSpPr>
        <p:spPr>
          <a:xfrm>
            <a:off x="6553047" y="3657600"/>
            <a:ext cx="678433" cy="329184"/>
          </a:xfrm>
          <a:prstGeom prst="roundRect">
            <a:avLst>
              <a:gd name="adj" fmla="val 50000"/>
            </a:avLst>
          </a:prstGeom>
          <a:solidFill>
            <a:srgbClr val="F5D130"/>
          </a:solidFill>
          <a:ln w="9525">
            <a:solidFill>
              <a:srgbClr val="F5D130"/>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1A1A1A"/>
                </a:solidFill>
                <a:latin typeface="Calibri"/>
              </a:rPr>
              <a:t>30 min</a:t>
            </a:r>
          </a:p>
        </p:txBody>
      </p:sp>
      <p:sp>
        <p:nvSpPr>
          <p:cNvPr id="8" name="Rounded Rectangle 7"/>
          <p:cNvSpPr/>
          <p:nvPr/>
        </p:nvSpPr>
        <p:spPr>
          <a:xfrm>
            <a:off x="7368640" y="3657600"/>
            <a:ext cx="1366520" cy="329184"/>
          </a:xfrm>
          <a:prstGeom prst="roundRect">
            <a:avLst>
              <a:gd name="adj" fmla="val 50000"/>
            </a:avLst>
          </a:prstGeom>
          <a:noFill/>
          <a:ln w="9525">
            <a:solidFill>
              <a:srgbClr val="999999"/>
            </a:solidFill>
          </a:ln>
          <a:effectLst/>
        </p:spPr>
        <p:style>
          <a:lnRef idx="1">
            <a:schemeClr val="accent1"/>
          </a:lnRef>
          <a:fillRef idx="3">
            <a:schemeClr val="accent1"/>
          </a:fillRef>
          <a:effectRef idx="2">
            <a:schemeClr val="accent1"/>
          </a:effectRef>
          <a:fontRef idx="minor">
            <a:schemeClr val="lt1"/>
          </a:fontRef>
        </p:style>
        <p:txBody>
          <a:bodyPr rtlCol="0" anchor="ctr" lIns="109728" rIns="109728" tIns="18288" bIns="18288" wrap="none">
            <a:spAutoFit/>
          </a:bodyPr>
          <a:lstStyle/>
          <a:p>
            <a:pPr algn="ctr"/>
            <a:r>
              <a:rPr sz="1000" b="1">
                <a:solidFill>
                  <a:srgbClr val="FFFFFF"/>
                </a:solidFill>
                <a:latin typeface="Calibri"/>
              </a:rPr>
              <a:t>Framing · no code</a:t>
            </a:r>
          </a:p>
        </p:txBody>
      </p:sp>
      <p:sp>
        <p:nvSpPr>
          <p:cNvPr id="9" name="TextBox 8"/>
          <p:cNvSpPr txBox="1"/>
          <p:nvPr/>
        </p:nvSpPr>
        <p:spPr>
          <a:xfrm>
            <a:off x="6553047" y="4297680"/>
            <a:ext cx="4998567" cy="1828800"/>
          </a:xfrm>
          <a:prstGeom prst="rect">
            <a:avLst/>
          </a:prstGeom>
          <a:noFill/>
        </p:spPr>
        <p:txBody>
          <a:bodyPr wrap="square" lIns="0" rIns="0" tIns="0" bIns="0">
            <a:spAutoFit/>
          </a:bodyPr>
          <a:lstStyle/>
          <a:p>
            <a:pPr>
              <a:lnSpc>
                <a:spcPct val="140000"/>
              </a:lnSpc>
            </a:pPr>
            <a:r>
              <a:rPr sz="1400">
                <a:solidFill>
                  <a:srgbClr val="C8C8C8"/>
                </a:solidFill>
                <a:latin typeface="Calibri"/>
              </a:rPr>
              <a:t>A short mental-model shift from "I build Power Apps" to "I direct AI to build whatever the problem needs." We anchor the architecture we'll grow all day.</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MODULE 1 · WHY FULL-STACK</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~10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Where Power Platform stops</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Most Marines never need to leave the low-code envelope. Some problems do.</a:t>
            </a:r>
          </a:p>
        </p:txBody>
      </p:sp>
      <p:graphicFrame>
        <p:nvGraphicFramePr>
          <p:cNvPr id="10" name="Table 9"/>
          <p:cNvGraphicFramePr>
            <a:graphicFrameLocks noGrp="1"/>
          </p:cNvGraphicFramePr>
          <p:nvPr/>
        </p:nvGraphicFramePr>
        <p:xfrm>
          <a:off x="548640" y="2240280"/>
          <a:ext cx="11094414" cy="4069080"/>
        </p:xfrm>
        <a:graphic>
          <a:graphicData uri="http://schemas.openxmlformats.org/drawingml/2006/table">
            <a:tbl>
              <a:tblPr firstRow="1" bandRow="1">
                <a:tableStyleId>{5C22544A-7EE6-4342-B048-85BDC9FD1C3A}</a:tableStyleId>
              </a:tblPr>
              <a:tblGrid>
                <a:gridCol w="3328324"/>
                <a:gridCol w="3883045"/>
                <a:gridCol w="3883045"/>
              </a:tblGrid>
              <a:tr h="581297">
                <a:tc>
                  <a:txBody>
                    <a:bodyPr wrap="square"/>
                    <a:lstStyle/>
                    <a:p>
                      <a:r>
                        <a:rPr sz="1000" b="1">
                          <a:solidFill>
                            <a:srgbClr val="FFFFFF"/>
                          </a:solidFill>
                          <a:latin typeface="Calibri"/>
                        </a:rPr>
                        <a:t>LIMITATION</a:t>
                      </a:r>
                    </a:p>
                  </a:txBody>
                  <a:tcPr>
                    <a:solidFill>
                      <a:srgbClr val="1A1A1A"/>
                    </a:solidFill>
                  </a:tcPr>
                </a:tc>
                <a:tc>
                  <a:txBody>
                    <a:bodyPr wrap="square"/>
                    <a:lstStyle/>
                    <a:p>
                      <a:r>
                        <a:rPr sz="1000" b="1">
                          <a:solidFill>
                            <a:srgbClr val="FFFFFF"/>
                          </a:solidFill>
                          <a:latin typeface="Calibri"/>
                        </a:rPr>
                        <a:t>POWER PLATFORM</a:t>
                      </a:r>
                    </a:p>
                  </a:txBody>
                  <a:tcPr>
                    <a:solidFill>
                      <a:srgbClr val="1A1A1A"/>
                    </a:solidFill>
                  </a:tcPr>
                </a:tc>
                <a:tc>
                  <a:txBody>
                    <a:bodyPr wrap="square"/>
                    <a:lstStyle/>
                    <a:p>
                      <a:r>
                        <a:rPr sz="1000" b="1">
                          <a:solidFill>
                            <a:srgbClr val="FFFFFF"/>
                          </a:solidFill>
                          <a:latin typeface="Calibri"/>
                        </a:rPr>
                        <a:t>FULL-STACK</a:t>
                      </a:r>
                    </a:p>
                  </a:txBody>
                  <a:tcPr>
                    <a:solidFill>
                      <a:srgbClr val="1A1A1A"/>
                    </a:solidFill>
                  </a:tcPr>
                </a:tc>
              </a:tr>
              <a:tr h="581297">
                <a:tc>
                  <a:txBody>
                    <a:bodyPr wrap="square"/>
                    <a:lstStyle/>
                    <a:p>
                      <a:r>
                        <a:rPr sz="1100">
                          <a:solidFill>
                            <a:srgbClr val="1A1A1A"/>
                          </a:solidFill>
                          <a:latin typeface="Calibri"/>
                        </a:rPr>
                        <a:t>Custom AI chat with tool use</a:t>
                      </a:r>
                    </a:p>
                  </a:txBody>
                  <a:tcPr>
                    <a:solidFill>
                      <a:srgbClr val="FFFFFF"/>
                    </a:solidFill>
                  </a:tcPr>
                </a:tc>
                <a:tc>
                  <a:txBody>
                    <a:bodyPr wrap="square"/>
                    <a:lstStyle/>
                    <a:p>
                      <a:r>
                        <a:rPr sz="1100">
                          <a:solidFill>
                            <a:srgbClr val="6E6E6E"/>
                          </a:solidFill>
                          <a:latin typeface="Calibri"/>
                        </a:rPr>
                        <a:t>Not really possible</a:t>
                      </a:r>
                    </a:p>
                  </a:txBody>
                  <a:tcPr>
                    <a:solidFill>
                      <a:srgbClr val="FFFFFF"/>
                    </a:solidFill>
                  </a:tcPr>
                </a:tc>
                <a:tc>
                  <a:txBody>
                    <a:bodyPr wrap="square"/>
                    <a:lstStyle/>
                    <a:p>
                      <a:r>
                        <a:rPr sz="1100" b="1">
                          <a:solidFill>
                            <a:srgbClr val="0D652D"/>
                          </a:solidFill>
                          <a:latin typeface="Calibri"/>
                        </a:rPr>
                        <a:t>Build exactly what you need</a:t>
                      </a:r>
                    </a:p>
                  </a:txBody>
                  <a:tcPr>
                    <a:solidFill>
                      <a:srgbClr val="FFFFFF"/>
                    </a:solidFill>
                  </a:tcPr>
                </a:tc>
              </a:tr>
              <a:tr h="581297">
                <a:tc>
                  <a:txBody>
                    <a:bodyPr wrap="square"/>
                    <a:lstStyle/>
                    <a:p>
                      <a:r>
                        <a:rPr sz="1100">
                          <a:solidFill>
                            <a:srgbClr val="1A1A1A"/>
                          </a:solidFill>
                          <a:latin typeface="Calibri"/>
                        </a:rPr>
                        <a:t>Role-based dashboards</a:t>
                      </a:r>
                    </a:p>
                  </a:txBody>
                  <a:tcPr>
                    <a:solidFill>
                      <a:srgbClr val="F8F7F5"/>
                    </a:solidFill>
                  </a:tcPr>
                </a:tc>
                <a:tc>
                  <a:txBody>
                    <a:bodyPr wrap="square"/>
                    <a:lstStyle/>
                    <a:p>
                      <a:r>
                        <a:rPr sz="1100">
                          <a:solidFill>
                            <a:srgbClr val="6E6E6E"/>
                          </a:solidFill>
                          <a:latin typeface="Calibri"/>
                        </a:rPr>
                        <a:t>Power BI RLS, complex</a:t>
                      </a:r>
                    </a:p>
                  </a:txBody>
                  <a:tcPr>
                    <a:solidFill>
                      <a:srgbClr val="F8F7F5"/>
                    </a:solidFill>
                  </a:tcPr>
                </a:tc>
                <a:tc>
                  <a:txBody>
                    <a:bodyPr wrap="square"/>
                    <a:lstStyle/>
                    <a:p>
                      <a:r>
                        <a:rPr sz="1100" b="1">
                          <a:solidFill>
                            <a:srgbClr val="0D652D"/>
                          </a:solidFill>
                          <a:latin typeface="Calibri"/>
                        </a:rPr>
                        <a:t>One app, four views</a:t>
                      </a:r>
                    </a:p>
                  </a:txBody>
                  <a:tcPr>
                    <a:solidFill>
                      <a:srgbClr val="F8F7F5"/>
                    </a:solidFill>
                  </a:tcPr>
                </a:tc>
              </a:tr>
              <a:tr h="581297">
                <a:tc>
                  <a:txBody>
                    <a:bodyPr wrap="square"/>
                    <a:lstStyle/>
                    <a:p>
                      <a:r>
                        <a:rPr sz="1100">
                          <a:solidFill>
                            <a:srgbClr val="1A1A1A"/>
                          </a:solidFill>
                          <a:latin typeface="Calibri"/>
                        </a:rPr>
                        <a:t>Offline / disconnected ops</a:t>
                      </a:r>
                    </a:p>
                  </a:txBody>
                  <a:tcPr>
                    <a:solidFill>
                      <a:srgbClr val="FFFFFF"/>
                    </a:solidFill>
                  </a:tcPr>
                </a:tc>
                <a:tc>
                  <a:txBody>
                    <a:bodyPr wrap="square"/>
                    <a:lstStyle/>
                    <a:p>
                      <a:r>
                        <a:rPr sz="1100">
                          <a:solidFill>
                            <a:srgbClr val="6E6E6E"/>
                          </a:solidFill>
                          <a:latin typeface="Calibri"/>
                        </a:rPr>
                        <a:t>Needs internet + M365</a:t>
                      </a:r>
                    </a:p>
                  </a:txBody>
                  <a:tcPr>
                    <a:solidFill>
                      <a:srgbClr val="FFFFFF"/>
                    </a:solidFill>
                  </a:tcPr>
                </a:tc>
                <a:tc>
                  <a:txBody>
                    <a:bodyPr wrap="square"/>
                    <a:lstStyle/>
                    <a:p>
                      <a:r>
                        <a:rPr sz="1100" b="1">
                          <a:solidFill>
                            <a:srgbClr val="0D652D"/>
                          </a:solidFill>
                          <a:latin typeface="Calibri"/>
                        </a:rPr>
                        <a:t>Container runs anywhere</a:t>
                      </a:r>
                    </a:p>
                  </a:txBody>
                  <a:tcPr>
                    <a:solidFill>
                      <a:srgbClr val="FFFFFF"/>
                    </a:solidFill>
                  </a:tcPr>
                </a:tc>
              </a:tr>
              <a:tr h="581297">
                <a:tc>
                  <a:txBody>
                    <a:bodyPr wrap="square"/>
                    <a:lstStyle/>
                    <a:p>
                      <a:r>
                        <a:rPr sz="1100">
                          <a:solidFill>
                            <a:srgbClr val="1A1A1A"/>
                          </a:solidFill>
                          <a:latin typeface="Calibri"/>
                        </a:rPr>
                        <a:t>Data sovereignty</a:t>
                      </a:r>
                    </a:p>
                  </a:txBody>
                  <a:tcPr>
                    <a:solidFill>
                      <a:srgbClr val="F8F7F5"/>
                    </a:solidFill>
                  </a:tcPr>
                </a:tc>
                <a:tc>
                  <a:txBody>
                    <a:bodyPr wrap="square"/>
                    <a:lstStyle/>
                    <a:p>
                      <a:r>
                        <a:rPr sz="1100">
                          <a:solidFill>
                            <a:srgbClr val="6E6E6E"/>
                          </a:solidFill>
                          <a:latin typeface="Calibri"/>
                        </a:rPr>
                        <a:t>Lives in Microsoft cloud</a:t>
                      </a:r>
                    </a:p>
                  </a:txBody>
                  <a:tcPr>
                    <a:solidFill>
                      <a:srgbClr val="F8F7F5"/>
                    </a:solidFill>
                  </a:tcPr>
                </a:tc>
                <a:tc>
                  <a:txBody>
                    <a:bodyPr wrap="square"/>
                    <a:lstStyle/>
                    <a:p>
                      <a:r>
                        <a:rPr sz="1100" b="1">
                          <a:solidFill>
                            <a:srgbClr val="0D652D"/>
                          </a:solidFill>
                          <a:latin typeface="Calibri"/>
                        </a:rPr>
                        <a:t>Lives where you put it</a:t>
                      </a:r>
                    </a:p>
                  </a:txBody>
                  <a:tcPr>
                    <a:solidFill>
                      <a:srgbClr val="F8F7F5"/>
                    </a:solidFill>
                  </a:tcPr>
                </a:tc>
              </a:tr>
              <a:tr h="581297">
                <a:tc>
                  <a:txBody>
                    <a:bodyPr wrap="square"/>
                    <a:lstStyle/>
                    <a:p>
                      <a:r>
                        <a:rPr sz="1100">
                          <a:solidFill>
                            <a:srgbClr val="1A1A1A"/>
                          </a:solidFill>
                          <a:latin typeface="Calibri"/>
                        </a:rPr>
                        <a:t>Cost per user</a:t>
                      </a:r>
                    </a:p>
                  </a:txBody>
                  <a:tcPr>
                    <a:solidFill>
                      <a:srgbClr val="FFFFFF"/>
                    </a:solidFill>
                  </a:tcPr>
                </a:tc>
                <a:tc>
                  <a:txBody>
                    <a:bodyPr wrap="square"/>
                    <a:lstStyle/>
                    <a:p>
                      <a:r>
                        <a:rPr sz="1100">
                          <a:solidFill>
                            <a:srgbClr val="6E6E6E"/>
                          </a:solidFill>
                          <a:latin typeface="Calibri"/>
                        </a:rPr>
                        <a:t>$20+/user/mo</a:t>
                      </a:r>
                    </a:p>
                  </a:txBody>
                  <a:tcPr>
                    <a:solidFill>
                      <a:srgbClr val="FFFFFF"/>
                    </a:solidFill>
                  </a:tcPr>
                </a:tc>
                <a:tc>
                  <a:txBody>
                    <a:bodyPr wrap="square"/>
                    <a:lstStyle/>
                    <a:p>
                      <a:r>
                        <a:rPr sz="1100" b="1">
                          <a:solidFill>
                            <a:srgbClr val="0D652D"/>
                          </a:solidFill>
                          <a:latin typeface="Calibri"/>
                        </a:rPr>
                        <a:t>$0 — open source, self-hosted</a:t>
                      </a:r>
                    </a:p>
                  </a:txBody>
                  <a:tcPr>
                    <a:solidFill>
                      <a:srgbClr val="FFFFFF"/>
                    </a:solidFill>
                  </a:tcPr>
                </a:tc>
              </a:tr>
              <a:tr h="581298">
                <a:tc>
                  <a:txBody>
                    <a:bodyPr wrap="square"/>
                    <a:lstStyle/>
                    <a:p>
                      <a:r>
                        <a:rPr sz="1100">
                          <a:solidFill>
                            <a:srgbClr val="1A1A1A"/>
                          </a:solidFill>
                          <a:latin typeface="Calibri"/>
                        </a:rPr>
                        <a:t>Deployment flexibility</a:t>
                      </a:r>
                    </a:p>
                  </a:txBody>
                  <a:tcPr>
                    <a:solidFill>
                      <a:srgbClr val="F8F7F5"/>
                    </a:solidFill>
                  </a:tcPr>
                </a:tc>
                <a:tc>
                  <a:txBody>
                    <a:bodyPr wrap="square"/>
                    <a:lstStyle/>
                    <a:p>
                      <a:r>
                        <a:rPr sz="1100">
                          <a:solidFill>
                            <a:srgbClr val="6E6E6E"/>
                          </a:solidFill>
                          <a:latin typeface="Calibri"/>
                        </a:rPr>
                        <a:t>Microsoft cloud only</a:t>
                      </a:r>
                    </a:p>
                  </a:txBody>
                  <a:tcPr>
                    <a:solidFill>
                      <a:srgbClr val="F8F7F5"/>
                    </a:solidFill>
                  </a:tcPr>
                </a:tc>
                <a:tc>
                  <a:txBody>
                    <a:bodyPr wrap="square"/>
                    <a:lstStyle/>
                    <a:p>
                      <a:r>
                        <a:rPr sz="1100" b="1">
                          <a:solidFill>
                            <a:srgbClr val="0D652D"/>
                          </a:solidFill>
                          <a:latin typeface="Calibri"/>
                        </a:rPr>
                        <a:t>Azure, AWS, on-prem, ship, field</a:t>
                      </a:r>
                    </a:p>
                  </a:txBody>
                  <a:tcPr>
                    <a:solidFill>
                      <a:srgbClr val="F8F7F5"/>
                    </a:solidFill>
                  </a:tcPr>
                </a:tc>
              </a:tr>
            </a:tbl>
          </a:graphicData>
        </a:graphic>
      </p:graphicFrame>
      <p:cxnSp>
        <p:nvCxnSpPr>
          <p:cNvPr id="11" name="Connector 10"/>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1 · THE FULL-STACK FRONTIER</a:t>
            </a:r>
          </a:p>
        </p:txBody>
      </p:sp>
      <p:sp>
        <p:nvSpPr>
          <p:cNvPr id="13" name="TextBox 12"/>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1.1</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FFF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8534186" cy="64008"/>
          </a:xfrm>
          <a:prstGeom prst="rect">
            <a:avLst/>
          </a:prstGeom>
          <a:solidFill>
            <a:srgbClr val="CC000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Rectangle 3"/>
          <p:cNvSpPr/>
          <p:nvPr/>
        </p:nvSpPr>
        <p:spPr>
          <a:xfrm>
            <a:off x="8534186" y="0"/>
            <a:ext cx="3657508" cy="64008"/>
          </a:xfrm>
          <a:prstGeom prst="rect">
            <a:avLst/>
          </a:prstGeom>
          <a:solidFill>
            <a:srgbClr val="F5D13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548640" y="274320"/>
            <a:ext cx="8808415" cy="320040"/>
          </a:xfrm>
          <a:prstGeom prst="rect">
            <a:avLst/>
          </a:prstGeom>
          <a:noFill/>
        </p:spPr>
        <p:txBody>
          <a:bodyPr wrap="none" lIns="0" rIns="0" tIns="0" bIns="0">
            <a:spAutoFit/>
          </a:bodyPr>
          <a:lstStyle/>
          <a:p>
            <a:r>
              <a:rPr sz="1100" b="1">
                <a:solidFill>
                  <a:srgbClr val="CC0000"/>
                </a:solidFill>
                <a:latin typeface="Calibri"/>
              </a:rPr>
              <a:t>ARCHITECTURE ANCHOR DIAGRAM</a:t>
            </a:r>
          </a:p>
        </p:txBody>
      </p:sp>
      <p:sp>
        <p:nvSpPr>
          <p:cNvPr id="6" name="TextBox 5"/>
          <p:cNvSpPr txBox="1"/>
          <p:nvPr/>
        </p:nvSpPr>
        <p:spPr>
          <a:xfrm>
            <a:off x="9357055" y="274320"/>
            <a:ext cx="2286000" cy="320040"/>
          </a:xfrm>
          <a:prstGeom prst="rect">
            <a:avLst/>
          </a:prstGeom>
          <a:noFill/>
        </p:spPr>
        <p:txBody>
          <a:bodyPr wrap="none" lIns="0" rIns="0" tIns="0" bIns="0">
            <a:spAutoFit/>
          </a:bodyPr>
          <a:lstStyle/>
          <a:p>
            <a:pPr algn="r"/>
            <a:r>
              <a:rPr sz="1000" b="1">
                <a:solidFill>
                  <a:srgbClr val="6E6E6E"/>
                </a:solidFill>
                <a:latin typeface="Calibri"/>
              </a:rPr>
              <a:t>~7 MIN</a:t>
            </a:r>
          </a:p>
        </p:txBody>
      </p:sp>
      <p:cxnSp>
        <p:nvCxnSpPr>
          <p:cNvPr id="7" name="Connector 6"/>
          <p:cNvCxnSpPr/>
          <p:nvPr/>
        </p:nvCxnSpPr>
        <p:spPr>
          <a:xfrm>
            <a:off x="548640" y="640080"/>
            <a:ext cx="11094415" cy="0"/>
          </a:xfrm>
          <a:prstGeom prst="line">
            <a:avLst/>
          </a:prstGeom>
          <a:ln w="12700">
            <a:solidFill>
              <a:srgbClr val="E8E7E3"/>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548640" y="777240"/>
            <a:ext cx="11094415" cy="777240"/>
          </a:xfrm>
          <a:prstGeom prst="rect">
            <a:avLst/>
          </a:prstGeom>
          <a:noFill/>
        </p:spPr>
        <p:txBody>
          <a:bodyPr wrap="square" lIns="0" rIns="0" tIns="0" bIns="0">
            <a:spAutoFit/>
          </a:bodyPr>
          <a:lstStyle/>
          <a:p>
            <a:pPr>
              <a:lnSpc>
                <a:spcPct val="105000"/>
              </a:lnSpc>
            </a:pPr>
            <a:r>
              <a:rPr sz="3400" b="1">
                <a:solidFill>
                  <a:srgbClr val="1A1A1A"/>
                </a:solidFill>
                <a:latin typeface="Calibri"/>
              </a:rPr>
              <a:t>The four layers — empty for now</a:t>
            </a:r>
          </a:p>
        </p:txBody>
      </p:sp>
      <p:sp>
        <p:nvSpPr>
          <p:cNvPr id="9" name="TextBox 8"/>
          <p:cNvSpPr txBox="1"/>
          <p:nvPr/>
        </p:nvSpPr>
        <p:spPr>
          <a:xfrm>
            <a:off x="548640" y="1591056"/>
            <a:ext cx="11094415" cy="548640"/>
          </a:xfrm>
          <a:prstGeom prst="rect">
            <a:avLst/>
          </a:prstGeom>
          <a:noFill/>
        </p:spPr>
        <p:txBody>
          <a:bodyPr wrap="square" lIns="0" rIns="0" tIns="0" bIns="0">
            <a:spAutoFit/>
          </a:bodyPr>
          <a:lstStyle/>
          <a:p>
            <a:pPr>
              <a:lnSpc>
                <a:spcPct val="125000"/>
              </a:lnSpc>
            </a:pPr>
            <a:r>
              <a:rPr sz="1500" b="0">
                <a:solidFill>
                  <a:srgbClr val="4A4A4A"/>
                </a:solidFill>
                <a:latin typeface="Calibri"/>
              </a:rPr>
              <a:t>We will return to this exact diagram after every build module and color in another layer.</a:t>
            </a:r>
          </a:p>
        </p:txBody>
      </p:sp>
      <p:sp>
        <p:nvSpPr>
          <p:cNvPr id="10" name="Rectangle 9"/>
          <p:cNvSpPr/>
          <p:nvPr/>
        </p:nvSpPr>
        <p:spPr>
          <a:xfrm>
            <a:off x="548640" y="224028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0080" y="2240280"/>
            <a:ext cx="1188720" cy="948690"/>
          </a:xfrm>
          <a:prstGeom prst="rect">
            <a:avLst/>
          </a:prstGeom>
          <a:noFill/>
        </p:spPr>
        <p:txBody>
          <a:bodyPr wrap="square" lIns="0" rIns="0" tIns="0" bIns="0" anchor="ctr">
            <a:spAutoFit/>
          </a:bodyPr>
          <a:lstStyle/>
          <a:p>
            <a:r>
              <a:rPr sz="900" b="1">
                <a:solidFill>
                  <a:srgbClr val="4A4A4A"/>
                </a:solidFill>
                <a:latin typeface="Calibri"/>
              </a:rPr>
              <a:t>L1 · Frontend</a:t>
            </a:r>
          </a:p>
        </p:txBody>
      </p:sp>
      <p:sp>
        <p:nvSpPr>
          <p:cNvPr id="12" name="Rectangle 11"/>
          <p:cNvSpPr/>
          <p:nvPr/>
        </p:nvSpPr>
        <p:spPr>
          <a:xfrm>
            <a:off x="1828800" y="2240280"/>
            <a:ext cx="4121987"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1965960" y="2240280"/>
            <a:ext cx="3939107" cy="948690"/>
          </a:xfrm>
          <a:prstGeom prst="rect">
            <a:avLst/>
          </a:prstGeom>
          <a:noFill/>
        </p:spPr>
        <p:txBody>
          <a:bodyPr wrap="square" lIns="0" rIns="0" tIns="0" bIns="0" anchor="ctr">
            <a:spAutoFit/>
          </a:bodyPr>
          <a:lstStyle/>
          <a:p>
            <a:r>
              <a:rPr sz="1300" b="0">
                <a:solidFill>
                  <a:srgbClr val="4A4A4A"/>
                </a:solidFill>
                <a:latin typeface="Calibri"/>
              </a:rPr>
              <a:t>React Frontend</a:t>
            </a:r>
          </a:p>
        </p:txBody>
      </p:sp>
      <p:sp>
        <p:nvSpPr>
          <p:cNvPr id="14" name="Rectangle 13"/>
          <p:cNvSpPr/>
          <p:nvPr/>
        </p:nvSpPr>
        <p:spPr>
          <a:xfrm>
            <a:off x="5950787" y="2240280"/>
            <a:ext cx="5692267"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087947" y="2240280"/>
            <a:ext cx="5509387"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What the user sees and clicks. Sends requests to the backend.</a:t>
            </a:r>
          </a:p>
        </p:txBody>
      </p:sp>
      <p:sp>
        <p:nvSpPr>
          <p:cNvPr id="16" name="Rectangle 15"/>
          <p:cNvSpPr/>
          <p:nvPr/>
        </p:nvSpPr>
        <p:spPr>
          <a:xfrm>
            <a:off x="548640" y="328041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0080" y="3280410"/>
            <a:ext cx="1188720" cy="948690"/>
          </a:xfrm>
          <a:prstGeom prst="rect">
            <a:avLst/>
          </a:prstGeom>
          <a:noFill/>
        </p:spPr>
        <p:txBody>
          <a:bodyPr wrap="square" lIns="0" rIns="0" tIns="0" bIns="0" anchor="ctr">
            <a:spAutoFit/>
          </a:bodyPr>
          <a:lstStyle/>
          <a:p>
            <a:r>
              <a:rPr sz="900" b="1">
                <a:solidFill>
                  <a:srgbClr val="4A4A4A"/>
                </a:solidFill>
                <a:latin typeface="Calibri"/>
              </a:rPr>
              <a:t>L2 · Backend</a:t>
            </a:r>
          </a:p>
        </p:txBody>
      </p:sp>
      <p:sp>
        <p:nvSpPr>
          <p:cNvPr id="18" name="Rectangle 17"/>
          <p:cNvSpPr/>
          <p:nvPr/>
        </p:nvSpPr>
        <p:spPr>
          <a:xfrm>
            <a:off x="1828800" y="3280410"/>
            <a:ext cx="4121987"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1965960" y="3280410"/>
            <a:ext cx="3939107" cy="948690"/>
          </a:xfrm>
          <a:prstGeom prst="rect">
            <a:avLst/>
          </a:prstGeom>
          <a:noFill/>
        </p:spPr>
        <p:txBody>
          <a:bodyPr wrap="square" lIns="0" rIns="0" tIns="0" bIns="0" anchor="ctr">
            <a:spAutoFit/>
          </a:bodyPr>
          <a:lstStyle/>
          <a:p>
            <a:r>
              <a:rPr sz="1300" b="0">
                <a:solidFill>
                  <a:srgbClr val="4A4A4A"/>
                </a:solidFill>
                <a:latin typeface="Calibri"/>
              </a:rPr>
              <a:t>Go HTTP Server</a:t>
            </a:r>
          </a:p>
        </p:txBody>
      </p:sp>
      <p:sp>
        <p:nvSpPr>
          <p:cNvPr id="20" name="Rectangle 19"/>
          <p:cNvSpPr/>
          <p:nvPr/>
        </p:nvSpPr>
        <p:spPr>
          <a:xfrm>
            <a:off x="5950787" y="3280410"/>
            <a:ext cx="5692267"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087947" y="3280410"/>
            <a:ext cx="5509387"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Receives requests, processes data, returns JSON.</a:t>
            </a:r>
          </a:p>
        </p:txBody>
      </p:sp>
      <p:sp>
        <p:nvSpPr>
          <p:cNvPr id="22" name="Rectangle 21"/>
          <p:cNvSpPr/>
          <p:nvPr/>
        </p:nvSpPr>
        <p:spPr>
          <a:xfrm>
            <a:off x="548640" y="432054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40080" y="4320540"/>
            <a:ext cx="1188720" cy="948690"/>
          </a:xfrm>
          <a:prstGeom prst="rect">
            <a:avLst/>
          </a:prstGeom>
          <a:noFill/>
        </p:spPr>
        <p:txBody>
          <a:bodyPr wrap="square" lIns="0" rIns="0" tIns="0" bIns="0" anchor="ctr">
            <a:spAutoFit/>
          </a:bodyPr>
          <a:lstStyle/>
          <a:p>
            <a:r>
              <a:rPr sz="900" b="1">
                <a:solidFill>
                  <a:srgbClr val="4A4A4A"/>
                </a:solidFill>
                <a:latin typeface="Calibri"/>
              </a:rPr>
              <a:t>L3 · Data</a:t>
            </a:r>
          </a:p>
        </p:txBody>
      </p:sp>
      <p:sp>
        <p:nvSpPr>
          <p:cNvPr id="24" name="Rectangle 23"/>
          <p:cNvSpPr/>
          <p:nvPr/>
        </p:nvSpPr>
        <p:spPr>
          <a:xfrm>
            <a:off x="1828800" y="4320540"/>
            <a:ext cx="4121987"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1965960" y="4320540"/>
            <a:ext cx="3939107" cy="948690"/>
          </a:xfrm>
          <a:prstGeom prst="rect">
            <a:avLst/>
          </a:prstGeom>
          <a:noFill/>
        </p:spPr>
        <p:txBody>
          <a:bodyPr wrap="square" lIns="0" rIns="0" tIns="0" bIns="0" anchor="ctr">
            <a:spAutoFit/>
          </a:bodyPr>
          <a:lstStyle/>
          <a:p>
            <a:r>
              <a:rPr sz="1300" b="0">
                <a:solidFill>
                  <a:srgbClr val="4A4A4A"/>
                </a:solidFill>
                <a:latin typeface="Calibri"/>
              </a:rPr>
              <a:t>Data Layer</a:t>
            </a:r>
          </a:p>
        </p:txBody>
      </p:sp>
      <p:sp>
        <p:nvSpPr>
          <p:cNvPr id="26" name="Rectangle 25"/>
          <p:cNvSpPr/>
          <p:nvPr/>
        </p:nvSpPr>
        <p:spPr>
          <a:xfrm>
            <a:off x="5950787" y="4320540"/>
            <a:ext cx="5692267"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6087947" y="4320540"/>
            <a:ext cx="5509387"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Where the data lives. JSON now, SQLite or Postgres later.</a:t>
            </a:r>
          </a:p>
        </p:txBody>
      </p:sp>
      <p:sp>
        <p:nvSpPr>
          <p:cNvPr id="28" name="Rectangle 27"/>
          <p:cNvSpPr/>
          <p:nvPr/>
        </p:nvSpPr>
        <p:spPr>
          <a:xfrm>
            <a:off x="548640" y="5360670"/>
            <a:ext cx="1280160"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640080" y="5360670"/>
            <a:ext cx="1188720" cy="948690"/>
          </a:xfrm>
          <a:prstGeom prst="rect">
            <a:avLst/>
          </a:prstGeom>
          <a:noFill/>
        </p:spPr>
        <p:txBody>
          <a:bodyPr wrap="square" lIns="0" rIns="0" tIns="0" bIns="0" anchor="ctr">
            <a:spAutoFit/>
          </a:bodyPr>
          <a:lstStyle/>
          <a:p>
            <a:r>
              <a:rPr sz="900" b="1">
                <a:solidFill>
                  <a:srgbClr val="4A4A4A"/>
                </a:solidFill>
                <a:latin typeface="Calibri"/>
              </a:rPr>
              <a:t>L4 · External</a:t>
            </a:r>
          </a:p>
        </p:txBody>
      </p:sp>
      <p:sp>
        <p:nvSpPr>
          <p:cNvPr id="30" name="Rectangle 29"/>
          <p:cNvSpPr/>
          <p:nvPr/>
        </p:nvSpPr>
        <p:spPr>
          <a:xfrm>
            <a:off x="1828800" y="5360670"/>
            <a:ext cx="4121987"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1965960" y="5360670"/>
            <a:ext cx="3939107" cy="948690"/>
          </a:xfrm>
          <a:prstGeom prst="rect">
            <a:avLst/>
          </a:prstGeom>
          <a:noFill/>
        </p:spPr>
        <p:txBody>
          <a:bodyPr wrap="square" lIns="0" rIns="0" tIns="0" bIns="0" anchor="ctr">
            <a:spAutoFit/>
          </a:bodyPr>
          <a:lstStyle/>
          <a:p>
            <a:r>
              <a:rPr sz="1300" b="0">
                <a:solidFill>
                  <a:srgbClr val="4A4A4A"/>
                </a:solidFill>
                <a:latin typeface="Calibri"/>
              </a:rPr>
              <a:t>External Services</a:t>
            </a:r>
          </a:p>
        </p:txBody>
      </p:sp>
      <p:sp>
        <p:nvSpPr>
          <p:cNvPr id="32" name="Rectangle 31"/>
          <p:cNvSpPr/>
          <p:nvPr/>
        </p:nvSpPr>
        <p:spPr>
          <a:xfrm>
            <a:off x="5950787" y="5360670"/>
            <a:ext cx="5692267" cy="948690"/>
          </a:xfrm>
          <a:prstGeom prst="rect">
            <a:avLst/>
          </a:prstGeom>
          <a:solidFill>
            <a:srgbClr val="F8F7F5"/>
          </a:solidFill>
          <a:ln w="6350">
            <a:solidFill>
              <a:srgbClr val="D9D8D4"/>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6087947" y="5360670"/>
            <a:ext cx="5509387" cy="948690"/>
          </a:xfrm>
          <a:prstGeom prst="rect">
            <a:avLst/>
          </a:prstGeom>
          <a:noFill/>
        </p:spPr>
        <p:txBody>
          <a:bodyPr wrap="square" lIns="0" rIns="0" tIns="0" bIns="0" anchor="ctr">
            <a:spAutoFit/>
          </a:bodyPr>
          <a:lstStyle/>
          <a:p>
            <a:pPr>
              <a:lnSpc>
                <a:spcPct val="120000"/>
              </a:lnSpc>
            </a:pPr>
            <a:r>
              <a:rPr sz="1000" b="0" i="0">
                <a:solidFill>
                  <a:srgbClr val="4A4A4A"/>
                </a:solidFill>
                <a:latin typeface="Calibri"/>
              </a:rPr>
              <a:t>OpenAI for chat, Microsoft Graph for Outlook, etc.</a:t>
            </a:r>
          </a:p>
        </p:txBody>
      </p:sp>
      <p:cxnSp>
        <p:nvCxnSpPr>
          <p:cNvPr id="34" name="Connector 33"/>
          <p:cNvCxnSpPr/>
          <p:nvPr/>
        </p:nvCxnSpPr>
        <p:spPr>
          <a:xfrm>
            <a:off x="548640" y="6446520"/>
            <a:ext cx="11094415" cy="0"/>
          </a:xfrm>
          <a:prstGeom prst="line">
            <a:avLst/>
          </a:prstGeom>
          <a:ln w="9525">
            <a:solidFill>
              <a:srgbClr val="E8E7E3"/>
            </a:solidFill>
          </a:ln>
        </p:spPr>
        <p:style>
          <a:lnRef idx="2">
            <a:schemeClr val="accent1"/>
          </a:lnRef>
          <a:fillRef idx="0">
            <a:schemeClr val="accent1"/>
          </a:fillRef>
          <a:effectRef idx="1">
            <a:schemeClr val="accent1"/>
          </a:effectRef>
          <a:fontRef idx="minor">
            <a:schemeClr val="tx1"/>
          </a:fontRef>
        </p:style>
      </p:cxnSp>
      <p:sp>
        <p:nvSpPr>
          <p:cNvPr id="35" name="TextBox 34"/>
          <p:cNvSpPr txBox="1"/>
          <p:nvPr/>
        </p:nvSpPr>
        <p:spPr>
          <a:xfrm>
            <a:off x="548640" y="6519672"/>
            <a:ext cx="6400800" cy="274320"/>
          </a:xfrm>
          <a:prstGeom prst="rect">
            <a:avLst/>
          </a:prstGeom>
          <a:noFill/>
        </p:spPr>
        <p:txBody>
          <a:bodyPr wrap="none" lIns="0" rIns="0" tIns="0" bIns="0">
            <a:spAutoFit/>
          </a:bodyPr>
          <a:lstStyle/>
          <a:p>
            <a:r>
              <a:rPr sz="900" b="1">
                <a:solidFill>
                  <a:srgbClr val="CC0000"/>
                </a:solidFill>
                <a:latin typeface="Calibri"/>
              </a:rPr>
              <a:t>▍ </a:t>
            </a:r>
            <a:r>
              <a:rPr sz="900" b="0">
                <a:solidFill>
                  <a:srgbClr val="6E6E6E"/>
                </a:solidFill>
                <a:latin typeface="Calibri"/>
              </a:rPr>
              <a:t>MODULE 1 · THE FULL-STACK FRONTIER</a:t>
            </a:r>
          </a:p>
        </p:txBody>
      </p:sp>
      <p:sp>
        <p:nvSpPr>
          <p:cNvPr id="36" name="TextBox 35"/>
          <p:cNvSpPr txBox="1"/>
          <p:nvPr/>
        </p:nvSpPr>
        <p:spPr>
          <a:xfrm>
            <a:off x="7071055" y="6519672"/>
            <a:ext cx="4572000" cy="274320"/>
          </a:xfrm>
          <a:prstGeom prst="rect">
            <a:avLst/>
          </a:prstGeom>
          <a:noFill/>
        </p:spPr>
        <p:txBody>
          <a:bodyPr wrap="none" lIns="0" rIns="0" tIns="0" bIns="0">
            <a:spAutoFit/>
          </a:bodyPr>
          <a:lstStyle/>
          <a:p>
            <a:pPr algn="r"/>
            <a:r>
              <a:rPr sz="900">
                <a:solidFill>
                  <a:srgbClr val="6E6E6E"/>
                </a:solidFill>
                <a:latin typeface="Calibri"/>
              </a:rPr>
              <a:t>ARCHITECTURE · 0/4</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